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301" r:id="rId3"/>
    <p:sldId id="302" r:id="rId4"/>
    <p:sldId id="282" r:id="rId5"/>
    <p:sldId id="283" r:id="rId6"/>
    <p:sldId id="284" r:id="rId7"/>
    <p:sldId id="285" r:id="rId8"/>
    <p:sldId id="286" r:id="rId9"/>
    <p:sldId id="287" r:id="rId10"/>
    <p:sldId id="288" r:id="rId11"/>
    <p:sldId id="289" r:id="rId12"/>
    <p:sldId id="320" r:id="rId13"/>
    <p:sldId id="322" r:id="rId14"/>
    <p:sldId id="323" r:id="rId15"/>
    <p:sldId id="324" r:id="rId16"/>
    <p:sldId id="321" r:id="rId17"/>
    <p:sldId id="326" r:id="rId18"/>
    <p:sldId id="30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1" autoAdjust="0"/>
    <p:restoredTop sz="71542" autoAdjust="0"/>
  </p:normalViewPr>
  <p:slideViewPr>
    <p:cSldViewPr>
      <p:cViewPr varScale="1">
        <p:scale>
          <a:sx n="52" d="100"/>
          <a:sy n="52" d="100"/>
        </p:scale>
        <p:origin x="1638" y="78"/>
      </p:cViewPr>
      <p:guideLst>
        <p:guide orient="horz" pos="2160"/>
        <p:guide pos="2880"/>
      </p:guideLst>
    </p:cSldViewPr>
  </p:slideViewPr>
  <p:outlineViewPr>
    <p:cViewPr>
      <p:scale>
        <a:sx n="33" d="100"/>
        <a:sy n="33" d="100"/>
      </p:scale>
      <p:origin x="0" y="-12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Mass of Wood (lbs)</c:v>
                </c:pt>
              </c:strCache>
            </c:strRef>
          </c:tx>
          <c:spPr>
            <a:solidFill>
              <a:schemeClr val="accent1"/>
            </a:solidFill>
            <a:ln>
              <a:noFill/>
            </a:ln>
            <a:effectLst/>
          </c:spPr>
          <c:invertIfNegative val="0"/>
          <c:cat>
            <c:strRef>
              <c:f>Sheet1!$A$2:$A$3</c:f>
              <c:strCache>
                <c:ptCount val="2"/>
                <c:pt idx="0">
                  <c:v>Initial Mass (dry wood)</c:v>
                </c:pt>
                <c:pt idx="1">
                  <c:v>Final Mass (ash)</c:v>
                </c:pt>
              </c:strCache>
            </c:strRef>
          </c:cat>
          <c:val>
            <c:numRef>
              <c:f>Sheet1!$B$2:$B$3</c:f>
              <c:numCache>
                <c:formatCode>General</c:formatCode>
                <c:ptCount val="2"/>
                <c:pt idx="0">
                  <c:v>300</c:v>
                </c:pt>
                <c:pt idx="1">
                  <c:v>10</c:v>
                </c:pt>
              </c:numCache>
            </c:numRef>
          </c:val>
          <c:extLst>
            <c:ext xmlns:c16="http://schemas.microsoft.com/office/drawing/2014/chart" uri="{C3380CC4-5D6E-409C-BE32-E72D297353CC}">
              <c16:uniqueId val="{00000000-2C0E-6A4F-891B-186044406802}"/>
            </c:ext>
          </c:extLst>
        </c:ser>
        <c:dLbls>
          <c:showLegendKey val="0"/>
          <c:showVal val="0"/>
          <c:showCatName val="0"/>
          <c:showSerName val="0"/>
          <c:showPercent val="0"/>
          <c:showBubbleSize val="0"/>
        </c:dLbls>
        <c:gapWidth val="300"/>
        <c:axId val="1025231776"/>
        <c:axId val="1025232576"/>
      </c:barChart>
      <c:catAx>
        <c:axId val="10252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25232576"/>
        <c:crosses val="autoZero"/>
        <c:auto val="1"/>
        <c:lblAlgn val="ctr"/>
        <c:lblOffset val="100"/>
        <c:noMultiLvlLbl val="0"/>
      </c:catAx>
      <c:valAx>
        <c:axId val="1025232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Mass (lbs)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25231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Mass of Wood (lbs)</c:v>
                </c:pt>
              </c:strCache>
            </c:strRef>
          </c:tx>
          <c:spPr>
            <a:solidFill>
              <a:schemeClr val="accent1"/>
            </a:solidFill>
            <a:ln>
              <a:noFill/>
            </a:ln>
            <a:effectLst/>
          </c:spPr>
          <c:invertIfNegative val="0"/>
          <c:cat>
            <c:strRef>
              <c:f>Sheet1!$A$2:$A$3</c:f>
              <c:strCache>
                <c:ptCount val="2"/>
                <c:pt idx="0">
                  <c:v>Initial Mass (dry wood)</c:v>
                </c:pt>
                <c:pt idx="1">
                  <c:v>Final Mass (ash)</c:v>
                </c:pt>
              </c:strCache>
            </c:strRef>
          </c:cat>
          <c:val>
            <c:numRef>
              <c:f>Sheet1!$B$2:$B$3</c:f>
              <c:numCache>
                <c:formatCode>General</c:formatCode>
                <c:ptCount val="2"/>
                <c:pt idx="0">
                  <c:v>300</c:v>
                </c:pt>
                <c:pt idx="1">
                  <c:v>10</c:v>
                </c:pt>
              </c:numCache>
            </c:numRef>
          </c:val>
          <c:extLst>
            <c:ext xmlns:c16="http://schemas.microsoft.com/office/drawing/2014/chart" uri="{C3380CC4-5D6E-409C-BE32-E72D297353CC}">
              <c16:uniqueId val="{00000000-188E-2F44-A69F-020190C5690B}"/>
            </c:ext>
          </c:extLst>
        </c:ser>
        <c:dLbls>
          <c:showLegendKey val="0"/>
          <c:showVal val="0"/>
          <c:showCatName val="0"/>
          <c:showSerName val="0"/>
          <c:showPercent val="0"/>
          <c:showBubbleSize val="0"/>
        </c:dLbls>
        <c:gapWidth val="300"/>
        <c:axId val="1025231776"/>
        <c:axId val="1025232576"/>
      </c:barChart>
      <c:catAx>
        <c:axId val="102523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25232576"/>
        <c:crosses val="autoZero"/>
        <c:auto val="1"/>
        <c:lblAlgn val="ctr"/>
        <c:lblOffset val="100"/>
        <c:noMultiLvlLbl val="0"/>
      </c:catAx>
      <c:valAx>
        <c:axId val="102523257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Mass (lbs)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0252317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860A5-AB59-4C26-96C7-A4172F2C6C15}" type="datetimeFigureOut">
              <a:rPr lang="en-US" smtClean="0"/>
              <a:t>8/26/2021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1D197-197A-4C08-9E78-F87BE4A98A56}" type="slidenum">
              <a:rPr lang="en-US" smtClean="0"/>
              <a:t>‹#›</a:t>
            </a:fld>
            <a:endParaRPr lang="en-US"/>
          </a:p>
        </p:txBody>
      </p:sp>
    </p:spTree>
    <p:extLst>
      <p:ext uri="{BB962C8B-B14F-4D97-AF65-F5344CB8AC3E}">
        <p14:creationId xmlns:p14="http://schemas.microsoft.com/office/powerpoint/2010/main" val="32096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p>
          <a:p>
            <a:pPr lvl="0"/>
            <a:endParaRPr lang="en-US" sz="1200" b="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start to think about how cows 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Tell students that in today’s activity they will learn about how cows grow through digestion and biosynthesis.</a:t>
            </a:r>
          </a:p>
          <a:p>
            <a:r>
              <a:rPr lang="en-US" sz="1200" kern="1200" dirty="0">
                <a:solidFill>
                  <a:schemeClr val="tx1"/>
                </a:solidFill>
                <a:effectLst/>
                <a:latin typeface="+mn-lt"/>
                <a:ea typeface="+mn-ea"/>
                <a:cs typeface="+mn-cs"/>
              </a:rPr>
              <a:t>Open 5.1 Tracing the Processes of Cows Growing: Digestion and Biosynthesis PPT.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p>
          <a:p>
            <a:endParaRPr lang="en-US" baseline="0" dirty="0"/>
          </a:p>
          <a:p>
            <a:r>
              <a:rPr lang="en-US" sz="1200" kern="1200" dirty="0">
                <a:solidFill>
                  <a:schemeClr val="tx1"/>
                </a:solidFill>
                <a:effectLst/>
                <a:latin typeface="+mn-lt"/>
                <a:ea typeface="+mn-ea"/>
                <a:cs typeface="+mn-cs"/>
              </a:rPr>
              <a:t>Use Slides 9-10 to continue to zoom down to the atomic-molecular scale. Ask students if this matched their initial ideas about what air is made out of.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259197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a:latin typeface="Calibri" charset="0"/>
              </a:rPr>
              <a:t>Molecules Credit:</a:t>
            </a:r>
            <a:r>
              <a:rPr lang="en-US" baseline="0" dirty="0">
                <a:latin typeface="Calibri" charset="0"/>
              </a:rPr>
              <a:t> Craig Douglas, Michigan State University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a:t>Powers of Ten Graphic</a:t>
            </a:r>
            <a:r>
              <a:rPr lang="en-US" baseline="0" dirty="0"/>
              <a:t> Credit: Michigan State University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a:p>
          <a:p>
            <a:r>
              <a:rPr lang="en-US" sz="1200" kern="1200" dirty="0">
                <a:solidFill>
                  <a:schemeClr val="tx1"/>
                </a:solidFill>
                <a:effectLst/>
                <a:latin typeface="+mn-lt"/>
                <a:ea typeface="+mn-ea"/>
                <a:cs typeface="+mn-cs"/>
              </a:rPr>
              <a:t>Use Slides 9-10 to continue to zoom down to the atomic-molecular scale. Ask students if this matched their initial ideas about what air is made out of.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p:txBody>
      </p:sp>
      <p:sp>
        <p:nvSpPr>
          <p:cNvPr id="2765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5C7EA4-1ECF-674F-AF39-9A338C01E2CE}" type="slidenum">
              <a:rPr lang="en-US" sz="1200"/>
              <a:pPr eaLnBrk="1" hangingPunct="1"/>
              <a:t>11</a:t>
            </a:fld>
            <a:endParaRPr lang="en-US" sz="1200"/>
          </a:p>
        </p:txBody>
      </p:sp>
    </p:spTree>
    <p:extLst>
      <p:ext uri="{BB962C8B-B14F-4D97-AF65-F5344CB8AC3E}">
        <p14:creationId xmlns:p14="http://schemas.microsoft.com/office/powerpoint/2010/main" val="736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12</a:t>
            </a:fld>
            <a:endParaRPr lang="en-US"/>
          </a:p>
        </p:txBody>
      </p:sp>
    </p:spTree>
    <p:extLst>
      <p:ext uri="{BB962C8B-B14F-4D97-AF65-F5344CB8AC3E}">
        <p14:creationId xmlns:p14="http://schemas.microsoft.com/office/powerpoint/2010/main" val="493574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16</a:t>
            </a:fld>
            <a:endParaRPr lang="en-US"/>
          </a:p>
        </p:txBody>
      </p:sp>
    </p:spTree>
    <p:extLst>
      <p:ext uri="{BB962C8B-B14F-4D97-AF65-F5344CB8AC3E}">
        <p14:creationId xmlns:p14="http://schemas.microsoft.com/office/powerpoint/2010/main" val="264030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17</a:t>
            </a:fld>
            <a:endParaRPr lang="en-US"/>
          </a:p>
        </p:txBody>
      </p:sp>
    </p:spTree>
    <p:extLst>
      <p:ext uri="{BB962C8B-B14F-4D97-AF65-F5344CB8AC3E}">
        <p14:creationId xmlns:p14="http://schemas.microsoft.com/office/powerpoint/2010/main" val="381051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2</a:t>
            </a:fld>
            <a:endParaRPr lang="en-US"/>
          </a:p>
        </p:txBody>
      </p:sp>
    </p:spTree>
    <p:extLst>
      <p:ext uri="{BB962C8B-B14F-4D97-AF65-F5344CB8AC3E}">
        <p14:creationId xmlns:p14="http://schemas.microsoft.com/office/powerpoint/2010/main" val="5962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1D197-197A-4C08-9E78-F87BE4A98A56}" type="slidenum">
              <a:rPr lang="en-US" smtClean="0"/>
              <a:t>3</a:t>
            </a:fld>
            <a:endParaRPr lang="en-US"/>
          </a:p>
        </p:txBody>
      </p:sp>
    </p:spTree>
    <p:extLst>
      <p:ext uri="{BB962C8B-B14F-4D97-AF65-F5344CB8AC3E}">
        <p14:creationId xmlns:p14="http://schemas.microsoft.com/office/powerpoint/2010/main" val="272204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Photo Credit: Hannah Miller,</a:t>
            </a:r>
            <a:r>
              <a:rPr lang="en-US" sz="1200" kern="1200" baseline="0" dirty="0">
                <a:solidFill>
                  <a:schemeClr val="tx1"/>
                </a:solidFill>
                <a:effectLst/>
                <a:latin typeface="+mn-lt"/>
                <a:ea typeface="+mn-ea"/>
                <a:cs typeface="+mn-cs"/>
              </a:rPr>
              <a:t> Michigan State University</a:t>
            </a:r>
          </a:p>
          <a:p>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Slide 2 of the 2.3 Zooming Into Air PPT. Ask students to discuss what is air made out of, and vote on whether air has mass, and whether air is made of atoms. Note students’ ideas and discuss them as they go through the activity.</a:t>
            </a: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400131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p>
          <a:p>
            <a:endParaRPr lang="en-US" baseline="0" dirty="0"/>
          </a:p>
          <a:p>
            <a:r>
              <a:rPr lang="en-US" sz="1200" kern="1200" dirty="0">
                <a:solidFill>
                  <a:schemeClr val="tx1"/>
                </a:solidFill>
                <a:effectLst/>
                <a:latin typeface="+mn-lt"/>
                <a:ea typeface="+mn-ea"/>
                <a:cs typeface="+mn-cs"/>
              </a:rPr>
              <a:t>View slides 4-8 to zoom into air from large scale down to the smallest droplets so students can see air at the macro and micro scales. While zooming in, discuss how each scale is measured, and if you can see each scale with the naked eye.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259197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p>
          <a:p>
            <a:endParaRPr lang="en-US" baseline="0" dirty="0"/>
          </a:p>
          <a:p>
            <a:r>
              <a:rPr lang="en-US" sz="1200" kern="1200" dirty="0">
                <a:solidFill>
                  <a:schemeClr val="tx1"/>
                </a:solidFill>
                <a:effectLst/>
                <a:latin typeface="+mn-lt"/>
                <a:ea typeface="+mn-ea"/>
                <a:cs typeface="+mn-cs"/>
              </a:rPr>
              <a:t>View slides 4-8 to zoom into air from large scale down to the smallest droplets so students can see air at the macro and micro scales. While zooming in, discuss how each scale is measured, and if you can see each scale with the naked eye.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259197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endParaRPr lang="en-US" dirty="0"/>
          </a:p>
          <a:p>
            <a:endParaRPr lang="en-US" dirty="0"/>
          </a:p>
          <a:p>
            <a:r>
              <a:rPr lang="en-US" sz="1200" kern="1200" dirty="0">
                <a:solidFill>
                  <a:schemeClr val="tx1"/>
                </a:solidFill>
                <a:effectLst/>
                <a:latin typeface="+mn-lt"/>
                <a:ea typeface="+mn-ea"/>
                <a:cs typeface="+mn-cs"/>
              </a:rPr>
              <a:t>View slides</a:t>
            </a:r>
            <a:r>
              <a:rPr lang="en-US" sz="1200" kern="1200" baseline="0" dirty="0">
                <a:solidFill>
                  <a:schemeClr val="tx1"/>
                </a:solidFill>
                <a:effectLst/>
                <a:latin typeface="+mn-lt"/>
                <a:ea typeface="+mn-ea"/>
                <a:cs typeface="+mn-cs"/>
              </a:rPr>
              <a:t> 4</a:t>
            </a:r>
            <a:r>
              <a:rPr lang="en-US" sz="1200" kern="1200" dirty="0">
                <a:solidFill>
                  <a:schemeClr val="tx1"/>
                </a:solidFill>
                <a:effectLst/>
                <a:latin typeface="+mn-lt"/>
                <a:ea typeface="+mn-ea"/>
                <a:cs typeface="+mn-cs"/>
              </a:rPr>
              <a:t>-8 to zoom into air from large scale down to the smallest droplets so students can see air at the macro and micro scales. While zooming in, discuss how each scale is measured, and if you can see each scale with the naked eye.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259197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p>
          <a:p>
            <a:endParaRPr lang="en-US" baseline="0" dirty="0"/>
          </a:p>
          <a:p>
            <a:r>
              <a:rPr lang="en-US" sz="1200" kern="1200" dirty="0">
                <a:solidFill>
                  <a:schemeClr val="tx1"/>
                </a:solidFill>
                <a:effectLst/>
                <a:latin typeface="+mn-lt"/>
                <a:ea typeface="+mn-ea"/>
                <a:cs typeface="+mn-cs"/>
              </a:rPr>
              <a:t>View slides 4-8 to zoom into air from large scale down to the smallest droplets so students can see air at the macro and micro scales. While zooming in, discuss how each scale is measured, and if you can see each scale with the naked eye.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259197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Hannah Miller, Michigan State University</a:t>
            </a:r>
          </a:p>
          <a:p>
            <a:r>
              <a:rPr lang="en-US" dirty="0"/>
              <a:t>Powers of Ten Graphic</a:t>
            </a:r>
            <a:r>
              <a:rPr lang="en-US" baseline="0" dirty="0"/>
              <a:t> Credit: Michigan State University</a:t>
            </a:r>
          </a:p>
          <a:p>
            <a:endParaRPr lang="en-US" baseline="0" dirty="0"/>
          </a:p>
          <a:p>
            <a:r>
              <a:rPr lang="en-US" sz="1200" kern="1200" dirty="0">
                <a:solidFill>
                  <a:schemeClr val="tx1"/>
                </a:solidFill>
                <a:effectLst/>
                <a:latin typeface="+mn-lt"/>
                <a:ea typeface="+mn-ea"/>
                <a:cs typeface="+mn-cs"/>
              </a:rPr>
              <a:t>View slides 4-8 to zoom into air from large scale down to the smallest droplets so students can see air at the macro and micro scales. While zooming in, discuss how each scale is measured, and if you can see each scale with the naked eye.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Slides 4-10 use animations. View in “Presentation Mode” to see the animations. </a:t>
            </a:r>
            <a:endParaRPr lang="en-US" dirty="0"/>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259197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90958D-DF92-41F2-B8C9-C3EB93634A28}" type="datetime1">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64622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841CF-249A-4275-83FE-02F3E9F07115}" type="datetime1">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37806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C9DE-5C39-41D3-A228-545F021922D5}" type="datetime1">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3312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E64081-C338-4407-B58F-F0239BECC0E6}" type="datetime1">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97249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44341-3E19-4932-ABBC-CCCA2C0BFB1B}" type="datetime1">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276744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01B66-8701-4567-900F-62A61C812C91}" type="datetime1">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18583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11C259-E265-4324-8BB6-8AC5173138A3}" type="datetime1">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7775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6E4851-34B7-47F8-8A5F-5B30D5EE8B09}" type="datetime1">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344489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15BAE-E81A-4C9B-9B8B-CA29340EDE9C}" type="datetime1">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140285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0376E-D9E1-44A6-B995-EA046CF1B325}" type="datetime1">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4592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B31A95-7B28-4076-8D97-B4D4EC06A938}" type="datetime1">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A49C-3692-4152-8A6C-C7C5B48EF17E}" type="slidenum">
              <a:rPr lang="en-US" smtClean="0"/>
              <a:t>‹#›</a:t>
            </a:fld>
            <a:endParaRPr lang="en-US"/>
          </a:p>
        </p:txBody>
      </p:sp>
    </p:spTree>
    <p:extLst>
      <p:ext uri="{BB962C8B-B14F-4D97-AF65-F5344CB8AC3E}">
        <p14:creationId xmlns:p14="http://schemas.microsoft.com/office/powerpoint/2010/main" val="5873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30530-5A8B-472A-8442-DD35F0A25D07}" type="datetime1">
              <a:rPr lang="en-US" smtClean="0"/>
              <a:t>8/26/2021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endParaRPr lang="en-US" dirty="0"/>
          </a:p>
          <a:p>
            <a:endParaRPr lang="en-US" dirty="0"/>
          </a:p>
        </p:txBody>
      </p:sp>
    </p:spTree>
    <p:extLst>
      <p:ext uri="{BB962C8B-B14F-4D97-AF65-F5344CB8AC3E}">
        <p14:creationId xmlns:p14="http://schemas.microsoft.com/office/powerpoint/2010/main" val="271715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n/photo/1604625"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2"/>
            <a:ext cx="6745768" cy="4321090"/>
          </a:xfrm>
          <a:prstGeom prst="rect">
            <a:avLst/>
          </a:prstGeom>
          <a:solidFill>
            <a:srgbClr val="595959">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itle 11"/>
          <p:cNvSpPr>
            <a:spLocks noGrp="1"/>
          </p:cNvSpPr>
          <p:nvPr>
            <p:ph type="title"/>
          </p:nvPr>
        </p:nvSpPr>
        <p:spPr>
          <a:xfrm>
            <a:off x="825502" y="1111086"/>
            <a:ext cx="5769714" cy="2915581"/>
          </a:xfrm>
        </p:spPr>
        <p:txBody>
          <a:bodyPr vert="horz" lIns="91440" tIns="45720" rIns="91440" bIns="45720" rtlCol="0" anchor="ctr">
            <a:normAutofit/>
          </a:bodyPr>
          <a:lstStyle/>
          <a:p>
            <a:pPr algn="l">
              <a:lnSpc>
                <a:spcPct val="90000"/>
              </a:lnSpc>
            </a:pPr>
            <a:r>
              <a:rPr lang="en-US" sz="4000" i="1" dirty="0">
                <a:solidFill>
                  <a:srgbClr val="FFFFFF"/>
                </a:solidFill>
              </a:rPr>
              <a:t>Matter &amp; Energy </a:t>
            </a:r>
            <a:r>
              <a:rPr lang="en-US" sz="4000" dirty="0">
                <a:solidFill>
                  <a:srgbClr val="FFFFFF"/>
                </a:solidFill>
              </a:rPr>
              <a:t>Unit</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Week 1 – What happens when something burns? </a:t>
            </a:r>
          </a:p>
        </p:txBody>
      </p:sp>
      <p:sp>
        <p:nvSpPr>
          <p:cNvPr id="30" name="Rectangle 29">
            <a:extLst>
              <a:ext uri="{FF2B5EF4-FFF2-40B4-BE49-F238E27FC236}">
                <a16:creationId xmlns:a16="http://schemas.microsoft.com/office/drawing/2014/main" id="{C7A8785C-8852-41E4-98E6-90EC8A3DB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448914"/>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CFD2681-1907-4B1F-9138-FDA346F73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661" y="2685865"/>
            <a:ext cx="1585794" cy="2081040"/>
          </a:xfrm>
          <a:prstGeom prst="rect">
            <a:avLst/>
          </a:prstGeom>
          <a:solidFill>
            <a:srgbClr val="008F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899" y="4932939"/>
            <a:ext cx="6751109"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a:extLst>
              <a:ext uri="{FF2B5EF4-FFF2-40B4-BE49-F238E27FC236}">
                <a16:creationId xmlns:a16="http://schemas.microsoft.com/office/drawing/2014/main" id="{8BABD988-EB84-C843-A248-7ABE5CAE442D}"/>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5410200"/>
            <a:ext cx="4539589" cy="533400"/>
          </a:xfrm>
          <a:prstGeom prst="rect">
            <a:avLst/>
          </a:prstGeom>
        </p:spPr>
      </p:pic>
      <p:sp>
        <p:nvSpPr>
          <p:cNvPr id="36" name="Rectangle 35">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227" y="4922816"/>
            <a:ext cx="1585873" cy="1486269"/>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Slide Number Placeholder 4">
            <a:extLst>
              <a:ext uri="{FF2B5EF4-FFF2-40B4-BE49-F238E27FC236}">
                <a16:creationId xmlns:a16="http://schemas.microsoft.com/office/drawing/2014/main" id="{45F23E56-805C-4DD0-8914-6D246F6123AA}"/>
              </a:ext>
            </a:extLst>
          </p:cNvPr>
          <p:cNvSpPr>
            <a:spLocks noGrp="1"/>
          </p:cNvSpPr>
          <p:nvPr>
            <p:ph type="sldNum" sz="quarter" idx="12"/>
          </p:nvPr>
        </p:nvSpPr>
        <p:spPr>
          <a:xfrm>
            <a:off x="7494131" y="5194941"/>
            <a:ext cx="1020856" cy="942017"/>
          </a:xfrm>
        </p:spPr>
        <p:txBody>
          <a:bodyPr vert="horz" lIns="91440" tIns="45720" rIns="91440" bIns="45720" rtlCol="0" anchor="ctr">
            <a:normAutofit/>
          </a:bodyPr>
          <a:lstStyle/>
          <a:p>
            <a:pPr algn="ctr">
              <a:spcAft>
                <a:spcPts val="600"/>
              </a:spcAft>
            </a:pPr>
            <a:fld id="{47A2A49C-3692-4152-8A6C-C7C5B48EF17E}" type="slidenum">
              <a:rPr lang="en-US" sz="3800">
                <a:solidFill>
                  <a:srgbClr val="FFFFFF"/>
                </a:solidFill>
                <a:latin typeface="+mn-lt"/>
                <a:cs typeface="+mn-cs"/>
              </a:rPr>
              <a:pPr algn="ctr">
                <a:spcAft>
                  <a:spcPts val="600"/>
                </a:spcAft>
              </a:pPr>
              <a:t>1</a:t>
            </a:fld>
            <a:endParaRPr lang="en-US" sz="3800">
              <a:solidFill>
                <a:srgbClr val="FFFFFF"/>
              </a:solidFill>
              <a:latin typeface="+mn-lt"/>
              <a:cs typeface="+mn-cs"/>
            </a:endParaRPr>
          </a:p>
        </p:txBody>
      </p:sp>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pic>
        <p:nvPicPr>
          <p:cNvPr id="1026" name="Picture 2" descr="Home">
            <a:extLst>
              <a:ext uri="{FF2B5EF4-FFF2-40B4-BE49-F238E27FC236}">
                <a16:creationId xmlns:a16="http://schemas.microsoft.com/office/drawing/2014/main" id="{C007DAAB-1CCB-DF45-822B-5A00894A0E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436311"/>
            <a:ext cx="762000" cy="3514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CEF0726-EB1E-3A4D-A528-68691178F48C}"/>
              </a:ext>
            </a:extLst>
          </p:cNvPr>
          <p:cNvSpPr/>
          <p:nvPr/>
        </p:nvSpPr>
        <p:spPr>
          <a:xfrm>
            <a:off x="1219200" y="6553200"/>
            <a:ext cx="4343400" cy="228600"/>
          </a:xfrm>
          <a:prstGeom prst="rect">
            <a:avLst/>
          </a:prstGeom>
        </p:spPr>
        <p:txBody>
          <a:bodyPr wrap="square">
            <a:spAutoFit/>
          </a:bodyPr>
          <a:lstStyle/>
          <a:p>
            <a:r>
              <a:rPr lang="en-US" sz="900" i="1" dirty="0"/>
              <a:t>Developed from Carbon TIME materials (</a:t>
            </a:r>
            <a:r>
              <a:rPr lang="en-US" sz="900" i="1" dirty="0" err="1"/>
              <a:t>carbontime.bscs.org</a:t>
            </a:r>
            <a:r>
              <a:rPr lang="en-US" sz="900" i="1" dirty="0"/>
              <a:t>). Used with permission.</a:t>
            </a:r>
          </a:p>
        </p:txBody>
      </p:sp>
      <p:pic>
        <p:nvPicPr>
          <p:cNvPr id="1028" name="Picture 4" descr="Free Fire Cliparts, Download Free Fire Cliparts png images, Free ClipArts  on Clipart Library">
            <a:extLst>
              <a:ext uri="{FF2B5EF4-FFF2-40B4-BE49-F238E27FC236}">
                <a16:creationId xmlns:a16="http://schemas.microsoft.com/office/drawing/2014/main" id="{B1D5FA3E-0D83-8C40-A54F-45D907E4F9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200400"/>
            <a:ext cx="1029395"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8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6 scale im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19862" y="1508760"/>
            <a:ext cx="4044936"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3A1C050-F6FE-0E43-A9D0-F8EEADE3D1E4}" type="slidenum">
              <a:rPr lang="en-US" smtClean="0"/>
              <a:pPr/>
              <a:t>10</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5476190"/>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6"/>
          <p:cNvSpPr txBox="1">
            <a:spLocks noChangeArrowheads="1"/>
          </p:cNvSpPr>
          <p:nvPr/>
        </p:nvSpPr>
        <p:spPr bwMode="auto">
          <a:xfrm>
            <a:off x="4228120" y="5791797"/>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-8</a:t>
            </a:r>
            <a:r>
              <a:rPr lang="en-US" altLang="zh-CN" sz="2000" b="1" spc="-100" dirty="0">
                <a:latin typeface="+mn-lt"/>
              </a:rPr>
              <a:t> meters = 0.00 000 001 meters </a:t>
            </a:r>
          </a:p>
        </p:txBody>
      </p:sp>
      <p:sp>
        <p:nvSpPr>
          <p:cNvPr id="21" name="-7"/>
          <p:cNvSpPr txBox="1">
            <a:spLocks noChangeArrowheads="1"/>
          </p:cNvSpPr>
          <p:nvPr/>
        </p:nvSpPr>
        <p:spPr bwMode="auto">
          <a:xfrm>
            <a:off x="4228120" y="5792394"/>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-9</a:t>
            </a:r>
            <a:r>
              <a:rPr lang="en-US" altLang="zh-CN" sz="2000" b="1" spc="-100" dirty="0">
                <a:latin typeface="+mn-lt"/>
              </a:rPr>
              <a:t> meters = 0.000 000 001 meters </a:t>
            </a:r>
          </a:p>
        </p:txBody>
      </p:sp>
      <p:grpSp>
        <p:nvGrpSpPr>
          <p:cNvPr id="3" name="Group 2"/>
          <p:cNvGrpSpPr/>
          <p:nvPr/>
        </p:nvGrpSpPr>
        <p:grpSpPr>
          <a:xfrm>
            <a:off x="4061193" y="1508760"/>
            <a:ext cx="4762273" cy="4396047"/>
            <a:chOff x="4061193" y="1508760"/>
            <a:chExt cx="4762273" cy="4396047"/>
          </a:xfrm>
        </p:grpSpPr>
        <p:pic>
          <p:nvPicPr>
            <p:cNvPr id="14" name="Picture 13" descr="water labeled06.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3018" y="1508760"/>
              <a:ext cx="4118624" cy="2745750"/>
            </a:xfrm>
            <a:prstGeom prst="rect">
              <a:avLst/>
            </a:prstGeom>
          </p:spPr>
        </p:pic>
        <p:sp>
          <p:nvSpPr>
            <p:cNvPr id="15" name="Rectangle 2"/>
            <p:cNvSpPr>
              <a:spLocks noChangeArrowheads="1"/>
            </p:cNvSpPr>
            <p:nvPr/>
          </p:nvSpPr>
          <p:spPr bwMode="auto">
            <a:xfrm>
              <a:off x="4061193" y="4051309"/>
              <a:ext cx="4762273" cy="185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altLang="zh-CN" sz="4400" dirty="0">
                  <a:solidFill>
                    <a:srgbClr val="000000"/>
                  </a:solidFill>
                </a:rPr>
                <a:t>…. we still see water! </a:t>
              </a:r>
            </a:p>
            <a:p>
              <a:pPr algn="ctr"/>
              <a:endParaRPr lang="en-US" altLang="zh-CN" sz="4400" dirty="0">
                <a:solidFill>
                  <a:srgbClr val="000000"/>
                </a:solidFill>
              </a:endParaRPr>
            </a:p>
          </p:txBody>
        </p:sp>
      </p:grpSp>
      <p:sp>
        <p:nvSpPr>
          <p:cNvPr id="17410" name="Rectangle 2"/>
          <p:cNvSpPr>
            <a:spLocks noGrp="1" noChangeArrowheads="1"/>
          </p:cNvSpPr>
          <p:nvPr>
            <p:ph type="title"/>
          </p:nvPr>
        </p:nvSpPr>
        <p:spPr>
          <a:xfrm>
            <a:off x="502920" y="128016"/>
            <a:ext cx="8229600" cy="1143000"/>
          </a:xfrm>
        </p:spPr>
        <p:txBody>
          <a:bodyPr/>
          <a:lstStyle/>
          <a:p>
            <a:r>
              <a:rPr lang="en-US" spc="-350" dirty="0"/>
              <a:t>Showing individual water and air molecules</a:t>
            </a:r>
            <a:endParaRPr lang="en-US" altLang="zh-CN" spc="-350" dirty="0">
              <a:solidFill>
                <a:srgbClr val="000000"/>
              </a:solidFill>
            </a:endParaRPr>
          </a:p>
        </p:txBody>
      </p:sp>
      <p:sp>
        <p:nvSpPr>
          <p:cNvPr id="25" name="Rectangle 2"/>
          <p:cNvSpPr>
            <a:spLocks noChangeArrowheads="1"/>
          </p:cNvSpPr>
          <p:nvPr/>
        </p:nvSpPr>
        <p:spPr bwMode="auto">
          <a:xfrm>
            <a:off x="502920" y="128016"/>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dirty="0"/>
              <a:t>Water molecules inside the drop</a:t>
            </a:r>
            <a:endParaRPr lang="en-US" altLang="zh-CN" sz="4400" dirty="0">
              <a:solidFill>
                <a:srgbClr val="000000"/>
              </a:solidFill>
            </a:endParaRPr>
          </a:p>
        </p:txBody>
      </p:sp>
    </p:spTree>
    <p:extLst>
      <p:ext uri="{BB962C8B-B14F-4D97-AF65-F5344CB8AC3E}">
        <p14:creationId xmlns:p14="http://schemas.microsoft.com/office/powerpoint/2010/main" val="422154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xit" presetSubtype="4" fill="hold" nodeType="withEffect">
                                  <p:stCondLst>
                                    <p:cond delay="0"/>
                                  </p:stCondLst>
                                  <p:childTnLst>
                                    <p:animEffect transition="out" filter="wipe(down)">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par>
                                <p:cTn id="15" presetID="2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42" presetClass="path" presetSubtype="0" fill="hold" grpId="0" nodeType="withEffect">
                                  <p:stCondLst>
                                    <p:cond delay="0"/>
                                  </p:stCondLst>
                                  <p:childTnLst>
                                    <p:animMotion origin="layout" path="M 1.94444E-6 3.7037E-6 L 1.94444E-6 0.03611 " pathEditMode="relative" rAng="0" ptsTypes="AA">
                                      <p:cBhvr>
                                        <p:cTn id="19" dur="500" fill="hold"/>
                                        <p:tgtEl>
                                          <p:spTgt spid="10"/>
                                        </p:tgtEl>
                                        <p:attrNameLst>
                                          <p:attrName>ppt_x</p:attrName>
                                          <p:attrName>ppt_y</p:attrName>
                                        </p:attrNameLst>
                                      </p:cBhvr>
                                      <p:rCtr x="0" y="1806"/>
                                    </p:animMotion>
                                  </p:childTnLst>
                                </p:cTn>
                              </p:par>
                              <p:par>
                                <p:cTn id="20" presetID="47" presetClass="exit" presetSubtype="0" fill="hold" grpId="0" nodeType="withEffect">
                                  <p:stCondLst>
                                    <p:cond delay="0"/>
                                  </p:stCondLst>
                                  <p:childTnLst>
                                    <p:animEffect transition="out" filter="fade">
                                      <p:cBhvr>
                                        <p:cTn id="21" dur="500"/>
                                        <p:tgtEl>
                                          <p:spTgt spid="18"/>
                                        </p:tgtEl>
                                      </p:cBhvr>
                                    </p:animEffect>
                                    <p:anim calcmode="lin" valueType="num">
                                      <p:cBhvr>
                                        <p:cTn id="22" dur="500"/>
                                        <p:tgtEl>
                                          <p:spTgt spid="18"/>
                                        </p:tgtEl>
                                        <p:attrNameLst>
                                          <p:attrName>ppt_x</p:attrName>
                                        </p:attrNameLst>
                                      </p:cBhvr>
                                      <p:tavLst>
                                        <p:tav tm="0">
                                          <p:val>
                                            <p:strVal val="ppt_x"/>
                                          </p:val>
                                        </p:tav>
                                        <p:tav tm="100000">
                                          <p:val>
                                            <p:strVal val="ppt_x"/>
                                          </p:val>
                                        </p:tav>
                                      </p:tavLst>
                                    </p:anim>
                                    <p:anim calcmode="lin" valueType="num">
                                      <p:cBhvr>
                                        <p:cTn id="23" dur="500"/>
                                        <p:tgtEl>
                                          <p:spTgt spid="18"/>
                                        </p:tgtEl>
                                        <p:attrNameLst>
                                          <p:attrName>ppt_y</p:attrName>
                                        </p:attrNameLst>
                                      </p:cBhvr>
                                      <p:tavLst>
                                        <p:tav tm="0">
                                          <p:val>
                                            <p:strVal val="ppt_y"/>
                                          </p:val>
                                        </p:tav>
                                        <p:tav tm="100000">
                                          <p:val>
                                            <p:strVal val="ppt_y-.1"/>
                                          </p:val>
                                        </p:tav>
                                      </p:tavLst>
                                    </p:anim>
                                    <p:set>
                                      <p:cBhvr>
                                        <p:cTn id="24" dur="1" fill="hold">
                                          <p:stCondLst>
                                            <p:cond delay="499"/>
                                          </p:stCondLst>
                                        </p:cTn>
                                        <p:tgtEl>
                                          <p:spTgt spid="18"/>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21" grpId="0"/>
      <p:bldP spid="17410"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02920" y="128016"/>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dirty="0"/>
              <a:t>Different kinds of molecules in air</a:t>
            </a:r>
            <a:endParaRPr lang="en-US" altLang="zh-CN" sz="4400" dirty="0">
              <a:solidFill>
                <a:srgbClr val="000000"/>
              </a:solidFill>
            </a:endParaRPr>
          </a:p>
        </p:txBody>
      </p:sp>
      <p:sp>
        <p:nvSpPr>
          <p:cNvPr id="26629" name="Text Box 56"/>
          <p:cNvSpPr txBox="1">
            <a:spLocks noChangeArrowheads="1"/>
          </p:cNvSpPr>
          <p:nvPr/>
        </p:nvSpPr>
        <p:spPr bwMode="auto">
          <a:xfrm>
            <a:off x="3867674" y="5076539"/>
            <a:ext cx="2514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latin typeface="+mn-lt"/>
              </a:rPr>
              <a:t>Carbon dioxide   CO</a:t>
            </a:r>
            <a:r>
              <a:rPr lang="en-US" baseline="-25000" dirty="0">
                <a:latin typeface="+mn-lt"/>
              </a:rPr>
              <a:t>2</a:t>
            </a:r>
          </a:p>
        </p:txBody>
      </p:sp>
      <p:sp>
        <p:nvSpPr>
          <p:cNvPr id="26630" name="Text Box 57"/>
          <p:cNvSpPr txBox="1">
            <a:spLocks noChangeArrowheads="1"/>
          </p:cNvSpPr>
          <p:nvPr/>
        </p:nvSpPr>
        <p:spPr bwMode="auto">
          <a:xfrm>
            <a:off x="6400800" y="5060664"/>
            <a:ext cx="1828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latin typeface="+mn-lt"/>
              </a:rPr>
              <a:t>Nitrogen    N</a:t>
            </a:r>
            <a:r>
              <a:rPr lang="en-US" baseline="-25000" dirty="0">
                <a:latin typeface="+mn-lt"/>
              </a:rPr>
              <a:t>2</a:t>
            </a:r>
          </a:p>
        </p:txBody>
      </p:sp>
      <p:sp>
        <p:nvSpPr>
          <p:cNvPr id="26631" name="Text Box 58"/>
          <p:cNvSpPr txBox="1">
            <a:spLocks noChangeArrowheads="1"/>
          </p:cNvSpPr>
          <p:nvPr/>
        </p:nvSpPr>
        <p:spPr bwMode="auto">
          <a:xfrm>
            <a:off x="3950670" y="2754508"/>
            <a:ext cx="1676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latin typeface="+mn-lt"/>
              </a:rPr>
              <a:t>Oxygen    O</a:t>
            </a:r>
            <a:r>
              <a:rPr lang="en-US" baseline="-25000" dirty="0">
                <a:latin typeface="+mn-lt"/>
              </a:rPr>
              <a:t>2</a:t>
            </a:r>
          </a:p>
        </p:txBody>
      </p:sp>
      <p:sp>
        <p:nvSpPr>
          <p:cNvPr id="26632" name="Text Box 59"/>
          <p:cNvSpPr txBox="1">
            <a:spLocks noChangeArrowheads="1"/>
          </p:cNvSpPr>
          <p:nvPr/>
        </p:nvSpPr>
        <p:spPr bwMode="auto">
          <a:xfrm>
            <a:off x="6426194" y="2754508"/>
            <a:ext cx="1524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dirty="0">
                <a:latin typeface="+mn-lt"/>
              </a:rPr>
              <a:t>Water   H</a:t>
            </a:r>
            <a:r>
              <a:rPr lang="en-US" baseline="-25000" dirty="0">
                <a:latin typeface="+mn-lt"/>
              </a:rPr>
              <a:t>2</a:t>
            </a:r>
            <a:r>
              <a:rPr lang="en-US" dirty="0">
                <a:latin typeface="+mn-lt"/>
              </a:rPr>
              <a:t>O</a:t>
            </a:r>
          </a:p>
        </p:txBody>
      </p:sp>
      <p:pic>
        <p:nvPicPr>
          <p:cNvPr id="3" name="Picture 2" descr="water labeled06.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43600" y="1100251"/>
            <a:ext cx="2481385" cy="1654257"/>
          </a:xfrm>
          <a:prstGeom prst="rect">
            <a:avLst/>
          </a:prstGeom>
        </p:spPr>
      </p:pic>
      <p:pic>
        <p:nvPicPr>
          <p:cNvPr id="4" name="Picture 3" descr="oxygen labeled06.png"/>
          <p:cNvPicPr>
            <a:picLocks noChangeAspect="1"/>
          </p:cNvPicPr>
          <p:nvPr/>
        </p:nvPicPr>
        <p:blipFill rotWithShape="1">
          <a:blip r:embed="rId4" cstate="print">
            <a:extLst>
              <a:ext uri="{28A0092B-C50C-407E-A947-70E740481C1C}">
                <a14:useLocalDpi xmlns:a14="http://schemas.microsoft.com/office/drawing/2010/main"/>
              </a:ext>
            </a:extLst>
          </a:blip>
          <a:srcRect l="24201" r="25571"/>
          <a:stretch/>
        </p:blipFill>
        <p:spPr>
          <a:xfrm rot="17598177">
            <a:off x="4074914" y="1140479"/>
            <a:ext cx="1427913" cy="1895230"/>
          </a:xfrm>
          <a:prstGeom prst="rect">
            <a:avLst/>
          </a:prstGeom>
        </p:spPr>
      </p:pic>
      <p:pic>
        <p:nvPicPr>
          <p:cNvPr id="5" name="Picture 4" descr="carbon dioxide labeled0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42275" y="3540429"/>
            <a:ext cx="2500923" cy="1667282"/>
          </a:xfrm>
          <a:prstGeom prst="rect">
            <a:avLst/>
          </a:prstGeom>
        </p:spPr>
      </p:pic>
      <p:pic>
        <p:nvPicPr>
          <p:cNvPr id="6" name="Picture 5" descr="nitrogen labeled06.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786415" y="3671549"/>
            <a:ext cx="1057570" cy="1388970"/>
          </a:xfrm>
          <a:prstGeom prst="rect">
            <a:avLst/>
          </a:prstGeom>
        </p:spPr>
      </p:pic>
      <p:sp>
        <p:nvSpPr>
          <p:cNvPr id="18" name="Text Box 8"/>
          <p:cNvSpPr txBox="1">
            <a:spLocks noChangeArrowheads="1"/>
          </p:cNvSpPr>
          <p:nvPr/>
        </p:nvSpPr>
        <p:spPr bwMode="auto">
          <a:xfrm>
            <a:off x="4978932" y="5884485"/>
            <a:ext cx="3687980" cy="461665"/>
          </a:xfrm>
          <a:prstGeom prst="rect">
            <a:avLst/>
          </a:prstGeom>
          <a:solidFill>
            <a:srgbClr val="FFFFFF"/>
          </a:solidFill>
          <a:ln w="38100" cmpd="dbl">
            <a:solidFill>
              <a:srgbClr val="FFFFFF"/>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altLang="zh-CN" b="1" dirty="0"/>
              <a:t>Atomic-molecular Scale</a:t>
            </a:r>
          </a:p>
        </p:txBody>
      </p:sp>
      <p:sp>
        <p:nvSpPr>
          <p:cNvPr id="2" name="Slide Number Placeholder 1"/>
          <p:cNvSpPr>
            <a:spLocks noGrp="1"/>
          </p:cNvSpPr>
          <p:nvPr>
            <p:ph type="sldNum" sz="quarter" idx="12"/>
          </p:nvPr>
        </p:nvSpPr>
        <p:spPr/>
        <p:txBody>
          <a:bodyPr/>
          <a:lstStyle/>
          <a:p>
            <a:fld id="{D3A1C050-F6FE-0E43-A9D0-F8EEADE3D1E4}" type="slidenum">
              <a:rPr lang="en-US" smtClean="0"/>
              <a:pPr/>
              <a:t>11</a:t>
            </a:fld>
            <a:endParaRPr lang="en-US"/>
          </a:p>
        </p:txBody>
      </p:sp>
      <p:graphicFrame>
        <p:nvGraphicFramePr>
          <p:cNvPr id="16" name="Table 15"/>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7" name="AutoShape 15"/>
          <p:cNvSpPr>
            <a:spLocks noChangeArrowheads="1"/>
          </p:cNvSpPr>
          <p:nvPr/>
        </p:nvSpPr>
        <p:spPr bwMode="auto">
          <a:xfrm flipH="1">
            <a:off x="1713520" y="5723840"/>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Tree>
    <p:extLst>
      <p:ext uri="{BB962C8B-B14F-4D97-AF65-F5344CB8AC3E}">
        <p14:creationId xmlns:p14="http://schemas.microsoft.com/office/powerpoint/2010/main" val="1970232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248C-0833-CC4F-8DA4-4BF27F610FE5}"/>
              </a:ext>
            </a:extLst>
          </p:cNvPr>
          <p:cNvSpPr>
            <a:spLocks noGrp="1"/>
          </p:cNvSpPr>
          <p:nvPr>
            <p:ph type="title"/>
          </p:nvPr>
        </p:nvSpPr>
        <p:spPr/>
        <p:txBody>
          <a:bodyPr/>
          <a:lstStyle/>
          <a:p>
            <a:r>
              <a:rPr lang="en-US" dirty="0"/>
              <a:t>Matter &amp; Energy</a:t>
            </a:r>
          </a:p>
        </p:txBody>
      </p:sp>
      <p:sp>
        <p:nvSpPr>
          <p:cNvPr id="3" name="Content Placeholder 2">
            <a:extLst>
              <a:ext uri="{FF2B5EF4-FFF2-40B4-BE49-F238E27FC236}">
                <a16:creationId xmlns:a16="http://schemas.microsoft.com/office/drawing/2014/main" id="{309CECA4-4E10-2F4C-A8C8-D6EB75E89773}"/>
              </a:ext>
            </a:extLst>
          </p:cNvPr>
          <p:cNvSpPr>
            <a:spLocks noGrp="1"/>
          </p:cNvSpPr>
          <p:nvPr>
            <p:ph sz="half" idx="1"/>
          </p:nvPr>
        </p:nvSpPr>
        <p:spPr>
          <a:xfrm>
            <a:off x="304800" y="1219200"/>
            <a:ext cx="8458200" cy="5257800"/>
          </a:xfrm>
        </p:spPr>
        <p:txBody>
          <a:bodyPr>
            <a:normAutofit fontScale="85000" lnSpcReduction="20000"/>
          </a:bodyPr>
          <a:lstStyle/>
          <a:p>
            <a:pPr lvl="0"/>
            <a:r>
              <a:rPr lang="en-US" b="1" dirty="0"/>
              <a:t>Everything that exists is either matter or energy. </a:t>
            </a:r>
          </a:p>
          <a:p>
            <a:pPr lvl="1"/>
            <a:r>
              <a:rPr lang="en-US" sz="2800" dirty="0"/>
              <a:t>In biology, matter and energy are always two separate things. </a:t>
            </a:r>
          </a:p>
          <a:p>
            <a:pPr lvl="1"/>
            <a:r>
              <a:rPr lang="en-US" sz="2800" dirty="0"/>
              <a:t>Matter does not become energy. Energy cannot become matter.</a:t>
            </a:r>
          </a:p>
          <a:p>
            <a:pPr lvl="1"/>
            <a:r>
              <a:rPr lang="en-US" sz="2800" dirty="0"/>
              <a:t>Matter stays as matter. Energy stays as energy. </a:t>
            </a:r>
          </a:p>
          <a:p>
            <a:r>
              <a:rPr lang="en-US" b="1" dirty="0"/>
              <a:t>Matter and energy cannot be created or destroyed. </a:t>
            </a:r>
          </a:p>
          <a:p>
            <a:pPr lvl="1"/>
            <a:r>
              <a:rPr lang="en-US" sz="2800" dirty="0"/>
              <a:t>The amount of matter and energy in the universe always stays the same. </a:t>
            </a:r>
          </a:p>
          <a:p>
            <a:r>
              <a:rPr lang="en-US" b="1" dirty="0"/>
              <a:t>Matter is all the “stuff” that exists. </a:t>
            </a:r>
          </a:p>
          <a:p>
            <a:pPr lvl="1"/>
            <a:r>
              <a:rPr lang="en-US" sz="2800" u="sng" dirty="0"/>
              <a:t>Matter</a:t>
            </a:r>
            <a:r>
              <a:rPr lang="en-US" sz="2800" dirty="0"/>
              <a:t> consists of physical </a:t>
            </a:r>
            <a:br>
              <a:rPr lang="en-US" sz="2800" dirty="0"/>
            </a:br>
            <a:r>
              <a:rPr lang="en-US" sz="2800" dirty="0"/>
              <a:t>substances that take up space. </a:t>
            </a:r>
          </a:p>
          <a:p>
            <a:pPr lvl="1"/>
            <a:r>
              <a:rPr lang="en-US" sz="2800" dirty="0"/>
              <a:t>In biology, there are three kinds of </a:t>
            </a:r>
            <a:br>
              <a:rPr lang="en-US" sz="2800" dirty="0"/>
            </a:br>
            <a:r>
              <a:rPr lang="en-US" sz="2800" dirty="0"/>
              <a:t>matter: solids, liquids, and gases. </a:t>
            </a:r>
            <a:endParaRPr lang="en-US" dirty="0"/>
          </a:p>
        </p:txBody>
      </p:sp>
      <p:sp>
        <p:nvSpPr>
          <p:cNvPr id="5" name="Slide Number Placeholder 4">
            <a:extLst>
              <a:ext uri="{FF2B5EF4-FFF2-40B4-BE49-F238E27FC236}">
                <a16:creationId xmlns:a16="http://schemas.microsoft.com/office/drawing/2014/main" id="{765F9E96-C902-7542-A9DE-4BC49B2E031E}"/>
              </a:ext>
            </a:extLst>
          </p:cNvPr>
          <p:cNvSpPr>
            <a:spLocks noGrp="1"/>
          </p:cNvSpPr>
          <p:nvPr>
            <p:ph type="sldNum" sz="quarter" idx="12"/>
          </p:nvPr>
        </p:nvSpPr>
        <p:spPr/>
        <p:txBody>
          <a:bodyPr/>
          <a:lstStyle/>
          <a:p>
            <a:fld id="{47A2A49C-3692-4152-8A6C-C7C5B48EF17E}" type="slidenum">
              <a:rPr lang="en-US" smtClean="0"/>
              <a:t>12</a:t>
            </a:fld>
            <a:endParaRPr lang="en-US"/>
          </a:p>
        </p:txBody>
      </p:sp>
      <p:grpSp>
        <p:nvGrpSpPr>
          <p:cNvPr id="6" name="Group 5">
            <a:extLst>
              <a:ext uri="{FF2B5EF4-FFF2-40B4-BE49-F238E27FC236}">
                <a16:creationId xmlns:a16="http://schemas.microsoft.com/office/drawing/2014/main" id="{67BDAFEE-2DEA-1145-BAD1-FE0FECF66179}"/>
              </a:ext>
            </a:extLst>
          </p:cNvPr>
          <p:cNvGrpSpPr/>
          <p:nvPr/>
        </p:nvGrpSpPr>
        <p:grpSpPr>
          <a:xfrm>
            <a:off x="4940311" y="4244007"/>
            <a:ext cx="4889489" cy="2690193"/>
            <a:chOff x="7186410" y="3618965"/>
            <a:chExt cx="5271750" cy="2838360"/>
          </a:xfrm>
        </p:grpSpPr>
        <p:pic>
          <p:nvPicPr>
            <p:cNvPr id="7" name="Picture 6">
              <a:extLst>
                <a:ext uri="{FF2B5EF4-FFF2-40B4-BE49-F238E27FC236}">
                  <a16:creationId xmlns:a16="http://schemas.microsoft.com/office/drawing/2014/main" id="{E1BCE946-F78F-0743-9548-1613227FA87C}"/>
                </a:ext>
              </a:extLst>
            </p:cNvPr>
            <p:cNvPicPr>
              <a:picLocks noChangeAspect="1"/>
            </p:cNvPicPr>
            <p:nvPr/>
          </p:nvPicPr>
          <p:blipFill rotWithShape="1">
            <a:blip r:embed="rId3">
              <a:clrChange>
                <a:clrFrom>
                  <a:srgbClr val="FFFFFF"/>
                </a:clrFrom>
                <a:clrTo>
                  <a:srgbClr val="FFFFFF">
                    <a:alpha val="0"/>
                  </a:srgbClr>
                </a:clrTo>
              </a:clrChange>
            </a:blip>
            <a:srcRect r="63032"/>
            <a:stretch/>
          </p:blipFill>
          <p:spPr>
            <a:xfrm>
              <a:off x="7186410" y="3683358"/>
              <a:ext cx="2459867" cy="2750355"/>
            </a:xfrm>
            <a:prstGeom prst="rect">
              <a:avLst/>
            </a:prstGeom>
          </p:spPr>
        </p:pic>
        <p:pic>
          <p:nvPicPr>
            <p:cNvPr id="8" name="Picture 7">
              <a:extLst>
                <a:ext uri="{FF2B5EF4-FFF2-40B4-BE49-F238E27FC236}">
                  <a16:creationId xmlns:a16="http://schemas.microsoft.com/office/drawing/2014/main" id="{8192DD29-D757-0B4C-B501-DE47FC6E14EF}"/>
                </a:ext>
              </a:extLst>
            </p:cNvPr>
            <p:cNvPicPr>
              <a:picLocks noChangeAspect="1"/>
            </p:cNvPicPr>
            <p:nvPr/>
          </p:nvPicPr>
          <p:blipFill rotWithShape="1">
            <a:blip r:embed="rId3">
              <a:clrChange>
                <a:clrFrom>
                  <a:srgbClr val="FFFFFF"/>
                </a:clrFrom>
                <a:clrTo>
                  <a:srgbClr val="FFFFFF">
                    <a:alpha val="0"/>
                  </a:srgbClr>
                </a:clrTo>
              </a:clrChange>
            </a:blip>
            <a:srcRect l="39129" r="37645"/>
            <a:stretch/>
          </p:blipFill>
          <p:spPr>
            <a:xfrm>
              <a:off x="9195515" y="3706970"/>
              <a:ext cx="1545466" cy="2750355"/>
            </a:xfrm>
            <a:prstGeom prst="rect">
              <a:avLst/>
            </a:prstGeom>
          </p:spPr>
        </p:pic>
        <p:pic>
          <p:nvPicPr>
            <p:cNvPr id="9" name="Picture 8">
              <a:extLst>
                <a:ext uri="{FF2B5EF4-FFF2-40B4-BE49-F238E27FC236}">
                  <a16:creationId xmlns:a16="http://schemas.microsoft.com/office/drawing/2014/main" id="{F5B8FBAE-7FE7-2845-926A-63B3260B60A5}"/>
                </a:ext>
              </a:extLst>
            </p:cNvPr>
            <p:cNvPicPr>
              <a:picLocks noChangeAspect="1"/>
            </p:cNvPicPr>
            <p:nvPr/>
          </p:nvPicPr>
          <p:blipFill rotWithShape="1">
            <a:blip r:embed="rId3">
              <a:clrChange>
                <a:clrFrom>
                  <a:srgbClr val="FFFFFF"/>
                </a:clrFrom>
                <a:clrTo>
                  <a:srgbClr val="FFFFFF">
                    <a:alpha val="0"/>
                  </a:srgbClr>
                </a:clrTo>
              </a:clrChange>
            </a:blip>
            <a:srcRect l="68774"/>
            <a:stretch/>
          </p:blipFill>
          <p:spPr>
            <a:xfrm>
              <a:off x="10380371" y="3618965"/>
              <a:ext cx="2077789" cy="2750355"/>
            </a:xfrm>
            <a:prstGeom prst="rect">
              <a:avLst/>
            </a:prstGeom>
          </p:spPr>
        </p:pic>
      </p:grpSp>
    </p:spTree>
    <p:extLst>
      <p:ext uri="{BB962C8B-B14F-4D97-AF65-F5344CB8AC3E}">
        <p14:creationId xmlns:p14="http://schemas.microsoft.com/office/powerpoint/2010/main" val="304163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91AD47-9C99-472F-BDAA-21B183F33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6952"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35252"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F4C247-DA90-C144-BDFA-B25A8D17B996}"/>
              </a:ext>
            </a:extLst>
          </p:cNvPr>
          <p:cNvSpPr>
            <a:spLocks noGrp="1"/>
          </p:cNvSpPr>
          <p:nvPr>
            <p:ph type="title"/>
          </p:nvPr>
        </p:nvSpPr>
        <p:spPr>
          <a:xfrm>
            <a:off x="152400" y="381000"/>
            <a:ext cx="6019800" cy="777875"/>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a:bodyPr>
          <a:lstStyle/>
          <a:p>
            <a:pPr algn="l">
              <a:lnSpc>
                <a:spcPct val="90000"/>
              </a:lnSpc>
            </a:pPr>
            <a:r>
              <a:rPr lang="en-US" dirty="0"/>
              <a:t>Matter is made of atoms</a:t>
            </a:r>
          </a:p>
        </p:txBody>
      </p:sp>
      <p:sp>
        <p:nvSpPr>
          <p:cNvPr id="3" name="Content Placeholder 2">
            <a:extLst>
              <a:ext uri="{FF2B5EF4-FFF2-40B4-BE49-F238E27FC236}">
                <a16:creationId xmlns:a16="http://schemas.microsoft.com/office/drawing/2014/main" id="{B4064F46-AFD1-5949-962E-20865E27E077}"/>
              </a:ext>
            </a:extLst>
          </p:cNvPr>
          <p:cNvSpPr>
            <a:spLocks noGrp="1"/>
          </p:cNvSpPr>
          <p:nvPr>
            <p:ph sz="half" idx="1"/>
          </p:nvPr>
        </p:nvSpPr>
        <p:spPr>
          <a:xfrm>
            <a:off x="0" y="1295400"/>
            <a:ext cx="6705600" cy="4912951"/>
          </a:xfrm>
        </p:spPr>
        <p:txBody>
          <a:bodyPr vert="horz" lIns="91440" tIns="45720" rIns="91440" bIns="45720" rtlCol="0">
            <a:noAutofit/>
          </a:bodyPr>
          <a:lstStyle/>
          <a:p>
            <a:pPr indent="-228600">
              <a:lnSpc>
                <a:spcPct val="90000"/>
              </a:lnSpc>
            </a:pPr>
            <a:r>
              <a:rPr lang="en-US" sz="2300" b="1" dirty="0"/>
              <a:t>All matter is comprised of atoms.</a:t>
            </a:r>
          </a:p>
          <a:p>
            <a:pPr lvl="1" indent="-228600">
              <a:lnSpc>
                <a:spcPct val="90000"/>
              </a:lnSpc>
              <a:buFont typeface="Arial" panose="020B0604020202020204" pitchFamily="34" charset="0"/>
              <a:buChar char="•"/>
            </a:pPr>
            <a:r>
              <a:rPr lang="en-US" sz="2300" dirty="0"/>
              <a:t>All solids, liquids, and gases are made </a:t>
            </a:r>
            <a:br>
              <a:rPr lang="en-US" sz="2300" dirty="0"/>
            </a:br>
            <a:r>
              <a:rPr lang="en-US" sz="2300" dirty="0"/>
              <a:t>of particles of matter called </a:t>
            </a:r>
            <a:r>
              <a:rPr lang="en-US" sz="2300" u="sng" dirty="0"/>
              <a:t>atoms</a:t>
            </a:r>
            <a:r>
              <a:rPr lang="en-US" sz="2300" dirty="0"/>
              <a:t>. </a:t>
            </a:r>
          </a:p>
          <a:p>
            <a:pPr lvl="1" indent="-228600">
              <a:lnSpc>
                <a:spcPct val="90000"/>
              </a:lnSpc>
              <a:buFont typeface="Arial" panose="020B0604020202020204" pitchFamily="34" charset="0"/>
              <a:buChar char="•"/>
            </a:pPr>
            <a:r>
              <a:rPr lang="en-US" sz="2300" dirty="0"/>
              <a:t>If you can touch it, it is made of atoms.</a:t>
            </a:r>
            <a:br>
              <a:rPr lang="en-US" sz="2300" dirty="0"/>
            </a:br>
            <a:endParaRPr lang="en-US" sz="1100" dirty="0"/>
          </a:p>
          <a:p>
            <a:pPr indent="-228600">
              <a:lnSpc>
                <a:spcPct val="90000"/>
              </a:lnSpc>
            </a:pPr>
            <a:r>
              <a:rPr lang="en-US" sz="2300" b="1" dirty="0"/>
              <a:t>The more atoms something has, the more </a:t>
            </a:r>
            <a:br>
              <a:rPr lang="en-US" sz="2300" b="1" dirty="0"/>
            </a:br>
            <a:r>
              <a:rPr lang="en-US" sz="2300" b="1" u="sng" dirty="0"/>
              <a:t>mass</a:t>
            </a:r>
            <a:r>
              <a:rPr lang="en-US" sz="2300" b="1" dirty="0"/>
              <a:t> that it has (i.e</a:t>
            </a:r>
            <a:r>
              <a:rPr lang="en-US" sz="2300" b="1" i="1" dirty="0"/>
              <a:t>., the more it weighs</a:t>
            </a:r>
            <a:r>
              <a:rPr lang="en-US" sz="2300" b="1" dirty="0"/>
              <a:t>).</a:t>
            </a:r>
          </a:p>
          <a:p>
            <a:pPr lvl="1" indent="-228600">
              <a:lnSpc>
                <a:spcPct val="90000"/>
              </a:lnSpc>
              <a:buFont typeface="Arial" panose="020B0604020202020204" pitchFamily="34" charset="0"/>
              <a:buChar char="•"/>
            </a:pPr>
            <a:r>
              <a:rPr lang="en-US" sz="2300" dirty="0"/>
              <a:t>For example, as your body grows larger, it</a:t>
            </a:r>
            <a:br>
              <a:rPr lang="en-US" sz="2300" dirty="0"/>
            </a:br>
            <a:r>
              <a:rPr lang="en-US" sz="2300" dirty="0"/>
              <a:t>gains more atoms.</a:t>
            </a:r>
          </a:p>
          <a:p>
            <a:pPr lvl="1" indent="-228600">
              <a:lnSpc>
                <a:spcPct val="90000"/>
              </a:lnSpc>
              <a:buFont typeface="Arial" panose="020B0604020202020204" pitchFamily="34" charset="0"/>
              <a:buChar char="•"/>
            </a:pPr>
            <a:r>
              <a:rPr lang="en-US" sz="2300" dirty="0"/>
              <a:t>The more atoms in your body, the more you </a:t>
            </a:r>
            <a:br>
              <a:rPr lang="en-US" sz="2300" dirty="0"/>
            </a:br>
            <a:r>
              <a:rPr lang="en-US" sz="2300" dirty="0"/>
              <a:t>will weigh more on a scale. </a:t>
            </a:r>
            <a:br>
              <a:rPr lang="en-US" sz="2300" dirty="0"/>
            </a:br>
            <a:endParaRPr lang="en-US" sz="1100" dirty="0"/>
          </a:p>
          <a:p>
            <a:pPr indent="-228600">
              <a:lnSpc>
                <a:spcPct val="90000"/>
              </a:lnSpc>
            </a:pPr>
            <a:r>
              <a:rPr lang="en-US" sz="2300" b="1" dirty="0"/>
              <a:t>Atoms last forever.</a:t>
            </a:r>
          </a:p>
          <a:p>
            <a:pPr lvl="1" indent="-228600">
              <a:lnSpc>
                <a:spcPct val="90000"/>
              </a:lnSpc>
              <a:buFont typeface="Arial" panose="020B0604020202020204" pitchFamily="34" charset="0"/>
              <a:buChar char="•"/>
            </a:pPr>
            <a:r>
              <a:rPr lang="en-US" sz="2300" dirty="0"/>
              <a:t>In biology, an atom never stops existing. </a:t>
            </a:r>
          </a:p>
          <a:p>
            <a:pPr lvl="1" indent="-228600">
              <a:lnSpc>
                <a:spcPct val="90000"/>
              </a:lnSpc>
              <a:buFont typeface="Arial" panose="020B0604020202020204" pitchFamily="34" charset="0"/>
              <a:buChar char="•"/>
            </a:pPr>
            <a:r>
              <a:rPr lang="en-US" sz="2300" dirty="0"/>
              <a:t>Atoms can only be moved; they cannot be created or destroyed. </a:t>
            </a:r>
          </a:p>
          <a:p>
            <a:pPr indent="-228600">
              <a:lnSpc>
                <a:spcPct val="90000"/>
              </a:lnSpc>
            </a:pPr>
            <a:endParaRPr lang="en-US" sz="2300" dirty="0"/>
          </a:p>
        </p:txBody>
      </p:sp>
      <p:pic>
        <p:nvPicPr>
          <p:cNvPr id="6" name="Picture 5">
            <a:extLst>
              <a:ext uri="{FF2B5EF4-FFF2-40B4-BE49-F238E27FC236}">
                <a16:creationId xmlns:a16="http://schemas.microsoft.com/office/drawing/2014/main" id="{F9A044E8-A6BA-994A-B9B3-331B943BA9BC}"/>
              </a:ext>
            </a:extLst>
          </p:cNvPr>
          <p:cNvPicPr>
            <a:picLocks noChangeAspect="1"/>
          </p:cNvPicPr>
          <p:nvPr/>
        </p:nvPicPr>
        <p:blipFill>
          <a:blip r:embed="rId2"/>
          <a:stretch>
            <a:fillRect/>
          </a:stretch>
        </p:blipFill>
        <p:spPr>
          <a:xfrm>
            <a:off x="6248400" y="2894619"/>
            <a:ext cx="3094779" cy="1448781"/>
          </a:xfrm>
          <a:prstGeom prst="rect">
            <a:avLst/>
          </a:prstGeom>
        </p:spPr>
      </p:pic>
      <p:pic>
        <p:nvPicPr>
          <p:cNvPr id="8" name="Picture 7">
            <a:extLst>
              <a:ext uri="{FF2B5EF4-FFF2-40B4-BE49-F238E27FC236}">
                <a16:creationId xmlns:a16="http://schemas.microsoft.com/office/drawing/2014/main" id="{1D810EEE-0E4B-F14F-90B0-115BAE4E1094}"/>
              </a:ext>
            </a:extLst>
          </p:cNvPr>
          <p:cNvPicPr>
            <a:picLocks noChangeAspect="1"/>
          </p:cNvPicPr>
          <p:nvPr/>
        </p:nvPicPr>
        <p:blipFill>
          <a:blip r:embed="rId3"/>
          <a:stretch>
            <a:fillRect/>
          </a:stretch>
        </p:blipFill>
        <p:spPr>
          <a:xfrm>
            <a:off x="7010400" y="5204794"/>
            <a:ext cx="2133600" cy="1117855"/>
          </a:xfrm>
          <a:prstGeom prst="rect">
            <a:avLst/>
          </a:prstGeom>
        </p:spPr>
      </p:pic>
      <p:pic>
        <p:nvPicPr>
          <p:cNvPr id="7" name="Picture 6">
            <a:extLst>
              <a:ext uri="{FF2B5EF4-FFF2-40B4-BE49-F238E27FC236}">
                <a16:creationId xmlns:a16="http://schemas.microsoft.com/office/drawing/2014/main" id="{3EC3E1A8-049B-4341-89CD-5574299CF918}"/>
              </a:ext>
            </a:extLst>
          </p:cNvPr>
          <p:cNvPicPr>
            <a:picLocks noChangeAspect="1"/>
          </p:cNvPicPr>
          <p:nvPr/>
        </p:nvPicPr>
        <p:blipFill>
          <a:blip r:embed="rId4"/>
          <a:stretch>
            <a:fillRect/>
          </a:stretch>
        </p:blipFill>
        <p:spPr>
          <a:xfrm>
            <a:off x="6019800" y="152400"/>
            <a:ext cx="2971800" cy="2106481"/>
          </a:xfrm>
          <a:prstGeom prst="rect">
            <a:avLst/>
          </a:prstGeom>
        </p:spPr>
      </p:pic>
      <p:sp>
        <p:nvSpPr>
          <p:cNvPr id="5" name="Slide Number Placeholder 4">
            <a:extLst>
              <a:ext uri="{FF2B5EF4-FFF2-40B4-BE49-F238E27FC236}">
                <a16:creationId xmlns:a16="http://schemas.microsoft.com/office/drawing/2014/main" id="{DFBEEA65-808B-6F47-8FEB-0484C19B6612}"/>
              </a:ext>
            </a:extLst>
          </p:cNvPr>
          <p:cNvSpPr>
            <a:spLocks noGrp="1"/>
          </p:cNvSpPr>
          <p:nvPr>
            <p:ph type="sldNum" sz="quarter" idx="12"/>
          </p:nvPr>
        </p:nvSpPr>
        <p:spPr>
          <a:xfrm>
            <a:off x="7378152" y="6356350"/>
            <a:ext cx="1137198" cy="365125"/>
          </a:xfrm>
        </p:spPr>
        <p:txBody>
          <a:bodyPr vert="horz" lIns="91440" tIns="45720" rIns="91440" bIns="45720" rtlCol="0" anchor="ctr">
            <a:normAutofit/>
          </a:bodyPr>
          <a:lstStyle/>
          <a:p>
            <a:pPr>
              <a:spcAft>
                <a:spcPts val="600"/>
              </a:spcAft>
            </a:pPr>
            <a:fld id="{47A2A49C-3692-4152-8A6C-C7C5B48EF17E}" type="slidenum">
              <a:rPr lang="en-US" sz="1200">
                <a:solidFill>
                  <a:schemeClr val="bg1"/>
                </a:solidFill>
                <a:latin typeface="+mn-lt"/>
                <a:cs typeface="+mn-cs"/>
              </a:rPr>
              <a:pPr>
                <a:spcAft>
                  <a:spcPts val="600"/>
                </a:spcAft>
              </a:pPr>
              <a:t>13</a:t>
            </a:fld>
            <a:endParaRPr lang="en-US" sz="1200">
              <a:solidFill>
                <a:schemeClr val="bg1"/>
              </a:solidFill>
              <a:latin typeface="+mn-lt"/>
              <a:cs typeface="+mn-cs"/>
            </a:endParaRPr>
          </a:p>
        </p:txBody>
      </p:sp>
    </p:spTree>
    <p:extLst>
      <p:ext uri="{BB962C8B-B14F-4D97-AF65-F5344CB8AC3E}">
        <p14:creationId xmlns:p14="http://schemas.microsoft.com/office/powerpoint/2010/main" val="33525644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91AD47-9C99-472F-BDAA-21B183F33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6952"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35252"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F4C247-DA90-C144-BDFA-B25A8D17B996}"/>
              </a:ext>
            </a:extLst>
          </p:cNvPr>
          <p:cNvSpPr>
            <a:spLocks noGrp="1"/>
          </p:cNvSpPr>
          <p:nvPr>
            <p:ph type="title"/>
          </p:nvPr>
        </p:nvSpPr>
        <p:spPr>
          <a:xfrm>
            <a:off x="152400" y="381000"/>
            <a:ext cx="6019800" cy="777875"/>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90000"/>
          </a:bodyPr>
          <a:lstStyle/>
          <a:p>
            <a:pPr algn="l">
              <a:lnSpc>
                <a:spcPct val="90000"/>
              </a:lnSpc>
            </a:pPr>
            <a:r>
              <a:rPr lang="en-US" dirty="0"/>
              <a:t>Elements = “kinds” of atoms</a:t>
            </a:r>
          </a:p>
        </p:txBody>
      </p:sp>
      <p:sp>
        <p:nvSpPr>
          <p:cNvPr id="3" name="Content Placeholder 2">
            <a:extLst>
              <a:ext uri="{FF2B5EF4-FFF2-40B4-BE49-F238E27FC236}">
                <a16:creationId xmlns:a16="http://schemas.microsoft.com/office/drawing/2014/main" id="{B4064F46-AFD1-5949-962E-20865E27E077}"/>
              </a:ext>
            </a:extLst>
          </p:cNvPr>
          <p:cNvSpPr>
            <a:spLocks noGrp="1"/>
          </p:cNvSpPr>
          <p:nvPr>
            <p:ph sz="half" idx="1"/>
          </p:nvPr>
        </p:nvSpPr>
        <p:spPr>
          <a:xfrm>
            <a:off x="0" y="1295400"/>
            <a:ext cx="6705600" cy="4912951"/>
          </a:xfrm>
        </p:spPr>
        <p:txBody>
          <a:bodyPr vert="horz" lIns="91440" tIns="45720" rIns="91440" bIns="45720" rtlCol="0">
            <a:noAutofit/>
          </a:bodyPr>
          <a:lstStyle/>
          <a:p>
            <a:r>
              <a:rPr lang="en-US" b="1" dirty="0"/>
              <a:t>Different kinds of atoms are </a:t>
            </a:r>
            <a:br>
              <a:rPr lang="en-US" b="1" dirty="0"/>
            </a:br>
            <a:r>
              <a:rPr lang="en-US" b="1" dirty="0"/>
              <a:t>called </a:t>
            </a:r>
            <a:r>
              <a:rPr lang="en-US" b="1" u="sng" dirty="0"/>
              <a:t>elements</a:t>
            </a:r>
            <a:r>
              <a:rPr lang="en-US" b="1" dirty="0"/>
              <a:t>.</a:t>
            </a:r>
          </a:p>
          <a:p>
            <a:pPr lvl="1"/>
            <a:r>
              <a:rPr lang="en-US" dirty="0"/>
              <a:t>Carbon, oxygen, and hydrogen are all </a:t>
            </a:r>
            <a:br>
              <a:rPr lang="en-US" dirty="0"/>
            </a:br>
            <a:r>
              <a:rPr lang="en-US" dirty="0"/>
              <a:t>examples of elements.</a:t>
            </a:r>
            <a:br>
              <a:rPr lang="en-US" dirty="0"/>
            </a:br>
            <a:endParaRPr lang="en-US" dirty="0"/>
          </a:p>
          <a:p>
            <a:r>
              <a:rPr lang="en-US" sz="2700" b="1" dirty="0"/>
              <a:t>In biology, each atom always exists as </a:t>
            </a:r>
            <a:br>
              <a:rPr lang="en-US" sz="2700" b="1" dirty="0"/>
            </a:br>
            <a:r>
              <a:rPr lang="en-US" sz="2700" b="1" dirty="0"/>
              <a:t>the same element. </a:t>
            </a:r>
          </a:p>
          <a:p>
            <a:pPr lvl="1"/>
            <a:r>
              <a:rPr lang="en-US" sz="2300" dirty="0"/>
              <a:t>A carbon atoms is always a carbon atom.</a:t>
            </a:r>
          </a:p>
          <a:p>
            <a:pPr lvl="1"/>
            <a:r>
              <a:rPr lang="en-US" sz="2300" dirty="0"/>
              <a:t>A hydrogen atom cannot become an </a:t>
            </a:r>
            <a:br>
              <a:rPr lang="en-US" sz="2300" dirty="0"/>
            </a:br>
            <a:r>
              <a:rPr lang="en-US" sz="2300" dirty="0"/>
              <a:t>oxygen atom. </a:t>
            </a:r>
          </a:p>
          <a:p>
            <a:pPr lvl="1"/>
            <a:r>
              <a:rPr lang="en-US" sz="2300" dirty="0"/>
              <a:t>Just like you will never become one of your friends (you will always be you), a carbon atom will always be a carbon atom.</a:t>
            </a:r>
          </a:p>
        </p:txBody>
      </p:sp>
      <p:sp>
        <p:nvSpPr>
          <p:cNvPr id="5" name="Slide Number Placeholder 4">
            <a:extLst>
              <a:ext uri="{FF2B5EF4-FFF2-40B4-BE49-F238E27FC236}">
                <a16:creationId xmlns:a16="http://schemas.microsoft.com/office/drawing/2014/main" id="{DFBEEA65-808B-6F47-8FEB-0484C19B6612}"/>
              </a:ext>
            </a:extLst>
          </p:cNvPr>
          <p:cNvSpPr>
            <a:spLocks noGrp="1"/>
          </p:cNvSpPr>
          <p:nvPr>
            <p:ph type="sldNum" sz="quarter" idx="12"/>
          </p:nvPr>
        </p:nvSpPr>
        <p:spPr>
          <a:xfrm>
            <a:off x="7378152" y="6356350"/>
            <a:ext cx="1137198" cy="365125"/>
          </a:xfrm>
        </p:spPr>
        <p:txBody>
          <a:bodyPr vert="horz" lIns="91440" tIns="45720" rIns="91440" bIns="45720" rtlCol="0" anchor="ctr">
            <a:normAutofit/>
          </a:bodyPr>
          <a:lstStyle/>
          <a:p>
            <a:pPr>
              <a:spcAft>
                <a:spcPts val="600"/>
              </a:spcAft>
            </a:pPr>
            <a:fld id="{47A2A49C-3692-4152-8A6C-C7C5B48EF17E}" type="slidenum">
              <a:rPr lang="en-US" sz="1200">
                <a:solidFill>
                  <a:schemeClr val="bg1"/>
                </a:solidFill>
                <a:latin typeface="+mn-lt"/>
                <a:cs typeface="+mn-cs"/>
              </a:rPr>
              <a:pPr>
                <a:spcAft>
                  <a:spcPts val="600"/>
                </a:spcAft>
              </a:pPr>
              <a:t>14</a:t>
            </a:fld>
            <a:endParaRPr lang="en-US" sz="1200">
              <a:solidFill>
                <a:schemeClr val="bg1"/>
              </a:solidFill>
              <a:latin typeface="+mn-lt"/>
              <a:cs typeface="+mn-cs"/>
            </a:endParaRPr>
          </a:p>
        </p:txBody>
      </p:sp>
      <p:pic>
        <p:nvPicPr>
          <p:cNvPr id="4" name="Picture 3">
            <a:extLst>
              <a:ext uri="{FF2B5EF4-FFF2-40B4-BE49-F238E27FC236}">
                <a16:creationId xmlns:a16="http://schemas.microsoft.com/office/drawing/2014/main" id="{21C1C18D-EF7B-FD40-9E2C-20E374578532}"/>
              </a:ext>
            </a:extLst>
          </p:cNvPr>
          <p:cNvPicPr>
            <a:picLocks noChangeAspect="1"/>
          </p:cNvPicPr>
          <p:nvPr/>
        </p:nvPicPr>
        <p:blipFill>
          <a:blip r:embed="rId2"/>
          <a:stretch>
            <a:fillRect/>
          </a:stretch>
        </p:blipFill>
        <p:spPr>
          <a:xfrm>
            <a:off x="6096000" y="1295400"/>
            <a:ext cx="4142154" cy="3048000"/>
          </a:xfrm>
          <a:prstGeom prst="rect">
            <a:avLst/>
          </a:prstGeom>
        </p:spPr>
      </p:pic>
    </p:spTree>
    <p:extLst>
      <p:ext uri="{BB962C8B-B14F-4D97-AF65-F5344CB8AC3E}">
        <p14:creationId xmlns:p14="http://schemas.microsoft.com/office/powerpoint/2010/main" val="40530485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91AD47-9C99-472F-BDAA-21B183F33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06952"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35252"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6F4C247-DA90-C144-BDFA-B25A8D17B996}"/>
              </a:ext>
            </a:extLst>
          </p:cNvPr>
          <p:cNvSpPr>
            <a:spLocks noGrp="1"/>
          </p:cNvSpPr>
          <p:nvPr>
            <p:ph type="title"/>
          </p:nvPr>
        </p:nvSpPr>
        <p:spPr>
          <a:xfrm>
            <a:off x="152400" y="381000"/>
            <a:ext cx="6400800" cy="777875"/>
          </a:xfrm>
        </p:spPr>
        <p:style>
          <a:lnRef idx="3">
            <a:schemeClr val="lt1"/>
          </a:lnRef>
          <a:fillRef idx="1">
            <a:schemeClr val="dk1"/>
          </a:fillRef>
          <a:effectRef idx="1">
            <a:schemeClr val="dk1"/>
          </a:effectRef>
          <a:fontRef idx="minor">
            <a:schemeClr val="lt1"/>
          </a:fontRef>
        </p:style>
        <p:txBody>
          <a:bodyPr vert="horz" lIns="91440" tIns="45720" rIns="91440" bIns="45720" rtlCol="0" anchor="ctr">
            <a:normAutofit fontScale="90000"/>
          </a:bodyPr>
          <a:lstStyle/>
          <a:p>
            <a:pPr algn="l">
              <a:lnSpc>
                <a:spcPct val="90000"/>
              </a:lnSpc>
            </a:pPr>
            <a:r>
              <a:rPr lang="en-US" dirty="0"/>
              <a:t>Molecules = Groups of Atoms</a:t>
            </a:r>
          </a:p>
        </p:txBody>
      </p:sp>
      <p:sp>
        <p:nvSpPr>
          <p:cNvPr id="3" name="Content Placeholder 2">
            <a:extLst>
              <a:ext uri="{FF2B5EF4-FFF2-40B4-BE49-F238E27FC236}">
                <a16:creationId xmlns:a16="http://schemas.microsoft.com/office/drawing/2014/main" id="{B4064F46-AFD1-5949-962E-20865E27E077}"/>
              </a:ext>
            </a:extLst>
          </p:cNvPr>
          <p:cNvSpPr>
            <a:spLocks noGrp="1"/>
          </p:cNvSpPr>
          <p:nvPr>
            <p:ph sz="half" idx="1"/>
          </p:nvPr>
        </p:nvSpPr>
        <p:spPr>
          <a:xfrm>
            <a:off x="304800" y="1295400"/>
            <a:ext cx="6400800" cy="5410200"/>
          </a:xfrm>
        </p:spPr>
        <p:txBody>
          <a:bodyPr vert="horz" lIns="91440" tIns="45720" rIns="91440" bIns="45720" rtlCol="0">
            <a:noAutofit/>
          </a:bodyPr>
          <a:lstStyle/>
          <a:p>
            <a:pPr lvl="0"/>
            <a:r>
              <a:rPr lang="en-US" b="1" dirty="0"/>
              <a:t>Atoms can bond to each other</a:t>
            </a:r>
            <a:br>
              <a:rPr lang="en-US" b="1" dirty="0"/>
            </a:br>
            <a:r>
              <a:rPr lang="en-US" b="1" dirty="0"/>
              <a:t>to form </a:t>
            </a:r>
            <a:r>
              <a:rPr lang="en-US" b="1" u="sng" dirty="0"/>
              <a:t>molecules</a:t>
            </a:r>
            <a:r>
              <a:rPr lang="en-US" b="1" dirty="0"/>
              <a:t>. </a:t>
            </a:r>
          </a:p>
          <a:p>
            <a:pPr lvl="1"/>
            <a:r>
              <a:rPr lang="en-US" dirty="0"/>
              <a:t>Just like individual students can </a:t>
            </a:r>
            <a:br>
              <a:rPr lang="en-US" dirty="0"/>
            </a:br>
            <a:r>
              <a:rPr lang="en-US" dirty="0"/>
              <a:t>be a part of a </a:t>
            </a:r>
            <a:r>
              <a:rPr lang="en-US" i="1" dirty="0"/>
              <a:t>class</a:t>
            </a:r>
            <a:r>
              <a:rPr lang="en-US" dirty="0"/>
              <a:t>, individual </a:t>
            </a:r>
            <a:br>
              <a:rPr lang="en-US" dirty="0"/>
            </a:br>
            <a:r>
              <a:rPr lang="en-US" dirty="0"/>
              <a:t>atoms can be a part of </a:t>
            </a:r>
            <a:r>
              <a:rPr lang="en-US" i="1" dirty="0"/>
              <a:t>molecules</a:t>
            </a:r>
            <a:r>
              <a:rPr lang="en-US" dirty="0"/>
              <a:t>.</a:t>
            </a:r>
          </a:p>
          <a:p>
            <a:pPr lvl="1"/>
            <a:r>
              <a:rPr lang="en-US" dirty="0"/>
              <a:t>For example, water is a molecule</a:t>
            </a:r>
            <a:br>
              <a:rPr lang="en-US" dirty="0"/>
            </a:br>
            <a:r>
              <a:rPr lang="en-US" dirty="0"/>
              <a:t>that consists of two hydrogen </a:t>
            </a:r>
            <a:br>
              <a:rPr lang="en-US" dirty="0"/>
            </a:br>
            <a:r>
              <a:rPr lang="en-US" dirty="0"/>
              <a:t>atoms bonded to an oxygen atom.</a:t>
            </a:r>
          </a:p>
          <a:p>
            <a:r>
              <a:rPr lang="en-US" sz="2700" b="1" dirty="0"/>
              <a:t>Atoms can be rearranged to form new molecules</a:t>
            </a:r>
            <a:r>
              <a:rPr lang="en-US" sz="2700" dirty="0"/>
              <a:t>. </a:t>
            </a:r>
          </a:p>
          <a:p>
            <a:pPr lvl="1"/>
            <a:r>
              <a:rPr lang="en-US" sz="2300" dirty="0"/>
              <a:t>For example, the atoms in a sugar molecule (</a:t>
            </a:r>
            <a:r>
              <a:rPr lang="en-US" sz="2300" i="1" dirty="0"/>
              <a:t>right</a:t>
            </a:r>
            <a:r>
              <a:rPr lang="en-US" sz="2300" dirty="0"/>
              <a:t>) were originally found in water (H</a:t>
            </a:r>
            <a:r>
              <a:rPr lang="en-US" sz="2300" baseline="-25000" dirty="0"/>
              <a:t>2</a:t>
            </a:r>
            <a:r>
              <a:rPr lang="en-US" sz="2300" dirty="0"/>
              <a:t>O) and carbon dioxide (CO</a:t>
            </a:r>
            <a:r>
              <a:rPr lang="en-US" sz="2300" baseline="-25000" dirty="0"/>
              <a:t>2</a:t>
            </a:r>
            <a:r>
              <a:rPr lang="en-US" sz="2300" dirty="0"/>
              <a:t>) molecules. </a:t>
            </a:r>
          </a:p>
        </p:txBody>
      </p:sp>
      <p:sp>
        <p:nvSpPr>
          <p:cNvPr id="5" name="Slide Number Placeholder 4">
            <a:extLst>
              <a:ext uri="{FF2B5EF4-FFF2-40B4-BE49-F238E27FC236}">
                <a16:creationId xmlns:a16="http://schemas.microsoft.com/office/drawing/2014/main" id="{DFBEEA65-808B-6F47-8FEB-0484C19B6612}"/>
              </a:ext>
            </a:extLst>
          </p:cNvPr>
          <p:cNvSpPr>
            <a:spLocks noGrp="1"/>
          </p:cNvSpPr>
          <p:nvPr>
            <p:ph type="sldNum" sz="quarter" idx="12"/>
          </p:nvPr>
        </p:nvSpPr>
        <p:spPr>
          <a:xfrm>
            <a:off x="7378152" y="6356350"/>
            <a:ext cx="1137198" cy="365125"/>
          </a:xfrm>
        </p:spPr>
        <p:txBody>
          <a:bodyPr vert="horz" lIns="91440" tIns="45720" rIns="91440" bIns="45720" rtlCol="0" anchor="ctr">
            <a:normAutofit/>
          </a:bodyPr>
          <a:lstStyle/>
          <a:p>
            <a:pPr>
              <a:spcAft>
                <a:spcPts val="600"/>
              </a:spcAft>
            </a:pPr>
            <a:fld id="{47A2A49C-3692-4152-8A6C-C7C5B48EF17E}" type="slidenum">
              <a:rPr lang="en-US" sz="1200">
                <a:solidFill>
                  <a:schemeClr val="bg1"/>
                </a:solidFill>
                <a:latin typeface="+mn-lt"/>
                <a:cs typeface="+mn-cs"/>
              </a:rPr>
              <a:pPr>
                <a:spcAft>
                  <a:spcPts val="600"/>
                </a:spcAft>
              </a:pPr>
              <a:t>15</a:t>
            </a:fld>
            <a:endParaRPr lang="en-US" sz="1200">
              <a:solidFill>
                <a:schemeClr val="bg1"/>
              </a:solidFill>
              <a:latin typeface="+mn-lt"/>
              <a:cs typeface="+mn-cs"/>
            </a:endParaRPr>
          </a:p>
        </p:txBody>
      </p:sp>
      <p:pic>
        <p:nvPicPr>
          <p:cNvPr id="14" name="Picture 13">
            <a:extLst>
              <a:ext uri="{FF2B5EF4-FFF2-40B4-BE49-F238E27FC236}">
                <a16:creationId xmlns:a16="http://schemas.microsoft.com/office/drawing/2014/main" id="{D32BE1D3-3926-D445-865B-C6D9C0F38BBC}"/>
              </a:ext>
            </a:extLst>
          </p:cNvPr>
          <p:cNvPicPr>
            <a:picLocks noChangeAspect="1"/>
          </p:cNvPicPr>
          <p:nvPr/>
        </p:nvPicPr>
        <p:blipFill>
          <a:blip r:embed="rId2"/>
          <a:stretch>
            <a:fillRect/>
          </a:stretch>
        </p:blipFill>
        <p:spPr>
          <a:xfrm>
            <a:off x="6781800" y="1981200"/>
            <a:ext cx="2021305" cy="867140"/>
          </a:xfrm>
          <a:prstGeom prst="rect">
            <a:avLst/>
          </a:prstGeom>
        </p:spPr>
      </p:pic>
      <p:sp>
        <p:nvSpPr>
          <p:cNvPr id="16" name="Rectangle 15">
            <a:extLst>
              <a:ext uri="{FF2B5EF4-FFF2-40B4-BE49-F238E27FC236}">
                <a16:creationId xmlns:a16="http://schemas.microsoft.com/office/drawing/2014/main" id="{8D46622B-DC78-BE43-A1C0-49ED63B3135A}"/>
              </a:ext>
            </a:extLst>
          </p:cNvPr>
          <p:cNvSpPr/>
          <p:nvPr/>
        </p:nvSpPr>
        <p:spPr>
          <a:xfrm>
            <a:off x="6553200" y="2895600"/>
            <a:ext cx="2362200" cy="646331"/>
          </a:xfrm>
          <a:prstGeom prst="rect">
            <a:avLst/>
          </a:prstGeom>
        </p:spPr>
        <p:txBody>
          <a:bodyPr wrap="square">
            <a:spAutoFit/>
          </a:bodyPr>
          <a:lstStyle/>
          <a:p>
            <a:pPr algn="ctr"/>
            <a:r>
              <a:rPr lang="en-US" i="1" dirty="0">
                <a:solidFill>
                  <a:schemeClr val="bg1">
                    <a:lumMod val="50000"/>
                  </a:schemeClr>
                </a:solidFill>
              </a:rPr>
              <a:t>A group of bonded atoms = a molecule.</a:t>
            </a:r>
          </a:p>
        </p:txBody>
      </p:sp>
      <p:pic>
        <p:nvPicPr>
          <p:cNvPr id="18" name="Picture 17">
            <a:extLst>
              <a:ext uri="{FF2B5EF4-FFF2-40B4-BE49-F238E27FC236}">
                <a16:creationId xmlns:a16="http://schemas.microsoft.com/office/drawing/2014/main" id="{F841E22B-758D-A142-BDD7-66A39A41B52D}"/>
              </a:ext>
            </a:extLst>
          </p:cNvPr>
          <p:cNvPicPr>
            <a:picLocks noChangeAspect="1"/>
          </p:cNvPicPr>
          <p:nvPr/>
        </p:nvPicPr>
        <p:blipFill rotWithShape="1">
          <a:blip r:embed="rId3">
            <a:clrChange>
              <a:clrFrom>
                <a:srgbClr val="FFFFFF"/>
              </a:clrFrom>
              <a:clrTo>
                <a:srgbClr val="FFFFFF">
                  <a:alpha val="0"/>
                </a:srgbClr>
              </a:clrTo>
            </a:clrChange>
          </a:blip>
          <a:srcRect t="32515"/>
          <a:stretch/>
        </p:blipFill>
        <p:spPr>
          <a:xfrm>
            <a:off x="6477000" y="0"/>
            <a:ext cx="2175340" cy="1468036"/>
          </a:xfrm>
          <a:prstGeom prst="rect">
            <a:avLst/>
          </a:prstGeom>
        </p:spPr>
      </p:pic>
      <p:sp>
        <p:nvSpPr>
          <p:cNvPr id="19" name="Rectangle 18">
            <a:extLst>
              <a:ext uri="{FF2B5EF4-FFF2-40B4-BE49-F238E27FC236}">
                <a16:creationId xmlns:a16="http://schemas.microsoft.com/office/drawing/2014/main" id="{C297327A-3B0D-024C-921A-FD70EFDB590B}"/>
              </a:ext>
            </a:extLst>
          </p:cNvPr>
          <p:cNvSpPr/>
          <p:nvPr/>
        </p:nvSpPr>
        <p:spPr>
          <a:xfrm>
            <a:off x="6400799" y="1339946"/>
            <a:ext cx="2333100" cy="646331"/>
          </a:xfrm>
          <a:prstGeom prst="rect">
            <a:avLst/>
          </a:prstGeom>
        </p:spPr>
        <p:txBody>
          <a:bodyPr wrap="square">
            <a:spAutoFit/>
          </a:bodyPr>
          <a:lstStyle/>
          <a:p>
            <a:pPr algn="ctr"/>
            <a:r>
              <a:rPr lang="en-US" i="1" dirty="0">
                <a:solidFill>
                  <a:schemeClr val="bg1">
                    <a:lumMod val="50000"/>
                  </a:schemeClr>
                </a:solidFill>
              </a:rPr>
              <a:t>A group of students = a class.         </a:t>
            </a:r>
          </a:p>
        </p:txBody>
      </p:sp>
      <p:pic>
        <p:nvPicPr>
          <p:cNvPr id="3074" name="Picture 2" descr="The Chemistry of Living Things">
            <a:extLst>
              <a:ext uri="{FF2B5EF4-FFF2-40B4-BE49-F238E27FC236}">
                <a16:creationId xmlns:a16="http://schemas.microsoft.com/office/drawing/2014/main" id="{2CFA17C0-2729-D34F-BD6D-CE53CE7A005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3657600"/>
            <a:ext cx="26670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E27F969-9287-1F45-981B-5E6F307BD061}"/>
              </a:ext>
            </a:extLst>
          </p:cNvPr>
          <p:cNvSpPr/>
          <p:nvPr/>
        </p:nvSpPr>
        <p:spPr>
          <a:xfrm>
            <a:off x="7010400" y="5657671"/>
            <a:ext cx="2133600" cy="1200329"/>
          </a:xfrm>
          <a:prstGeom prst="rect">
            <a:avLst/>
          </a:prstGeom>
          <a:solidFill>
            <a:schemeClr val="tx1"/>
          </a:solidFill>
        </p:spPr>
        <p:txBody>
          <a:bodyPr wrap="square">
            <a:spAutoFit/>
          </a:bodyPr>
          <a:lstStyle/>
          <a:p>
            <a:pPr algn="ctr"/>
            <a:r>
              <a:rPr lang="en-US" i="1" dirty="0">
                <a:solidFill>
                  <a:schemeClr val="bg1">
                    <a:lumMod val="50000"/>
                  </a:schemeClr>
                </a:solidFill>
              </a:rPr>
              <a:t>Atoms from water and carbon dioxide can be rearranged to make sugar.</a:t>
            </a:r>
          </a:p>
        </p:txBody>
      </p:sp>
    </p:spTree>
    <p:extLst>
      <p:ext uri="{BB962C8B-B14F-4D97-AF65-F5344CB8AC3E}">
        <p14:creationId xmlns:p14="http://schemas.microsoft.com/office/powerpoint/2010/main" val="288228274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1A2D-15F6-344C-9186-9189E6DED301}"/>
              </a:ext>
            </a:extLst>
          </p:cNvPr>
          <p:cNvSpPr>
            <a:spLocks noGrp="1"/>
          </p:cNvSpPr>
          <p:nvPr>
            <p:ph type="title"/>
          </p:nvPr>
        </p:nvSpPr>
        <p:spPr/>
        <p:txBody>
          <a:bodyPr/>
          <a:lstStyle/>
          <a:p>
            <a:r>
              <a:rPr lang="en-US" dirty="0"/>
              <a:t>Energy = changing matter</a:t>
            </a:r>
          </a:p>
        </p:txBody>
      </p:sp>
      <p:sp>
        <p:nvSpPr>
          <p:cNvPr id="3" name="Content Placeholder 2">
            <a:extLst>
              <a:ext uri="{FF2B5EF4-FFF2-40B4-BE49-F238E27FC236}">
                <a16:creationId xmlns:a16="http://schemas.microsoft.com/office/drawing/2014/main" id="{25635791-9E34-8542-8DD0-E4960E5B16F0}"/>
              </a:ext>
            </a:extLst>
          </p:cNvPr>
          <p:cNvSpPr>
            <a:spLocks noGrp="1"/>
          </p:cNvSpPr>
          <p:nvPr>
            <p:ph sz="half" idx="1"/>
          </p:nvPr>
        </p:nvSpPr>
        <p:spPr>
          <a:xfrm>
            <a:off x="304800" y="1600200"/>
            <a:ext cx="8458200" cy="4876800"/>
          </a:xfrm>
        </p:spPr>
        <p:txBody>
          <a:bodyPr>
            <a:normAutofit fontScale="92500" lnSpcReduction="20000"/>
          </a:bodyPr>
          <a:lstStyle/>
          <a:p>
            <a:r>
              <a:rPr lang="en-US" b="1" u="sng" dirty="0"/>
              <a:t>Energy</a:t>
            </a:r>
            <a:r>
              <a:rPr lang="en-US" b="1" dirty="0"/>
              <a:t> is how matter (the “stuff”) changes. </a:t>
            </a:r>
          </a:p>
          <a:p>
            <a:pPr lvl="1"/>
            <a:r>
              <a:rPr lang="en-US" dirty="0"/>
              <a:t>For example, matter can be moved or change temperature. </a:t>
            </a:r>
          </a:p>
          <a:p>
            <a:r>
              <a:rPr lang="en-US" b="1" dirty="0"/>
              <a:t>Like matter, energy can neither be created or destroyed. </a:t>
            </a:r>
          </a:p>
          <a:p>
            <a:pPr lvl="1"/>
            <a:r>
              <a:rPr lang="en-US" dirty="0"/>
              <a:t>Energy cannot cease to exist. Energy can only change. </a:t>
            </a:r>
          </a:p>
          <a:p>
            <a:pPr lvl="1"/>
            <a:r>
              <a:rPr lang="en-US" dirty="0"/>
              <a:t>The amount of energy in the universe is always the same.</a:t>
            </a:r>
          </a:p>
          <a:p>
            <a:r>
              <a:rPr lang="en-US" b="1" dirty="0"/>
              <a:t>Energy can change into 4 different forms. </a:t>
            </a:r>
          </a:p>
          <a:p>
            <a:pPr lvl="1"/>
            <a:r>
              <a:rPr lang="en-US" dirty="0"/>
              <a:t>For example, plants can convert visible</a:t>
            </a:r>
            <a:br>
              <a:rPr lang="en-US" dirty="0"/>
            </a:br>
            <a:r>
              <a:rPr lang="en-US" u="sng" dirty="0"/>
              <a:t>light energy</a:t>
            </a:r>
            <a:r>
              <a:rPr lang="en-US" dirty="0"/>
              <a:t> into </a:t>
            </a:r>
            <a:r>
              <a:rPr lang="en-US" u="sng" dirty="0"/>
              <a:t>chemical energy</a:t>
            </a:r>
            <a:r>
              <a:rPr lang="en-US" dirty="0"/>
              <a:t> </a:t>
            </a:r>
            <a:br>
              <a:rPr lang="en-US" dirty="0"/>
            </a:br>
            <a:r>
              <a:rPr lang="en-US" dirty="0"/>
              <a:t>(energy stored within molecules). </a:t>
            </a:r>
          </a:p>
          <a:p>
            <a:pPr lvl="1"/>
            <a:r>
              <a:rPr lang="en-US" dirty="0"/>
              <a:t>If a cow consumes the chemical </a:t>
            </a:r>
            <a:br>
              <a:rPr lang="en-US" dirty="0"/>
            </a:br>
            <a:r>
              <a:rPr lang="en-US" dirty="0"/>
              <a:t>energy in that plant, it can convert </a:t>
            </a:r>
            <a:br>
              <a:rPr lang="en-US" dirty="0"/>
            </a:br>
            <a:r>
              <a:rPr lang="en-US" dirty="0"/>
              <a:t>this into motion (or </a:t>
            </a:r>
            <a:r>
              <a:rPr lang="en-US" u="sng" dirty="0"/>
              <a:t>kinetic energy</a:t>
            </a:r>
            <a:r>
              <a:rPr lang="en-US" dirty="0"/>
              <a:t>)</a:t>
            </a:r>
          </a:p>
          <a:p>
            <a:pPr lvl="1"/>
            <a:r>
              <a:rPr lang="en-US" dirty="0"/>
              <a:t>Eventually all energy becomes </a:t>
            </a:r>
            <a:r>
              <a:rPr lang="en-US" u="sng" dirty="0"/>
              <a:t>heat </a:t>
            </a:r>
            <a:br>
              <a:rPr lang="en-US" u="sng" dirty="0"/>
            </a:br>
            <a:r>
              <a:rPr lang="en-US" u="sng" dirty="0"/>
              <a:t>energy</a:t>
            </a:r>
            <a:r>
              <a:rPr lang="en-US" dirty="0"/>
              <a:t> which dissipates into space. </a:t>
            </a:r>
          </a:p>
        </p:txBody>
      </p:sp>
      <p:sp>
        <p:nvSpPr>
          <p:cNvPr id="5" name="Slide Number Placeholder 4">
            <a:extLst>
              <a:ext uri="{FF2B5EF4-FFF2-40B4-BE49-F238E27FC236}">
                <a16:creationId xmlns:a16="http://schemas.microsoft.com/office/drawing/2014/main" id="{4E03D7A4-2F60-4342-AD90-F2A3C5BD6DE4}"/>
              </a:ext>
            </a:extLst>
          </p:cNvPr>
          <p:cNvSpPr>
            <a:spLocks noGrp="1"/>
          </p:cNvSpPr>
          <p:nvPr>
            <p:ph type="sldNum" sz="quarter" idx="12"/>
          </p:nvPr>
        </p:nvSpPr>
        <p:spPr/>
        <p:txBody>
          <a:bodyPr/>
          <a:lstStyle/>
          <a:p>
            <a:fld id="{47A2A49C-3692-4152-8A6C-C7C5B48EF17E}" type="slidenum">
              <a:rPr lang="en-US" smtClean="0"/>
              <a:t>16</a:t>
            </a:fld>
            <a:endParaRPr lang="en-US"/>
          </a:p>
        </p:txBody>
      </p:sp>
      <p:pic>
        <p:nvPicPr>
          <p:cNvPr id="12" name="Picture 11">
            <a:extLst>
              <a:ext uri="{FF2B5EF4-FFF2-40B4-BE49-F238E27FC236}">
                <a16:creationId xmlns:a16="http://schemas.microsoft.com/office/drawing/2014/main" id="{0B1B19D9-379B-8A46-A941-8113223FD3E1}"/>
              </a:ext>
            </a:extLst>
          </p:cNvPr>
          <p:cNvPicPr>
            <a:picLocks noChangeAspect="1"/>
          </p:cNvPicPr>
          <p:nvPr/>
        </p:nvPicPr>
        <p:blipFill>
          <a:blip r:embed="rId3"/>
          <a:stretch>
            <a:fillRect/>
          </a:stretch>
        </p:blipFill>
        <p:spPr>
          <a:xfrm>
            <a:off x="4876800" y="3181294"/>
            <a:ext cx="4425950" cy="3676706"/>
          </a:xfrm>
          <a:prstGeom prst="rect">
            <a:avLst/>
          </a:prstGeom>
        </p:spPr>
      </p:pic>
    </p:spTree>
    <p:extLst>
      <p:ext uri="{BB962C8B-B14F-4D97-AF65-F5344CB8AC3E}">
        <p14:creationId xmlns:p14="http://schemas.microsoft.com/office/powerpoint/2010/main" val="292491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978B-9844-0E43-A2E3-FA82926DC829}"/>
              </a:ext>
            </a:extLst>
          </p:cNvPr>
          <p:cNvSpPr>
            <a:spLocks noGrp="1"/>
          </p:cNvSpPr>
          <p:nvPr>
            <p:ph type="title"/>
          </p:nvPr>
        </p:nvSpPr>
        <p:spPr/>
        <p:txBody>
          <a:bodyPr>
            <a:normAutofit fontScale="90000"/>
          </a:bodyPr>
          <a:lstStyle/>
          <a:p>
            <a:r>
              <a:rPr lang="en-US" dirty="0"/>
              <a:t>Recap: The “rules” of matter &amp; energy</a:t>
            </a:r>
          </a:p>
        </p:txBody>
      </p:sp>
      <p:sp>
        <p:nvSpPr>
          <p:cNvPr id="3" name="Content Placeholder 2">
            <a:extLst>
              <a:ext uri="{FF2B5EF4-FFF2-40B4-BE49-F238E27FC236}">
                <a16:creationId xmlns:a16="http://schemas.microsoft.com/office/drawing/2014/main" id="{0571BA18-5B33-154F-8286-243906D92C15}"/>
              </a:ext>
            </a:extLst>
          </p:cNvPr>
          <p:cNvSpPr>
            <a:spLocks noGrp="1"/>
          </p:cNvSpPr>
          <p:nvPr>
            <p:ph sz="half" idx="1"/>
          </p:nvPr>
        </p:nvSpPr>
        <p:spPr>
          <a:xfrm>
            <a:off x="457200" y="1600200"/>
            <a:ext cx="8229600" cy="4525963"/>
          </a:xfrm>
        </p:spPr>
        <p:txBody>
          <a:bodyPr>
            <a:normAutofit fontScale="85000" lnSpcReduction="20000"/>
          </a:bodyPr>
          <a:lstStyle/>
          <a:p>
            <a:r>
              <a:rPr lang="en-US" b="1" dirty="0"/>
              <a:t>1) All solids, liquids, and gases are made of tiny particles called atoms. </a:t>
            </a:r>
          </a:p>
          <a:p>
            <a:pPr lvl="1"/>
            <a:r>
              <a:rPr lang="en-US" dirty="0"/>
              <a:t>Atoms can bond together to form molecules.</a:t>
            </a:r>
          </a:p>
          <a:p>
            <a:pPr lvl="1"/>
            <a:r>
              <a:rPr lang="en-US" dirty="0"/>
              <a:t>These same atoms can be rearranged to form new molecules. </a:t>
            </a:r>
          </a:p>
          <a:p>
            <a:r>
              <a:rPr lang="en-US" b="1" dirty="0"/>
              <a:t>2) In biology, atoms last forever. Atoms cannot be created or destroyed. </a:t>
            </a:r>
          </a:p>
          <a:p>
            <a:pPr lvl="1"/>
            <a:r>
              <a:rPr lang="en-US" dirty="0"/>
              <a:t>Atoms cannot change (e.g., carbon atoms are always carbon atoms). </a:t>
            </a:r>
          </a:p>
          <a:p>
            <a:pPr lvl="1"/>
            <a:r>
              <a:rPr lang="en-US" dirty="0"/>
              <a:t>If something gains mass, it gains atoms. If it loses mass, it loses atoms. </a:t>
            </a:r>
          </a:p>
          <a:p>
            <a:r>
              <a:rPr lang="en-US" b="1" dirty="0"/>
              <a:t>3) In biology, energy lasts forever. Energy cannot be created or destroyed. </a:t>
            </a:r>
          </a:p>
          <a:p>
            <a:pPr lvl="1"/>
            <a:r>
              <a:rPr lang="en-US" dirty="0"/>
              <a:t>Energy can exist as light, heat, motion, or as chemical energy stored in the bonds of molecules. </a:t>
            </a:r>
          </a:p>
          <a:p>
            <a:pPr lvl="1"/>
            <a:r>
              <a:rPr lang="en-US" dirty="0"/>
              <a:t>Energy in one form can be transferred into a different form (e.g., light energy can be transformed into heat energy).</a:t>
            </a:r>
          </a:p>
        </p:txBody>
      </p:sp>
      <p:sp>
        <p:nvSpPr>
          <p:cNvPr id="5" name="Slide Number Placeholder 4">
            <a:extLst>
              <a:ext uri="{FF2B5EF4-FFF2-40B4-BE49-F238E27FC236}">
                <a16:creationId xmlns:a16="http://schemas.microsoft.com/office/drawing/2014/main" id="{F1171226-F812-634E-A022-41D89C174622}"/>
              </a:ext>
            </a:extLst>
          </p:cNvPr>
          <p:cNvSpPr>
            <a:spLocks noGrp="1"/>
          </p:cNvSpPr>
          <p:nvPr>
            <p:ph type="sldNum" sz="quarter" idx="12"/>
          </p:nvPr>
        </p:nvSpPr>
        <p:spPr/>
        <p:txBody>
          <a:bodyPr/>
          <a:lstStyle/>
          <a:p>
            <a:fld id="{47A2A49C-3692-4152-8A6C-C7C5B48EF17E}" type="slidenum">
              <a:rPr lang="en-US" smtClean="0"/>
              <a:t>17</a:t>
            </a:fld>
            <a:endParaRPr lang="en-US"/>
          </a:p>
        </p:txBody>
      </p:sp>
    </p:spTree>
    <p:extLst>
      <p:ext uri="{BB962C8B-B14F-4D97-AF65-F5344CB8AC3E}">
        <p14:creationId xmlns:p14="http://schemas.microsoft.com/office/powerpoint/2010/main" val="247879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F64-F105-9148-AEB2-8B6BCAB5825C}"/>
              </a:ext>
            </a:extLst>
          </p:cNvPr>
          <p:cNvSpPr>
            <a:spLocks noGrp="1"/>
          </p:cNvSpPr>
          <p:nvPr>
            <p:ph type="title"/>
          </p:nvPr>
        </p:nvSpPr>
        <p:spPr/>
        <p:txBody>
          <a:bodyPr/>
          <a:lstStyle/>
          <a:p>
            <a:r>
              <a:rPr lang="en-US" dirty="0"/>
              <a:t>Part 1 Revision</a:t>
            </a:r>
          </a:p>
        </p:txBody>
      </p:sp>
      <p:sp>
        <p:nvSpPr>
          <p:cNvPr id="3" name="Content Placeholder 2">
            <a:extLst>
              <a:ext uri="{FF2B5EF4-FFF2-40B4-BE49-F238E27FC236}">
                <a16:creationId xmlns:a16="http://schemas.microsoft.com/office/drawing/2014/main" id="{9F841B9E-A43E-2B41-8DC0-F81976C6BBE6}"/>
              </a:ext>
            </a:extLst>
          </p:cNvPr>
          <p:cNvSpPr>
            <a:spLocks noGrp="1"/>
          </p:cNvSpPr>
          <p:nvPr>
            <p:ph sz="half" idx="1"/>
          </p:nvPr>
        </p:nvSpPr>
        <p:spPr>
          <a:xfrm>
            <a:off x="577121" y="5908623"/>
            <a:ext cx="7772400" cy="487363"/>
          </a:xfrm>
        </p:spPr>
        <p:txBody>
          <a:bodyPr>
            <a:normAutofit fontScale="85000" lnSpcReduction="10000"/>
          </a:bodyPr>
          <a:lstStyle/>
          <a:p>
            <a:r>
              <a:rPr lang="en-US" dirty="0"/>
              <a:t>Can we now improve our claims about the data above?</a:t>
            </a:r>
          </a:p>
        </p:txBody>
      </p:sp>
      <p:sp>
        <p:nvSpPr>
          <p:cNvPr id="5" name="Slide Number Placeholder 4">
            <a:extLst>
              <a:ext uri="{FF2B5EF4-FFF2-40B4-BE49-F238E27FC236}">
                <a16:creationId xmlns:a16="http://schemas.microsoft.com/office/drawing/2014/main" id="{022D2A65-7C2B-824F-95EF-1AB0CC0F01B7}"/>
              </a:ext>
            </a:extLst>
          </p:cNvPr>
          <p:cNvSpPr>
            <a:spLocks noGrp="1"/>
          </p:cNvSpPr>
          <p:nvPr>
            <p:ph type="sldNum" sz="quarter" idx="12"/>
          </p:nvPr>
        </p:nvSpPr>
        <p:spPr/>
        <p:txBody>
          <a:bodyPr/>
          <a:lstStyle/>
          <a:p>
            <a:fld id="{47A2A49C-3692-4152-8A6C-C7C5B48EF17E}" type="slidenum">
              <a:rPr lang="en-US" smtClean="0"/>
              <a:t>18</a:t>
            </a:fld>
            <a:endParaRPr lang="en-US"/>
          </a:p>
        </p:txBody>
      </p:sp>
      <p:graphicFrame>
        <p:nvGraphicFramePr>
          <p:cNvPr id="8" name="Chart 7">
            <a:extLst>
              <a:ext uri="{FF2B5EF4-FFF2-40B4-BE49-F238E27FC236}">
                <a16:creationId xmlns:a16="http://schemas.microsoft.com/office/drawing/2014/main" id="{721338D8-A110-1344-A7F3-D301B99CA858}"/>
              </a:ext>
            </a:extLst>
          </p:cNvPr>
          <p:cNvGraphicFramePr/>
          <p:nvPr>
            <p:extLst>
              <p:ext uri="{D42A27DB-BD31-4B8C-83A1-F6EECF244321}">
                <p14:modId xmlns:p14="http://schemas.microsoft.com/office/powerpoint/2010/main" val="4136343314"/>
              </p:ext>
            </p:extLst>
          </p:nvPr>
        </p:nvGraphicFramePr>
        <p:xfrm>
          <a:off x="938798" y="2362200"/>
          <a:ext cx="7290802" cy="323405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FAE8B5F5-D567-D146-9C03-F58852C7DFA5}"/>
              </a:ext>
            </a:extLst>
          </p:cNvPr>
          <p:cNvPicPr/>
          <p:nvPr/>
        </p:nvPicPr>
        <p:blipFill>
          <a:blip r:embed="rId3">
            <a:extLst>
              <a:ext uri="{28A0092B-C50C-407E-A947-70E740481C1C}">
                <a14:useLocalDpi xmlns:a14="http://schemas.microsoft.com/office/drawing/2010/main" val="0"/>
              </a:ext>
            </a:extLst>
          </a:blip>
          <a:stretch>
            <a:fillRect/>
          </a:stretch>
        </p:blipFill>
        <p:spPr>
          <a:xfrm>
            <a:off x="2133600" y="1066800"/>
            <a:ext cx="4732010" cy="1295400"/>
          </a:xfrm>
          <a:prstGeom prst="rect">
            <a:avLst/>
          </a:prstGeom>
        </p:spPr>
      </p:pic>
    </p:spTree>
    <p:extLst>
      <p:ext uri="{BB962C8B-B14F-4D97-AF65-F5344CB8AC3E}">
        <p14:creationId xmlns:p14="http://schemas.microsoft.com/office/powerpoint/2010/main" val="336545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9D31-2EEB-0243-8F94-C20793CE8E69}"/>
              </a:ext>
            </a:extLst>
          </p:cNvPr>
          <p:cNvSpPr>
            <a:spLocks noGrp="1"/>
          </p:cNvSpPr>
          <p:nvPr>
            <p:ph type="title"/>
          </p:nvPr>
        </p:nvSpPr>
        <p:spPr/>
        <p:txBody>
          <a:bodyPr/>
          <a:lstStyle/>
          <a:p>
            <a:r>
              <a:rPr lang="en-US" dirty="0"/>
              <a:t>M&amp;E Unit – W1 Driving Question</a:t>
            </a:r>
          </a:p>
        </p:txBody>
      </p:sp>
      <p:sp>
        <p:nvSpPr>
          <p:cNvPr id="3" name="Content Placeholder 2">
            <a:extLst>
              <a:ext uri="{FF2B5EF4-FFF2-40B4-BE49-F238E27FC236}">
                <a16:creationId xmlns:a16="http://schemas.microsoft.com/office/drawing/2014/main" id="{975B9431-CA56-3546-BB46-F778436D35F7}"/>
              </a:ext>
            </a:extLst>
          </p:cNvPr>
          <p:cNvSpPr>
            <a:spLocks noGrp="1"/>
          </p:cNvSpPr>
          <p:nvPr>
            <p:ph sz="half" idx="1"/>
          </p:nvPr>
        </p:nvSpPr>
        <p:spPr/>
        <p:txBody>
          <a:bodyPr>
            <a:normAutofit lnSpcReduction="10000"/>
          </a:bodyPr>
          <a:lstStyle/>
          <a:p>
            <a:r>
              <a:rPr lang="en-US" dirty="0"/>
              <a:t>This week’s driving question: What happens when something burns? </a:t>
            </a:r>
          </a:p>
          <a:p>
            <a:pPr lvl="1"/>
            <a:r>
              <a:rPr lang="en-US" dirty="0"/>
              <a:t>What happens to matter during combustion? </a:t>
            </a:r>
          </a:p>
          <a:p>
            <a:pPr lvl="1"/>
            <a:r>
              <a:rPr lang="en-US" dirty="0"/>
              <a:t>What happens to energy during combustion?</a:t>
            </a:r>
          </a:p>
          <a:p>
            <a:pPr lvl="1"/>
            <a:r>
              <a:rPr lang="en-US" dirty="0"/>
              <a:t>How are matter &amp; energy different from each other? </a:t>
            </a:r>
          </a:p>
        </p:txBody>
      </p:sp>
      <p:sp>
        <p:nvSpPr>
          <p:cNvPr id="5" name="Slide Number Placeholder 4">
            <a:extLst>
              <a:ext uri="{FF2B5EF4-FFF2-40B4-BE49-F238E27FC236}">
                <a16:creationId xmlns:a16="http://schemas.microsoft.com/office/drawing/2014/main" id="{6EEC83A5-782D-E14E-9050-97ED00E94BA3}"/>
              </a:ext>
            </a:extLst>
          </p:cNvPr>
          <p:cNvSpPr>
            <a:spLocks noGrp="1"/>
          </p:cNvSpPr>
          <p:nvPr>
            <p:ph type="sldNum" sz="quarter" idx="12"/>
          </p:nvPr>
        </p:nvSpPr>
        <p:spPr/>
        <p:txBody>
          <a:bodyPr/>
          <a:lstStyle/>
          <a:p>
            <a:fld id="{47A2A49C-3692-4152-8A6C-C7C5B48EF17E}" type="slidenum">
              <a:rPr lang="en-US" smtClean="0"/>
              <a:t>2</a:t>
            </a:fld>
            <a:endParaRPr lang="en-US"/>
          </a:p>
        </p:txBody>
      </p:sp>
      <p:sp>
        <p:nvSpPr>
          <p:cNvPr id="6" name="Rectangle 5">
            <a:extLst>
              <a:ext uri="{FF2B5EF4-FFF2-40B4-BE49-F238E27FC236}">
                <a16:creationId xmlns:a16="http://schemas.microsoft.com/office/drawing/2014/main" id="{70E1159E-DBAF-804E-9A7D-38E578A86FC3}"/>
              </a:ext>
            </a:extLst>
          </p:cNvPr>
          <p:cNvSpPr/>
          <p:nvPr/>
        </p:nvSpPr>
        <p:spPr>
          <a:xfrm>
            <a:off x="4876800" y="6096000"/>
            <a:ext cx="2819400" cy="230832"/>
          </a:xfrm>
          <a:prstGeom prst="rect">
            <a:avLst/>
          </a:prstGeom>
        </p:spPr>
        <p:txBody>
          <a:bodyPr wrap="square">
            <a:spAutoFit/>
          </a:bodyPr>
          <a:lstStyle/>
          <a:p>
            <a:r>
              <a:rPr lang="en-US" sz="900" i="1" dirty="0"/>
              <a:t>Source: </a:t>
            </a:r>
            <a:r>
              <a:rPr lang="en-US" sz="900" i="1" dirty="0">
                <a:hlinkClick r:id="rId3"/>
              </a:rPr>
              <a:t>https://pxhere.com/en/photo/1604625</a:t>
            </a:r>
            <a:r>
              <a:rPr lang="en-US" sz="900" i="1" dirty="0"/>
              <a:t> </a:t>
            </a:r>
          </a:p>
        </p:txBody>
      </p:sp>
      <p:pic>
        <p:nvPicPr>
          <p:cNvPr id="4" name="Picture 2" descr="Free Images : wood, pile, fire, red, light, hot, flame, heat, bonfire,  campfire, atmosphere, event, night, ash 2576x1932 - Elstef - 1604625 - Free  stock photos - PxHere">
            <a:extLst>
              <a:ext uri="{FF2B5EF4-FFF2-40B4-BE49-F238E27FC236}">
                <a16:creationId xmlns:a16="http://schemas.microsoft.com/office/drawing/2014/main" id="{CB9E625F-6ECA-2A48-A14A-BAD93A99BC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33" r="20979"/>
          <a:stretch/>
        </p:blipFill>
        <p:spPr bwMode="auto">
          <a:xfrm>
            <a:off x="5105400" y="1600200"/>
            <a:ext cx="3429000" cy="437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9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F64-F105-9148-AEB2-8B6BCAB5825C}"/>
              </a:ext>
            </a:extLst>
          </p:cNvPr>
          <p:cNvSpPr>
            <a:spLocks noGrp="1"/>
          </p:cNvSpPr>
          <p:nvPr>
            <p:ph type="title"/>
          </p:nvPr>
        </p:nvSpPr>
        <p:spPr/>
        <p:txBody>
          <a:bodyPr/>
          <a:lstStyle/>
          <a:p>
            <a:r>
              <a:rPr lang="en-US" dirty="0"/>
              <a:t>Part 1 Recap</a:t>
            </a:r>
          </a:p>
        </p:txBody>
      </p:sp>
      <p:sp>
        <p:nvSpPr>
          <p:cNvPr id="3" name="Content Placeholder 2">
            <a:extLst>
              <a:ext uri="{FF2B5EF4-FFF2-40B4-BE49-F238E27FC236}">
                <a16:creationId xmlns:a16="http://schemas.microsoft.com/office/drawing/2014/main" id="{9F841B9E-A43E-2B41-8DC0-F81976C6BBE6}"/>
              </a:ext>
            </a:extLst>
          </p:cNvPr>
          <p:cNvSpPr>
            <a:spLocks noGrp="1"/>
          </p:cNvSpPr>
          <p:nvPr>
            <p:ph sz="half" idx="1"/>
          </p:nvPr>
        </p:nvSpPr>
        <p:spPr>
          <a:xfrm>
            <a:off x="577121" y="5761037"/>
            <a:ext cx="7772400" cy="868363"/>
          </a:xfrm>
        </p:spPr>
        <p:txBody>
          <a:bodyPr>
            <a:normAutofit fontScale="92500" lnSpcReduction="20000"/>
          </a:bodyPr>
          <a:lstStyle/>
          <a:p>
            <a:r>
              <a:rPr lang="en-US" dirty="0"/>
              <a:t>What claims can we make based on the data above?</a:t>
            </a:r>
          </a:p>
          <a:p>
            <a:r>
              <a:rPr lang="en-US" dirty="0"/>
              <a:t>Did the wood disappear into ”thin air”? </a:t>
            </a:r>
          </a:p>
        </p:txBody>
      </p:sp>
      <p:sp>
        <p:nvSpPr>
          <p:cNvPr id="5" name="Slide Number Placeholder 4">
            <a:extLst>
              <a:ext uri="{FF2B5EF4-FFF2-40B4-BE49-F238E27FC236}">
                <a16:creationId xmlns:a16="http://schemas.microsoft.com/office/drawing/2014/main" id="{022D2A65-7C2B-824F-95EF-1AB0CC0F01B7}"/>
              </a:ext>
            </a:extLst>
          </p:cNvPr>
          <p:cNvSpPr>
            <a:spLocks noGrp="1"/>
          </p:cNvSpPr>
          <p:nvPr>
            <p:ph type="sldNum" sz="quarter" idx="12"/>
          </p:nvPr>
        </p:nvSpPr>
        <p:spPr/>
        <p:txBody>
          <a:bodyPr/>
          <a:lstStyle/>
          <a:p>
            <a:fld id="{47A2A49C-3692-4152-8A6C-C7C5B48EF17E}" type="slidenum">
              <a:rPr lang="en-US" smtClean="0"/>
              <a:t>3</a:t>
            </a:fld>
            <a:endParaRPr lang="en-US"/>
          </a:p>
        </p:txBody>
      </p:sp>
      <p:graphicFrame>
        <p:nvGraphicFramePr>
          <p:cNvPr id="8" name="Chart 7">
            <a:extLst>
              <a:ext uri="{FF2B5EF4-FFF2-40B4-BE49-F238E27FC236}">
                <a16:creationId xmlns:a16="http://schemas.microsoft.com/office/drawing/2014/main" id="{A99A5565-2CAB-D941-B473-F66E409505F9}"/>
              </a:ext>
            </a:extLst>
          </p:cNvPr>
          <p:cNvGraphicFramePr/>
          <p:nvPr>
            <p:extLst>
              <p:ext uri="{D42A27DB-BD31-4B8C-83A1-F6EECF244321}">
                <p14:modId xmlns:p14="http://schemas.microsoft.com/office/powerpoint/2010/main" val="3763907130"/>
              </p:ext>
            </p:extLst>
          </p:nvPr>
        </p:nvGraphicFramePr>
        <p:xfrm>
          <a:off x="938798" y="2362200"/>
          <a:ext cx="7290802" cy="323405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a:extLst>
              <a:ext uri="{FF2B5EF4-FFF2-40B4-BE49-F238E27FC236}">
                <a16:creationId xmlns:a16="http://schemas.microsoft.com/office/drawing/2014/main" id="{9B68683B-45A1-514E-98A1-918A594036E8}"/>
              </a:ext>
            </a:extLst>
          </p:cNvPr>
          <p:cNvPicPr/>
          <p:nvPr/>
        </p:nvPicPr>
        <p:blipFill>
          <a:blip r:embed="rId4">
            <a:extLst>
              <a:ext uri="{28A0092B-C50C-407E-A947-70E740481C1C}">
                <a14:useLocalDpi xmlns:a14="http://schemas.microsoft.com/office/drawing/2010/main" val="0"/>
              </a:ext>
            </a:extLst>
          </a:blip>
          <a:stretch>
            <a:fillRect/>
          </a:stretch>
        </p:blipFill>
        <p:spPr>
          <a:xfrm>
            <a:off x="2133600" y="1066800"/>
            <a:ext cx="4732010" cy="1295400"/>
          </a:xfrm>
          <a:prstGeom prst="rect">
            <a:avLst/>
          </a:prstGeom>
        </p:spPr>
      </p:pic>
    </p:spTree>
    <p:extLst>
      <p:ext uri="{BB962C8B-B14F-4D97-AF65-F5344CB8AC3E}">
        <p14:creationId xmlns:p14="http://schemas.microsoft.com/office/powerpoint/2010/main" val="267686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447800" y="352527"/>
            <a:ext cx="6324600" cy="792163"/>
          </a:xfrm>
        </p:spPr>
        <p:txBody>
          <a:bodyPr/>
          <a:lstStyle/>
          <a:p>
            <a:pPr eaLnBrk="1" hangingPunct="1"/>
            <a:r>
              <a:rPr lang="en-US" altLang="zh-CN" dirty="0">
                <a:latin typeface="Arial"/>
                <a:cs typeface="Arial"/>
              </a:rPr>
              <a:t>Does air have mass?</a:t>
            </a:r>
          </a:p>
        </p:txBody>
      </p:sp>
      <p:pic>
        <p:nvPicPr>
          <p:cNvPr id="16387" name="Picture 6" descr="括号"/>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2057400"/>
            <a:ext cx="866775" cy="351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3A1C050-F6FE-0E43-A9D0-F8EEADE3D1E4}" type="slidenum">
              <a:rPr lang="en-US" smtClean="0">
                <a:latin typeface="Arial"/>
                <a:cs typeface="Arial"/>
              </a:rPr>
              <a:pPr/>
              <a:t>4</a:t>
            </a:fld>
            <a:endParaRPr lang="en-US">
              <a:latin typeface="Arial"/>
              <a:cs typeface="Arial"/>
            </a:endParaRPr>
          </a:p>
        </p:txBody>
      </p:sp>
      <p:sp>
        <p:nvSpPr>
          <p:cNvPr id="3" name="TextBox 2"/>
          <p:cNvSpPr txBox="1"/>
          <p:nvPr/>
        </p:nvSpPr>
        <p:spPr>
          <a:xfrm>
            <a:off x="4953000" y="2057400"/>
            <a:ext cx="3040019" cy="584776"/>
          </a:xfrm>
          <a:prstGeom prst="rect">
            <a:avLst/>
          </a:prstGeom>
          <a:noFill/>
        </p:spPr>
        <p:txBody>
          <a:bodyPr wrap="square" rtlCol="0">
            <a:spAutoFit/>
          </a:bodyPr>
          <a:lstStyle/>
          <a:p>
            <a:r>
              <a:rPr lang="en-US" sz="3200" dirty="0">
                <a:latin typeface="Arial"/>
                <a:cs typeface="Arial"/>
              </a:rPr>
              <a:t>Is it empty?</a:t>
            </a:r>
          </a:p>
        </p:txBody>
      </p:sp>
      <p:sp>
        <p:nvSpPr>
          <p:cNvPr id="10" name="TextBox 9"/>
          <p:cNvSpPr txBox="1"/>
          <p:nvPr/>
        </p:nvSpPr>
        <p:spPr>
          <a:xfrm>
            <a:off x="4953000" y="4937086"/>
            <a:ext cx="3040019" cy="584776"/>
          </a:xfrm>
          <a:prstGeom prst="rect">
            <a:avLst/>
          </a:prstGeom>
          <a:noFill/>
        </p:spPr>
        <p:txBody>
          <a:bodyPr wrap="square" rtlCol="0">
            <a:spAutoFit/>
          </a:bodyPr>
          <a:lstStyle/>
          <a:p>
            <a:r>
              <a:rPr lang="en-US" sz="3200" dirty="0">
                <a:latin typeface="Arial"/>
                <a:cs typeface="Arial"/>
              </a:rPr>
              <a:t>Is it full?</a:t>
            </a:r>
          </a:p>
        </p:txBody>
      </p:sp>
      <p:sp>
        <p:nvSpPr>
          <p:cNvPr id="11" name="TextBox 10"/>
          <p:cNvSpPr txBox="1"/>
          <p:nvPr/>
        </p:nvSpPr>
        <p:spPr>
          <a:xfrm>
            <a:off x="5297714" y="3421742"/>
            <a:ext cx="1070429" cy="584776"/>
          </a:xfrm>
          <a:prstGeom prst="rect">
            <a:avLst/>
          </a:prstGeom>
          <a:noFill/>
        </p:spPr>
        <p:txBody>
          <a:bodyPr wrap="square" rtlCol="0">
            <a:spAutoFit/>
          </a:bodyPr>
          <a:lstStyle/>
          <a:p>
            <a:r>
              <a:rPr lang="en-US" sz="3200" dirty="0">
                <a:latin typeface="Arial"/>
                <a:cs typeface="Arial"/>
              </a:rPr>
              <a:t>OR</a:t>
            </a:r>
          </a:p>
        </p:txBody>
      </p:sp>
      <p:pic>
        <p:nvPicPr>
          <p:cNvPr id="4" name="Picture 3" descr="EmptyJa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445" y="1257493"/>
            <a:ext cx="3074399" cy="4611599"/>
          </a:xfrm>
          <a:prstGeom prst="rect">
            <a:avLst/>
          </a:prstGeom>
        </p:spPr>
      </p:pic>
    </p:spTree>
    <p:extLst>
      <p:ext uri="{BB962C8B-B14F-4D97-AF65-F5344CB8AC3E}">
        <p14:creationId xmlns:p14="http://schemas.microsoft.com/office/powerpoint/2010/main" val="1756914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905.jpg"/>
          <p:cNvPicPr>
            <a:picLocks noChangeAspect="1"/>
          </p:cNvPicPr>
          <p:nvPr/>
        </p:nvPicPr>
        <p:blipFill rotWithShape="1">
          <a:blip r:embed="rId3" cstate="print">
            <a:extLst>
              <a:ext uri="{28A0092B-C50C-407E-A947-70E740481C1C}">
                <a14:useLocalDpi xmlns:a14="http://schemas.microsoft.com/office/drawing/2010/main" val="0"/>
              </a:ext>
            </a:extLst>
          </a:blip>
          <a:srcRect t="37161"/>
          <a:stretch/>
        </p:blipFill>
        <p:spPr>
          <a:xfrm>
            <a:off x="4354827" y="1749869"/>
            <a:ext cx="4179573" cy="3941266"/>
          </a:xfrm>
          <a:prstGeom prst="rect">
            <a:avLst/>
          </a:prstGeom>
        </p:spPr>
      </p:pic>
      <p:sp>
        <p:nvSpPr>
          <p:cNvPr id="17410" name="Rectangle 2"/>
          <p:cNvSpPr>
            <a:spLocks noGrp="1" noChangeArrowheads="1"/>
          </p:cNvSpPr>
          <p:nvPr>
            <p:ph type="title"/>
          </p:nvPr>
        </p:nvSpPr>
        <p:spPr>
          <a:xfrm>
            <a:off x="304800" y="152400"/>
            <a:ext cx="8229600" cy="1143000"/>
          </a:xfrm>
        </p:spPr>
        <p:txBody>
          <a:bodyPr/>
          <a:lstStyle/>
          <a:p>
            <a:pPr eaLnBrk="1" hangingPunct="1"/>
            <a:r>
              <a:rPr lang="en-US" altLang="zh-CN" dirty="0">
                <a:latin typeface="Arial"/>
                <a:cs typeface="Arial"/>
              </a:rPr>
              <a:t>Zoom into Air</a:t>
            </a:r>
          </a:p>
        </p:txBody>
      </p:sp>
      <p:sp>
        <p:nvSpPr>
          <p:cNvPr id="2" name="Slide Number Placeholder 1"/>
          <p:cNvSpPr>
            <a:spLocks noGrp="1"/>
          </p:cNvSpPr>
          <p:nvPr>
            <p:ph type="sldNum" sz="quarter" idx="12"/>
          </p:nvPr>
        </p:nvSpPr>
        <p:spPr/>
        <p:txBody>
          <a:bodyPr/>
          <a:lstStyle/>
          <a:p>
            <a:fld id="{D3A1C050-F6FE-0E43-A9D0-F8EEADE3D1E4}" type="slidenum">
              <a:rPr lang="en-US" smtClean="0"/>
              <a:pPr/>
              <a:t>5</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2497823"/>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381500" y="5782782"/>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3"/>
          <p:cNvSpPr txBox="1">
            <a:spLocks noChangeArrowheads="1"/>
          </p:cNvSpPr>
          <p:nvPr/>
        </p:nvSpPr>
        <p:spPr bwMode="auto">
          <a:xfrm>
            <a:off x="438150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3</a:t>
            </a:r>
            <a:r>
              <a:rPr lang="en-US" altLang="zh-CN" sz="2000" b="1" spc="-100" dirty="0">
                <a:latin typeface="+mn-lt"/>
              </a:rPr>
              <a:t> meters = 1000 meters </a:t>
            </a:r>
          </a:p>
        </p:txBody>
      </p:sp>
    </p:spTree>
    <p:extLst>
      <p:ext uri="{BB962C8B-B14F-4D97-AF65-F5344CB8AC3E}">
        <p14:creationId xmlns:p14="http://schemas.microsoft.com/office/powerpoint/2010/main" val="300071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905.jpg"/>
          <p:cNvPicPr>
            <a:picLocks noChangeAspect="1"/>
          </p:cNvPicPr>
          <p:nvPr/>
        </p:nvPicPr>
        <p:blipFill rotWithShape="1">
          <a:blip r:embed="rId3" cstate="print">
            <a:extLst>
              <a:ext uri="{28A0092B-C50C-407E-A947-70E740481C1C}">
                <a14:useLocalDpi xmlns:a14="http://schemas.microsoft.com/office/drawing/2010/main" val="0"/>
              </a:ext>
            </a:extLst>
          </a:blip>
          <a:srcRect t="37161"/>
          <a:stretch/>
        </p:blipFill>
        <p:spPr>
          <a:xfrm>
            <a:off x="4354827" y="1749869"/>
            <a:ext cx="4179573" cy="3941266"/>
          </a:xfrm>
          <a:prstGeom prst="rect">
            <a:avLst/>
          </a:prstGeom>
        </p:spPr>
      </p:pic>
      <p:sp>
        <p:nvSpPr>
          <p:cNvPr id="17410" name="Rectangle 2"/>
          <p:cNvSpPr>
            <a:spLocks noGrp="1" noChangeArrowheads="1"/>
          </p:cNvSpPr>
          <p:nvPr>
            <p:ph type="title"/>
          </p:nvPr>
        </p:nvSpPr>
        <p:spPr>
          <a:xfrm>
            <a:off x="304800" y="152400"/>
            <a:ext cx="8229600" cy="1143000"/>
          </a:xfrm>
        </p:spPr>
        <p:txBody>
          <a:bodyPr/>
          <a:lstStyle/>
          <a:p>
            <a:pPr eaLnBrk="1" hangingPunct="1"/>
            <a:r>
              <a:rPr lang="en-US" altLang="zh-CN" dirty="0">
                <a:latin typeface="+mn-lt"/>
              </a:rPr>
              <a:t>Zoom into Air</a:t>
            </a:r>
          </a:p>
        </p:txBody>
      </p:sp>
      <p:sp>
        <p:nvSpPr>
          <p:cNvPr id="2" name="Slide Number Placeholder 1"/>
          <p:cNvSpPr>
            <a:spLocks noGrp="1"/>
          </p:cNvSpPr>
          <p:nvPr>
            <p:ph type="sldNum" sz="quarter" idx="12"/>
          </p:nvPr>
        </p:nvSpPr>
        <p:spPr/>
        <p:txBody>
          <a:bodyPr/>
          <a:lstStyle/>
          <a:p>
            <a:fld id="{D3A1C050-F6FE-0E43-A9D0-F8EEADE3D1E4}" type="slidenum">
              <a:rPr lang="en-US" smtClean="0"/>
              <a:pPr/>
              <a:t>6</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2497823"/>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381500" y="5782782"/>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3"/>
          <p:cNvSpPr txBox="1">
            <a:spLocks noChangeArrowheads="1"/>
          </p:cNvSpPr>
          <p:nvPr/>
        </p:nvSpPr>
        <p:spPr bwMode="auto">
          <a:xfrm>
            <a:off x="4227138"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3</a:t>
            </a:r>
            <a:r>
              <a:rPr lang="en-US" altLang="zh-CN" sz="2000" b="1" spc="-100" dirty="0">
                <a:latin typeface="+mn-lt"/>
              </a:rPr>
              <a:t> meters = 1000 meters </a:t>
            </a:r>
          </a:p>
        </p:txBody>
      </p:sp>
      <p:sp>
        <p:nvSpPr>
          <p:cNvPr id="13" name="2"/>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2</a:t>
            </a:r>
            <a:r>
              <a:rPr lang="en-US" altLang="zh-CN" sz="2000" b="1" spc="-100" dirty="0">
                <a:latin typeface="+mn-lt"/>
              </a:rPr>
              <a:t> meters = 100 meters </a:t>
            </a:r>
          </a:p>
        </p:txBody>
      </p:sp>
      <p:sp>
        <p:nvSpPr>
          <p:cNvPr id="14" name="1"/>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1</a:t>
            </a:r>
            <a:r>
              <a:rPr lang="en-US" altLang="zh-CN" sz="2000" b="1" spc="-100" dirty="0">
                <a:latin typeface="+mn-lt"/>
              </a:rPr>
              <a:t> meters = 10 meters </a:t>
            </a:r>
          </a:p>
        </p:txBody>
      </p:sp>
      <p:sp>
        <p:nvSpPr>
          <p:cNvPr id="15" name="0"/>
          <p:cNvSpPr txBox="1">
            <a:spLocks noChangeArrowheads="1"/>
          </p:cNvSpPr>
          <p:nvPr/>
        </p:nvSpPr>
        <p:spPr bwMode="auto">
          <a:xfrm>
            <a:off x="4227137"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0</a:t>
            </a:r>
            <a:r>
              <a:rPr lang="en-US" altLang="zh-CN" sz="2000" b="1" spc="-100" dirty="0">
                <a:latin typeface="+mn-lt"/>
              </a:rPr>
              <a:t> meters = 1 meters </a:t>
            </a:r>
          </a:p>
        </p:txBody>
      </p:sp>
      <p:sp>
        <p:nvSpPr>
          <p:cNvPr id="16" name="-1"/>
          <p:cNvSpPr txBox="1">
            <a:spLocks noChangeArrowheads="1"/>
          </p:cNvSpPr>
          <p:nvPr/>
        </p:nvSpPr>
        <p:spPr bwMode="auto">
          <a:xfrm>
            <a:off x="4228120"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-1</a:t>
            </a:r>
            <a:r>
              <a:rPr lang="en-US" altLang="zh-CN" sz="2000" b="1" spc="-100" dirty="0">
                <a:latin typeface="+mn-lt"/>
              </a:rPr>
              <a:t> meters = 0.1 meters </a:t>
            </a:r>
          </a:p>
        </p:txBody>
      </p:sp>
      <p:sp>
        <p:nvSpPr>
          <p:cNvPr id="17" name="-2"/>
          <p:cNvSpPr txBox="1">
            <a:spLocks noChangeArrowheads="1"/>
          </p:cNvSpPr>
          <p:nvPr/>
        </p:nvSpPr>
        <p:spPr bwMode="auto">
          <a:xfrm>
            <a:off x="4227135" y="57906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-2</a:t>
            </a:r>
            <a:r>
              <a:rPr lang="en-US" altLang="zh-CN" sz="2000" b="1" spc="-100" dirty="0">
                <a:latin typeface="+mn-lt"/>
              </a:rPr>
              <a:t> meters = 0.01 meters </a:t>
            </a:r>
          </a:p>
        </p:txBody>
      </p:sp>
      <p:sp>
        <p:nvSpPr>
          <p:cNvPr id="18" name="-3"/>
          <p:cNvSpPr txBox="1">
            <a:spLocks noChangeArrowheads="1"/>
          </p:cNvSpPr>
          <p:nvPr/>
        </p:nvSpPr>
        <p:spPr bwMode="auto">
          <a:xfrm>
            <a:off x="4381500" y="578278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-3</a:t>
            </a:r>
            <a:r>
              <a:rPr lang="en-US" altLang="zh-CN" sz="2000" b="1" spc="-100" dirty="0">
                <a:latin typeface="+mn-lt"/>
              </a:rPr>
              <a:t> meters = 0.001 meters </a:t>
            </a:r>
          </a:p>
        </p:txBody>
      </p:sp>
      <p:sp>
        <p:nvSpPr>
          <p:cNvPr id="25" name="Rectangle 2"/>
          <p:cNvSpPr>
            <a:spLocks noChangeArrowheads="1"/>
          </p:cNvSpPr>
          <p:nvPr/>
        </p:nvSpPr>
        <p:spPr bwMode="auto">
          <a:xfrm>
            <a:off x="500180" y="13091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dirty="0"/>
              <a:t>Clouds contain air...</a:t>
            </a:r>
            <a:endParaRPr lang="en-US" altLang="zh-CN" sz="4400" dirty="0">
              <a:solidFill>
                <a:srgbClr val="000000"/>
              </a:solidFill>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54827" y="1511562"/>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04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3000"/>
                                        <p:tgtEl>
                                          <p:spTgt spid="26"/>
                                        </p:tgtEl>
                                      </p:cBhvr>
                                    </p:animEffect>
                                  </p:childTnLst>
                                </p:cTn>
                              </p:par>
                              <p:par>
                                <p:cTn id="15" presetID="42" presetClass="path" presetSubtype="0" fill="hold" grpId="0" nodeType="withEffect">
                                  <p:stCondLst>
                                    <p:cond delay="0"/>
                                  </p:stCondLst>
                                  <p:childTnLst>
                                    <p:animMotion origin="layout" path="M 1.94444E-6 4.44444E-6 L 1.94444E-6 0.22615 " pathEditMode="relative" rAng="0" ptsTypes="AA">
                                      <p:cBhvr>
                                        <p:cTn id="16" dur="3000" fill="hold"/>
                                        <p:tgtEl>
                                          <p:spTgt spid="10"/>
                                        </p:tgtEl>
                                        <p:attrNameLst>
                                          <p:attrName>ppt_x</p:attrName>
                                          <p:attrName>ppt_y</p:attrName>
                                        </p:attrNameLst>
                                      </p:cBhvr>
                                      <p:rCtr x="0" y="11296"/>
                                    </p:animMotion>
                                  </p:childTnLst>
                                </p:cTn>
                              </p:par>
                              <p:par>
                                <p:cTn id="17" presetID="47" presetClass="exit" presetSubtype="0" fill="hold" grpId="0" nodeType="withEffect">
                                  <p:stCondLst>
                                    <p:cond delay="0"/>
                                  </p:stCondLst>
                                  <p:childTnLst>
                                    <p:animEffect transition="out" filter="fade">
                                      <p:cBhvr>
                                        <p:cTn id="18" dur="500"/>
                                        <p:tgtEl>
                                          <p:spTgt spid="11"/>
                                        </p:tgtEl>
                                      </p:cBhvr>
                                    </p:animEffect>
                                    <p:anim calcmode="lin" valueType="num">
                                      <p:cBhvr>
                                        <p:cTn id="19" dur="500"/>
                                        <p:tgtEl>
                                          <p:spTgt spid="11"/>
                                        </p:tgtEl>
                                        <p:attrNameLst>
                                          <p:attrName>ppt_x</p:attrName>
                                        </p:attrNameLst>
                                      </p:cBhvr>
                                      <p:tavLst>
                                        <p:tav tm="0">
                                          <p:val>
                                            <p:strVal val="ppt_x"/>
                                          </p:val>
                                        </p:tav>
                                        <p:tav tm="100000">
                                          <p:val>
                                            <p:strVal val="ppt_x"/>
                                          </p:val>
                                        </p:tav>
                                      </p:tavLst>
                                    </p:anim>
                                    <p:anim calcmode="lin" valueType="num">
                                      <p:cBhvr>
                                        <p:cTn id="20" dur="500"/>
                                        <p:tgtEl>
                                          <p:spTgt spid="11"/>
                                        </p:tgtEl>
                                        <p:attrNameLst>
                                          <p:attrName>ppt_y</p:attrName>
                                        </p:attrNameLst>
                                      </p:cBhvr>
                                      <p:tavLst>
                                        <p:tav tm="0">
                                          <p:val>
                                            <p:strVal val="ppt_y"/>
                                          </p:val>
                                        </p:tav>
                                        <p:tav tm="100000">
                                          <p:val>
                                            <p:strVal val="ppt_y-.1"/>
                                          </p:val>
                                        </p:tav>
                                      </p:tavLst>
                                    </p:anim>
                                    <p:set>
                                      <p:cBhvr>
                                        <p:cTn id="21" dur="1" fill="hold">
                                          <p:stCondLst>
                                            <p:cond delay="499"/>
                                          </p:stCondLst>
                                        </p:cTn>
                                        <p:tgtEl>
                                          <p:spTgt spid="11"/>
                                        </p:tgtEl>
                                        <p:attrNameLst>
                                          <p:attrName>style.visibility</p:attrName>
                                        </p:attrNameLst>
                                      </p:cBhvr>
                                      <p:to>
                                        <p:strVal val="hidden"/>
                                      </p:to>
                                    </p:set>
                                  </p:childTnLst>
                                </p:cTn>
                              </p:par>
                              <p:par>
                                <p:cTn id="22" presetID="42" presetClass="entr" presetSubtype="0" fill="hold" grpId="1"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par>
                                <p:cTn id="27" presetID="47" presetClass="exit" presetSubtype="0" fill="hold" grpId="0" nodeType="withEffect">
                                  <p:stCondLst>
                                    <p:cond delay="500"/>
                                  </p:stCondLst>
                                  <p:childTnLst>
                                    <p:animEffect transition="out" filter="fade">
                                      <p:cBhvr>
                                        <p:cTn id="28" dur="500"/>
                                        <p:tgtEl>
                                          <p:spTgt spid="13"/>
                                        </p:tgtEl>
                                      </p:cBhvr>
                                    </p:animEffect>
                                    <p:anim calcmode="lin" valueType="num">
                                      <p:cBhvr>
                                        <p:cTn id="29" dur="500"/>
                                        <p:tgtEl>
                                          <p:spTgt spid="13"/>
                                        </p:tgtEl>
                                        <p:attrNameLst>
                                          <p:attrName>ppt_x</p:attrName>
                                        </p:attrNameLst>
                                      </p:cBhvr>
                                      <p:tavLst>
                                        <p:tav tm="0">
                                          <p:val>
                                            <p:strVal val="ppt_x"/>
                                          </p:val>
                                        </p:tav>
                                        <p:tav tm="100000">
                                          <p:val>
                                            <p:strVal val="ppt_x"/>
                                          </p:val>
                                        </p:tav>
                                      </p:tavLst>
                                    </p:anim>
                                    <p:anim calcmode="lin" valueType="num">
                                      <p:cBhvr>
                                        <p:cTn id="30" dur="500"/>
                                        <p:tgtEl>
                                          <p:spTgt spid="13"/>
                                        </p:tgtEl>
                                        <p:attrNameLst>
                                          <p:attrName>ppt_y</p:attrName>
                                        </p:attrNameLst>
                                      </p:cBhvr>
                                      <p:tavLst>
                                        <p:tav tm="0">
                                          <p:val>
                                            <p:strVal val="ppt_y"/>
                                          </p:val>
                                        </p:tav>
                                        <p:tav tm="100000">
                                          <p:val>
                                            <p:strVal val="ppt_y-.1"/>
                                          </p:val>
                                        </p:tav>
                                      </p:tavLst>
                                    </p:anim>
                                    <p:set>
                                      <p:cBhvr>
                                        <p:cTn id="31" dur="1" fill="hold">
                                          <p:stCondLst>
                                            <p:cond delay="499"/>
                                          </p:stCondLst>
                                        </p:cTn>
                                        <p:tgtEl>
                                          <p:spTgt spid="13"/>
                                        </p:tgtEl>
                                        <p:attrNameLst>
                                          <p:attrName>style.visibility</p:attrName>
                                        </p:attrNameLst>
                                      </p:cBhvr>
                                      <p:to>
                                        <p:strVal val="hidden"/>
                                      </p:to>
                                    </p:set>
                                  </p:childTnLst>
                                </p:cTn>
                              </p:par>
                              <p:par>
                                <p:cTn id="32" presetID="42" presetClass="entr" presetSubtype="0" fill="hold" grpId="1" nodeType="withEffect">
                                  <p:stCondLst>
                                    <p:cond delay="5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par>
                                <p:cTn id="37" presetID="47" presetClass="exit" presetSubtype="0" fill="hold" grpId="0" nodeType="withEffect">
                                  <p:stCondLst>
                                    <p:cond delay="1000"/>
                                  </p:stCondLst>
                                  <p:childTnLst>
                                    <p:animEffect transition="out" filter="fade">
                                      <p:cBhvr>
                                        <p:cTn id="38" dur="500"/>
                                        <p:tgtEl>
                                          <p:spTgt spid="14"/>
                                        </p:tgtEl>
                                      </p:cBhvr>
                                    </p:animEffect>
                                    <p:anim calcmode="lin" valueType="num">
                                      <p:cBhvr>
                                        <p:cTn id="39" dur="500"/>
                                        <p:tgtEl>
                                          <p:spTgt spid="14"/>
                                        </p:tgtEl>
                                        <p:attrNameLst>
                                          <p:attrName>ppt_x</p:attrName>
                                        </p:attrNameLst>
                                      </p:cBhvr>
                                      <p:tavLst>
                                        <p:tav tm="0">
                                          <p:val>
                                            <p:strVal val="ppt_x"/>
                                          </p:val>
                                        </p:tav>
                                        <p:tav tm="100000">
                                          <p:val>
                                            <p:strVal val="ppt_x"/>
                                          </p:val>
                                        </p:tav>
                                      </p:tavLst>
                                    </p:anim>
                                    <p:anim calcmode="lin" valueType="num">
                                      <p:cBhvr>
                                        <p:cTn id="40" dur="500"/>
                                        <p:tgtEl>
                                          <p:spTgt spid="14"/>
                                        </p:tgtEl>
                                        <p:attrNameLst>
                                          <p:attrName>ppt_y</p:attrName>
                                        </p:attrNameLst>
                                      </p:cBhvr>
                                      <p:tavLst>
                                        <p:tav tm="0">
                                          <p:val>
                                            <p:strVal val="ppt_y"/>
                                          </p:val>
                                        </p:tav>
                                        <p:tav tm="100000">
                                          <p:val>
                                            <p:strVal val="ppt_y-.1"/>
                                          </p:val>
                                        </p:tav>
                                      </p:tavLst>
                                    </p:anim>
                                    <p:set>
                                      <p:cBhvr>
                                        <p:cTn id="41" dur="1" fill="hold">
                                          <p:stCondLst>
                                            <p:cond delay="499"/>
                                          </p:stCondLst>
                                        </p:cTn>
                                        <p:tgtEl>
                                          <p:spTgt spid="14"/>
                                        </p:tgtEl>
                                        <p:attrNameLst>
                                          <p:attrName>style.visibility</p:attrName>
                                        </p:attrNameLst>
                                      </p:cBhvr>
                                      <p:to>
                                        <p:strVal val="hidden"/>
                                      </p:to>
                                    </p:set>
                                  </p:childTnLst>
                                </p:cTn>
                              </p:par>
                              <p:par>
                                <p:cTn id="42" presetID="42" presetClass="entr" presetSubtype="0" fill="hold" grpId="1" nodeType="withEffect">
                                  <p:stCondLst>
                                    <p:cond delay="100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par>
                                <p:cTn id="47" presetID="47" presetClass="exit" presetSubtype="0" fill="hold" grpId="0" nodeType="withEffect">
                                  <p:stCondLst>
                                    <p:cond delay="1500"/>
                                  </p:stCondLst>
                                  <p:childTnLst>
                                    <p:animEffect transition="out" filter="fade">
                                      <p:cBhvr>
                                        <p:cTn id="48" dur="500"/>
                                        <p:tgtEl>
                                          <p:spTgt spid="15"/>
                                        </p:tgtEl>
                                      </p:cBhvr>
                                    </p:animEffect>
                                    <p:anim calcmode="lin" valueType="num">
                                      <p:cBhvr>
                                        <p:cTn id="49" dur="500"/>
                                        <p:tgtEl>
                                          <p:spTgt spid="15"/>
                                        </p:tgtEl>
                                        <p:attrNameLst>
                                          <p:attrName>ppt_x</p:attrName>
                                        </p:attrNameLst>
                                      </p:cBhvr>
                                      <p:tavLst>
                                        <p:tav tm="0">
                                          <p:val>
                                            <p:strVal val="ppt_x"/>
                                          </p:val>
                                        </p:tav>
                                        <p:tav tm="100000">
                                          <p:val>
                                            <p:strVal val="ppt_x"/>
                                          </p:val>
                                        </p:tav>
                                      </p:tavLst>
                                    </p:anim>
                                    <p:anim calcmode="lin" valueType="num">
                                      <p:cBhvr>
                                        <p:cTn id="50" dur="500"/>
                                        <p:tgtEl>
                                          <p:spTgt spid="15"/>
                                        </p:tgtEl>
                                        <p:attrNameLst>
                                          <p:attrName>ppt_y</p:attrName>
                                        </p:attrNameLst>
                                      </p:cBhvr>
                                      <p:tavLst>
                                        <p:tav tm="0">
                                          <p:val>
                                            <p:strVal val="ppt_y"/>
                                          </p:val>
                                        </p:tav>
                                        <p:tav tm="100000">
                                          <p:val>
                                            <p:strVal val="ppt_y-.1"/>
                                          </p:val>
                                        </p:tav>
                                      </p:tavLst>
                                    </p:anim>
                                    <p:set>
                                      <p:cBhvr>
                                        <p:cTn id="51" dur="1" fill="hold">
                                          <p:stCondLst>
                                            <p:cond delay="499"/>
                                          </p:stCondLst>
                                        </p:cTn>
                                        <p:tgtEl>
                                          <p:spTgt spid="15"/>
                                        </p:tgtEl>
                                        <p:attrNameLst>
                                          <p:attrName>style.visibility</p:attrName>
                                        </p:attrNameLst>
                                      </p:cBhvr>
                                      <p:to>
                                        <p:strVal val="hidden"/>
                                      </p:to>
                                    </p:set>
                                  </p:childTnLst>
                                </p:cTn>
                              </p:par>
                              <p:par>
                                <p:cTn id="52" presetID="42" presetClass="entr" presetSubtype="0" fill="hold" grpId="1" nodeType="withEffect">
                                  <p:stCondLst>
                                    <p:cond delay="15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anim calcmode="lin" valueType="num">
                                      <p:cBhvr>
                                        <p:cTn id="55" dur="500" fill="hold"/>
                                        <p:tgtEl>
                                          <p:spTgt spid="16"/>
                                        </p:tgtEl>
                                        <p:attrNameLst>
                                          <p:attrName>ppt_x</p:attrName>
                                        </p:attrNameLst>
                                      </p:cBhvr>
                                      <p:tavLst>
                                        <p:tav tm="0">
                                          <p:val>
                                            <p:strVal val="#ppt_x"/>
                                          </p:val>
                                        </p:tav>
                                        <p:tav tm="100000">
                                          <p:val>
                                            <p:strVal val="#ppt_x"/>
                                          </p:val>
                                        </p:tav>
                                      </p:tavLst>
                                    </p:anim>
                                    <p:anim calcmode="lin" valueType="num">
                                      <p:cBhvr>
                                        <p:cTn id="56" dur="500" fill="hold"/>
                                        <p:tgtEl>
                                          <p:spTgt spid="16"/>
                                        </p:tgtEl>
                                        <p:attrNameLst>
                                          <p:attrName>ppt_y</p:attrName>
                                        </p:attrNameLst>
                                      </p:cBhvr>
                                      <p:tavLst>
                                        <p:tav tm="0">
                                          <p:val>
                                            <p:strVal val="#ppt_y+.1"/>
                                          </p:val>
                                        </p:tav>
                                        <p:tav tm="100000">
                                          <p:val>
                                            <p:strVal val="#ppt_y"/>
                                          </p:val>
                                        </p:tav>
                                      </p:tavLst>
                                    </p:anim>
                                  </p:childTnLst>
                                </p:cTn>
                              </p:par>
                              <p:par>
                                <p:cTn id="57" presetID="47" presetClass="exit" presetSubtype="0" fill="hold" grpId="0" nodeType="withEffect">
                                  <p:stCondLst>
                                    <p:cond delay="2000"/>
                                  </p:stCondLst>
                                  <p:childTnLst>
                                    <p:animEffect transition="out" filter="fade">
                                      <p:cBhvr>
                                        <p:cTn id="58" dur="500"/>
                                        <p:tgtEl>
                                          <p:spTgt spid="16"/>
                                        </p:tgtEl>
                                      </p:cBhvr>
                                    </p:animEffect>
                                    <p:anim calcmode="lin" valueType="num">
                                      <p:cBhvr>
                                        <p:cTn id="59" dur="500"/>
                                        <p:tgtEl>
                                          <p:spTgt spid="16"/>
                                        </p:tgtEl>
                                        <p:attrNameLst>
                                          <p:attrName>ppt_x</p:attrName>
                                        </p:attrNameLst>
                                      </p:cBhvr>
                                      <p:tavLst>
                                        <p:tav tm="0">
                                          <p:val>
                                            <p:strVal val="ppt_x"/>
                                          </p:val>
                                        </p:tav>
                                        <p:tav tm="100000">
                                          <p:val>
                                            <p:strVal val="ppt_x"/>
                                          </p:val>
                                        </p:tav>
                                      </p:tavLst>
                                    </p:anim>
                                    <p:anim calcmode="lin" valueType="num">
                                      <p:cBhvr>
                                        <p:cTn id="60" dur="500"/>
                                        <p:tgtEl>
                                          <p:spTgt spid="16"/>
                                        </p:tgtEl>
                                        <p:attrNameLst>
                                          <p:attrName>ppt_y</p:attrName>
                                        </p:attrNameLst>
                                      </p:cBhvr>
                                      <p:tavLst>
                                        <p:tav tm="0">
                                          <p:val>
                                            <p:strVal val="ppt_y"/>
                                          </p:val>
                                        </p:tav>
                                        <p:tav tm="100000">
                                          <p:val>
                                            <p:strVal val="ppt_y-.1"/>
                                          </p:val>
                                        </p:tav>
                                      </p:tavLst>
                                    </p:anim>
                                    <p:set>
                                      <p:cBhvr>
                                        <p:cTn id="61" dur="1" fill="hold">
                                          <p:stCondLst>
                                            <p:cond delay="499"/>
                                          </p:stCondLst>
                                        </p:cTn>
                                        <p:tgtEl>
                                          <p:spTgt spid="16"/>
                                        </p:tgtEl>
                                        <p:attrNameLst>
                                          <p:attrName>style.visibility</p:attrName>
                                        </p:attrNameLst>
                                      </p:cBhvr>
                                      <p:to>
                                        <p:strVal val="hidden"/>
                                      </p:to>
                                    </p:set>
                                  </p:childTnLst>
                                </p:cTn>
                              </p:par>
                              <p:par>
                                <p:cTn id="62" presetID="42" presetClass="entr" presetSubtype="0" fill="hold" grpId="1" nodeType="withEffect">
                                  <p:stCondLst>
                                    <p:cond delay="20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anim calcmode="lin" valueType="num">
                                      <p:cBhvr>
                                        <p:cTn id="65" dur="500" fill="hold"/>
                                        <p:tgtEl>
                                          <p:spTgt spid="17"/>
                                        </p:tgtEl>
                                        <p:attrNameLst>
                                          <p:attrName>ppt_x</p:attrName>
                                        </p:attrNameLst>
                                      </p:cBhvr>
                                      <p:tavLst>
                                        <p:tav tm="0">
                                          <p:val>
                                            <p:strVal val="#ppt_x"/>
                                          </p:val>
                                        </p:tav>
                                        <p:tav tm="100000">
                                          <p:val>
                                            <p:strVal val="#ppt_x"/>
                                          </p:val>
                                        </p:tav>
                                      </p:tavLst>
                                    </p:anim>
                                    <p:anim calcmode="lin" valueType="num">
                                      <p:cBhvr>
                                        <p:cTn id="66" dur="500" fill="hold"/>
                                        <p:tgtEl>
                                          <p:spTgt spid="17"/>
                                        </p:tgtEl>
                                        <p:attrNameLst>
                                          <p:attrName>ppt_y</p:attrName>
                                        </p:attrNameLst>
                                      </p:cBhvr>
                                      <p:tavLst>
                                        <p:tav tm="0">
                                          <p:val>
                                            <p:strVal val="#ppt_y+.1"/>
                                          </p:val>
                                        </p:tav>
                                        <p:tav tm="100000">
                                          <p:val>
                                            <p:strVal val="#ppt_y"/>
                                          </p:val>
                                        </p:tav>
                                      </p:tavLst>
                                    </p:anim>
                                  </p:childTnLst>
                                </p:cTn>
                              </p:par>
                              <p:par>
                                <p:cTn id="67" presetID="47" presetClass="exit" presetSubtype="0" fill="hold" grpId="0" nodeType="withEffect">
                                  <p:stCondLst>
                                    <p:cond delay="2500"/>
                                  </p:stCondLst>
                                  <p:childTnLst>
                                    <p:animEffect transition="out" filter="fade">
                                      <p:cBhvr>
                                        <p:cTn id="68" dur="500"/>
                                        <p:tgtEl>
                                          <p:spTgt spid="17"/>
                                        </p:tgtEl>
                                      </p:cBhvr>
                                    </p:animEffect>
                                    <p:anim calcmode="lin" valueType="num">
                                      <p:cBhvr>
                                        <p:cTn id="69" dur="500"/>
                                        <p:tgtEl>
                                          <p:spTgt spid="17"/>
                                        </p:tgtEl>
                                        <p:attrNameLst>
                                          <p:attrName>ppt_x</p:attrName>
                                        </p:attrNameLst>
                                      </p:cBhvr>
                                      <p:tavLst>
                                        <p:tav tm="0">
                                          <p:val>
                                            <p:strVal val="ppt_x"/>
                                          </p:val>
                                        </p:tav>
                                        <p:tav tm="100000">
                                          <p:val>
                                            <p:strVal val="ppt_x"/>
                                          </p:val>
                                        </p:tav>
                                      </p:tavLst>
                                    </p:anim>
                                    <p:anim calcmode="lin" valueType="num">
                                      <p:cBhvr>
                                        <p:cTn id="70" dur="500"/>
                                        <p:tgtEl>
                                          <p:spTgt spid="17"/>
                                        </p:tgtEl>
                                        <p:attrNameLst>
                                          <p:attrName>ppt_y</p:attrName>
                                        </p:attrNameLst>
                                      </p:cBhvr>
                                      <p:tavLst>
                                        <p:tav tm="0">
                                          <p:val>
                                            <p:strVal val="ppt_y"/>
                                          </p:val>
                                        </p:tav>
                                        <p:tav tm="100000">
                                          <p:val>
                                            <p:strVal val="ppt_y-.1"/>
                                          </p:val>
                                        </p:tav>
                                      </p:tavLst>
                                    </p:anim>
                                    <p:set>
                                      <p:cBhvr>
                                        <p:cTn id="71" dur="1" fill="hold">
                                          <p:stCondLst>
                                            <p:cond delay="499"/>
                                          </p:stCondLst>
                                        </p:cTn>
                                        <p:tgtEl>
                                          <p:spTgt spid="17"/>
                                        </p:tgtEl>
                                        <p:attrNameLst>
                                          <p:attrName>style.visibility</p:attrName>
                                        </p:attrNameLst>
                                      </p:cBhvr>
                                      <p:to>
                                        <p:strVal val="hidden"/>
                                      </p:to>
                                    </p:set>
                                  </p:childTnLst>
                                </p:cTn>
                              </p:par>
                              <p:par>
                                <p:cTn id="72" presetID="42" presetClass="entr" presetSubtype="0" fill="hold" grpId="0" nodeType="withEffect">
                                  <p:stCondLst>
                                    <p:cond delay="250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anim calcmode="lin" valueType="num">
                                      <p:cBhvr>
                                        <p:cTn id="75" dur="500" fill="hold"/>
                                        <p:tgtEl>
                                          <p:spTgt spid="18"/>
                                        </p:tgtEl>
                                        <p:attrNameLst>
                                          <p:attrName>ppt_x</p:attrName>
                                        </p:attrNameLst>
                                      </p:cBhvr>
                                      <p:tavLst>
                                        <p:tav tm="0">
                                          <p:val>
                                            <p:strVal val="#ppt_x"/>
                                          </p:val>
                                        </p:tav>
                                        <p:tav tm="100000">
                                          <p:val>
                                            <p:strVal val="#ppt_x"/>
                                          </p:val>
                                        </p:tav>
                                      </p:tavLst>
                                    </p:anim>
                                    <p:anim calcmode="lin" valueType="num">
                                      <p:cBhvr>
                                        <p:cTn id="7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0" grpId="0" animBg="1"/>
      <p:bldP spid="11" grpId="0"/>
      <p:bldP spid="13" grpId="0"/>
      <p:bldP spid="13" grpId="1"/>
      <p:bldP spid="14" grpId="0"/>
      <p:bldP spid="14" grpId="1"/>
      <p:bldP spid="15" grpId="0"/>
      <p:bldP spid="15" grpId="1"/>
      <p:bldP spid="16" grpId="0"/>
      <p:bldP spid="16" grpId="1"/>
      <p:bldP spid="17" grpId="0"/>
      <p:bldP spid="17" grpId="1"/>
      <p:bldP spid="18"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3 scale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2544" y="1508760"/>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502920" y="128016"/>
            <a:ext cx="8229600" cy="1143000"/>
          </a:xfrm>
        </p:spPr>
        <p:txBody>
          <a:bodyPr/>
          <a:lstStyle/>
          <a:p>
            <a:r>
              <a:rPr lang="en-US" dirty="0"/>
              <a:t>Clouds contain air...</a:t>
            </a:r>
            <a:endParaRPr lang="en-US" altLang="zh-CN" dirty="0">
              <a:solidFill>
                <a:srgbClr val="000000"/>
              </a:solidFill>
            </a:endParaRPr>
          </a:p>
        </p:txBody>
      </p:sp>
      <p:sp>
        <p:nvSpPr>
          <p:cNvPr id="2" name="Slide Number Placeholder 1"/>
          <p:cNvSpPr>
            <a:spLocks noGrp="1"/>
          </p:cNvSpPr>
          <p:nvPr>
            <p:ph type="sldNum" sz="quarter" idx="12"/>
          </p:nvPr>
        </p:nvSpPr>
        <p:spPr/>
        <p:txBody>
          <a:bodyPr/>
          <a:lstStyle/>
          <a:p>
            <a:fld id="{D3A1C050-F6FE-0E43-A9D0-F8EEADE3D1E4}" type="slidenum">
              <a:rPr lang="en-US" smtClean="0"/>
              <a:pPr/>
              <a:t>7</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4047440"/>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p:cNvSpPr>
            <a:spLocks noChangeArrowheads="1"/>
          </p:cNvSpPr>
          <p:nvPr/>
        </p:nvSpPr>
        <p:spPr bwMode="auto">
          <a:xfrm>
            <a:off x="502920" y="128016"/>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dirty="0"/>
              <a:t>...and water droplets</a:t>
            </a:r>
            <a:endParaRPr lang="en-US" altLang="zh-CN" sz="4400" dirty="0">
              <a:solidFill>
                <a:srgbClr val="000000"/>
              </a:solidFill>
            </a:endParaRPr>
          </a:p>
        </p:txBody>
      </p:sp>
      <p:pic>
        <p:nvPicPr>
          <p:cNvPr id="26" name="-5 scale imag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54827" y="1511562"/>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3"/>
          <p:cNvSpPr txBox="1">
            <a:spLocks noChangeArrowheads="1"/>
          </p:cNvSpPr>
          <p:nvPr/>
        </p:nvSpPr>
        <p:spPr bwMode="auto">
          <a:xfrm>
            <a:off x="4228120" y="57881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-3</a:t>
            </a:r>
            <a:r>
              <a:rPr lang="en-US" altLang="zh-CN" sz="2000" b="1" spc="-100" dirty="0">
                <a:latin typeface="+mn-lt"/>
              </a:rPr>
              <a:t> meters = 0.001 meters </a:t>
            </a:r>
          </a:p>
        </p:txBody>
      </p:sp>
      <p:sp>
        <p:nvSpPr>
          <p:cNvPr id="21" name="-4"/>
          <p:cNvSpPr txBox="1">
            <a:spLocks noChangeArrowheads="1"/>
          </p:cNvSpPr>
          <p:nvPr/>
        </p:nvSpPr>
        <p:spPr bwMode="auto">
          <a:xfrm>
            <a:off x="4228120" y="5791797"/>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-4</a:t>
            </a:r>
            <a:r>
              <a:rPr lang="en-US" altLang="zh-CN" sz="2000" b="1" spc="-100" dirty="0">
                <a:latin typeface="+mn-lt"/>
              </a:rPr>
              <a:t> meters = 0.0  001 meters </a:t>
            </a:r>
          </a:p>
        </p:txBody>
      </p:sp>
      <p:sp>
        <p:nvSpPr>
          <p:cNvPr id="22" name="-5"/>
          <p:cNvSpPr txBox="1">
            <a:spLocks noChangeArrowheads="1"/>
          </p:cNvSpPr>
          <p:nvPr/>
        </p:nvSpPr>
        <p:spPr bwMode="auto">
          <a:xfrm>
            <a:off x="4227139" y="57881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-5</a:t>
            </a:r>
            <a:r>
              <a:rPr lang="en-US" altLang="zh-CN" sz="2000" b="1" spc="-100" dirty="0">
                <a:latin typeface="+mn-lt"/>
              </a:rPr>
              <a:t> meters = 0.00  001 meters </a:t>
            </a:r>
          </a:p>
        </p:txBody>
      </p:sp>
    </p:spTree>
    <p:extLst>
      <p:ext uri="{BB962C8B-B14F-4D97-AF65-F5344CB8AC3E}">
        <p14:creationId xmlns:p14="http://schemas.microsoft.com/office/powerpoint/2010/main" val="1825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1000"/>
                                        <p:tgtEl>
                                          <p:spTgt spid="26"/>
                                        </p:tgtEl>
                                      </p:cBhvr>
                                    </p:animEffect>
                                  </p:childTnLst>
                                </p:cTn>
                              </p:par>
                              <p:par>
                                <p:cTn id="15" presetID="42" presetClass="path" presetSubtype="0" fill="hold" grpId="0" nodeType="withEffect">
                                  <p:stCondLst>
                                    <p:cond delay="0"/>
                                  </p:stCondLst>
                                  <p:childTnLst>
                                    <p:animMotion origin="layout" path="M 1.94444E-6 -2.96296E-6 L 1.94444E-6 0.08403 " pathEditMode="relative" rAng="0" ptsTypes="AA">
                                      <p:cBhvr>
                                        <p:cTn id="16" dur="1000" fill="hold"/>
                                        <p:tgtEl>
                                          <p:spTgt spid="10"/>
                                        </p:tgtEl>
                                        <p:attrNameLst>
                                          <p:attrName>ppt_x</p:attrName>
                                          <p:attrName>ppt_y</p:attrName>
                                        </p:attrNameLst>
                                      </p:cBhvr>
                                      <p:rCtr x="0" y="4190"/>
                                    </p:animMotion>
                                  </p:childTnLst>
                                </p:cTn>
                              </p:par>
                              <p:par>
                                <p:cTn id="17" presetID="47" presetClass="exit" presetSubtype="0" fill="hold" grpId="0" nodeType="withEffect">
                                  <p:stCondLst>
                                    <p:cond delay="0"/>
                                  </p:stCondLst>
                                  <p:childTnLst>
                                    <p:animEffect transition="out" filter="fade">
                                      <p:cBhvr>
                                        <p:cTn id="18" dur="500"/>
                                        <p:tgtEl>
                                          <p:spTgt spid="18"/>
                                        </p:tgtEl>
                                      </p:cBhvr>
                                    </p:animEffect>
                                    <p:anim calcmode="lin" valueType="num">
                                      <p:cBhvr>
                                        <p:cTn id="19" dur="500"/>
                                        <p:tgtEl>
                                          <p:spTgt spid="18"/>
                                        </p:tgtEl>
                                        <p:attrNameLst>
                                          <p:attrName>ppt_x</p:attrName>
                                        </p:attrNameLst>
                                      </p:cBhvr>
                                      <p:tavLst>
                                        <p:tav tm="0">
                                          <p:val>
                                            <p:strVal val="ppt_x"/>
                                          </p:val>
                                        </p:tav>
                                        <p:tav tm="100000">
                                          <p:val>
                                            <p:strVal val="ppt_x"/>
                                          </p:val>
                                        </p:tav>
                                      </p:tavLst>
                                    </p:anim>
                                    <p:anim calcmode="lin" valueType="num">
                                      <p:cBhvr>
                                        <p:cTn id="20" dur="500"/>
                                        <p:tgtEl>
                                          <p:spTgt spid="18"/>
                                        </p:tgtEl>
                                        <p:attrNameLst>
                                          <p:attrName>ppt_y</p:attrName>
                                        </p:attrNameLst>
                                      </p:cBhvr>
                                      <p:tavLst>
                                        <p:tav tm="0">
                                          <p:val>
                                            <p:strVal val="ppt_y"/>
                                          </p:val>
                                        </p:tav>
                                        <p:tav tm="100000">
                                          <p:val>
                                            <p:strVal val="ppt_y-.1"/>
                                          </p:val>
                                        </p:tav>
                                      </p:tavLst>
                                    </p:anim>
                                    <p:set>
                                      <p:cBhvr>
                                        <p:cTn id="21" dur="1" fill="hold">
                                          <p:stCondLst>
                                            <p:cond delay="499"/>
                                          </p:stCondLst>
                                        </p:cTn>
                                        <p:tgtEl>
                                          <p:spTgt spid="18"/>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par>
                                <p:cTn id="27" presetID="47" presetClass="exit" presetSubtype="0" fill="hold" grpId="1" nodeType="withEffect">
                                  <p:stCondLst>
                                    <p:cond delay="500"/>
                                  </p:stCondLst>
                                  <p:childTnLst>
                                    <p:animEffect transition="out" filter="fade">
                                      <p:cBhvr>
                                        <p:cTn id="28" dur="500"/>
                                        <p:tgtEl>
                                          <p:spTgt spid="21"/>
                                        </p:tgtEl>
                                      </p:cBhvr>
                                    </p:animEffect>
                                    <p:anim calcmode="lin" valueType="num">
                                      <p:cBhvr>
                                        <p:cTn id="29" dur="500"/>
                                        <p:tgtEl>
                                          <p:spTgt spid="21"/>
                                        </p:tgtEl>
                                        <p:attrNameLst>
                                          <p:attrName>ppt_x</p:attrName>
                                        </p:attrNameLst>
                                      </p:cBhvr>
                                      <p:tavLst>
                                        <p:tav tm="0">
                                          <p:val>
                                            <p:strVal val="ppt_x"/>
                                          </p:val>
                                        </p:tav>
                                        <p:tav tm="100000">
                                          <p:val>
                                            <p:strVal val="ppt_x"/>
                                          </p:val>
                                        </p:tav>
                                      </p:tavLst>
                                    </p:anim>
                                    <p:anim calcmode="lin" valueType="num">
                                      <p:cBhvr>
                                        <p:cTn id="30" dur="500"/>
                                        <p:tgtEl>
                                          <p:spTgt spid="21"/>
                                        </p:tgtEl>
                                        <p:attrNameLst>
                                          <p:attrName>ppt_y</p:attrName>
                                        </p:attrNameLst>
                                      </p:cBhvr>
                                      <p:tavLst>
                                        <p:tav tm="0">
                                          <p:val>
                                            <p:strVal val="ppt_y"/>
                                          </p:val>
                                        </p:tav>
                                        <p:tav tm="100000">
                                          <p:val>
                                            <p:strVal val="ppt_y-.1"/>
                                          </p:val>
                                        </p:tav>
                                      </p:tavLst>
                                    </p:anim>
                                    <p:set>
                                      <p:cBhvr>
                                        <p:cTn id="31" dur="1" fill="hold">
                                          <p:stCondLst>
                                            <p:cond delay="499"/>
                                          </p:stCondLst>
                                        </p:cTn>
                                        <p:tgtEl>
                                          <p:spTgt spid="21"/>
                                        </p:tgtEl>
                                        <p:attrNameLst>
                                          <p:attrName>style.visibility</p:attrName>
                                        </p:attrNameLst>
                                      </p:cBhvr>
                                      <p:to>
                                        <p:strVal val="hidden"/>
                                      </p:to>
                                    </p:set>
                                  </p:childTnLst>
                                </p:cTn>
                              </p:par>
                              <p:par>
                                <p:cTn id="32" presetID="42" presetClass="entr" presetSubtype="0"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0" grpId="0" animBg="1"/>
      <p:bldP spid="25" grpId="0"/>
      <p:bldP spid="18" grpId="0"/>
      <p:bldP spid="21" grpId="0"/>
      <p:bldP spid="21" grpId="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5 scale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2544" y="1508760"/>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502920" y="128016"/>
            <a:ext cx="8229600" cy="1143000"/>
          </a:xfrm>
        </p:spPr>
        <p:txBody>
          <a:bodyPr/>
          <a:lstStyle/>
          <a:p>
            <a:r>
              <a:rPr lang="en-US" dirty="0"/>
              <a:t>...and water droplets</a:t>
            </a:r>
            <a:endParaRPr lang="en-US" altLang="zh-CN" dirty="0">
              <a:solidFill>
                <a:srgbClr val="000000"/>
              </a:solidFill>
            </a:endParaRPr>
          </a:p>
        </p:txBody>
      </p:sp>
      <p:sp>
        <p:nvSpPr>
          <p:cNvPr id="2" name="Slide Number Placeholder 1"/>
          <p:cNvSpPr>
            <a:spLocks noGrp="1"/>
          </p:cNvSpPr>
          <p:nvPr>
            <p:ph type="sldNum" sz="quarter" idx="12"/>
          </p:nvPr>
        </p:nvSpPr>
        <p:spPr/>
        <p:txBody>
          <a:bodyPr/>
          <a:lstStyle/>
          <a:p>
            <a:fld id="{D3A1C050-F6FE-0E43-A9D0-F8EEADE3D1E4}" type="slidenum">
              <a:rPr lang="en-US" smtClean="0"/>
              <a:pPr/>
              <a:t>8</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4623702"/>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p:cNvSpPr>
            <a:spLocks noChangeArrowheads="1"/>
          </p:cNvSpPr>
          <p:nvPr/>
        </p:nvSpPr>
        <p:spPr bwMode="auto">
          <a:xfrm>
            <a:off x="502920" y="128016"/>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spc="-300" dirty="0"/>
              <a:t>Zooming in to the edge of a water droplet</a:t>
            </a:r>
            <a:endParaRPr lang="en-US" altLang="zh-CN" sz="4400" spc="-300" dirty="0">
              <a:solidFill>
                <a:srgbClr val="000000"/>
              </a:solidFill>
            </a:endParaRPr>
          </a:p>
        </p:txBody>
      </p:sp>
      <p:pic>
        <p:nvPicPr>
          <p:cNvPr id="26" name="-6 scale imag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52543" y="1508759"/>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6"/>
          <p:cNvSpPr txBox="1">
            <a:spLocks noChangeArrowheads="1"/>
          </p:cNvSpPr>
          <p:nvPr/>
        </p:nvSpPr>
        <p:spPr bwMode="auto">
          <a:xfrm>
            <a:off x="4228120" y="57881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-5</a:t>
            </a:r>
            <a:r>
              <a:rPr lang="en-US" altLang="zh-CN" sz="2000" b="1" spc="-100" dirty="0">
                <a:latin typeface="+mn-lt"/>
              </a:rPr>
              <a:t> meters = 0.001 meters </a:t>
            </a:r>
          </a:p>
        </p:txBody>
      </p:sp>
      <p:sp>
        <p:nvSpPr>
          <p:cNvPr id="21" name="-5"/>
          <p:cNvSpPr txBox="1">
            <a:spLocks noChangeArrowheads="1"/>
          </p:cNvSpPr>
          <p:nvPr/>
        </p:nvSpPr>
        <p:spPr bwMode="auto">
          <a:xfrm>
            <a:off x="4228120" y="578180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-6</a:t>
            </a:r>
            <a:r>
              <a:rPr lang="en-US" altLang="zh-CN" sz="2000" b="1" spc="-100" dirty="0">
                <a:latin typeface="+mn-lt"/>
              </a:rPr>
              <a:t> meters = 0.0  001 meters </a:t>
            </a:r>
          </a:p>
        </p:txBody>
      </p:sp>
    </p:spTree>
    <p:extLst>
      <p:ext uri="{BB962C8B-B14F-4D97-AF65-F5344CB8AC3E}">
        <p14:creationId xmlns:p14="http://schemas.microsoft.com/office/powerpoint/2010/main" val="341862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500"/>
                                        <p:tgtEl>
                                          <p:spTgt spid="26"/>
                                        </p:tgtEl>
                                      </p:cBhvr>
                                    </p:animEffect>
                                  </p:childTnLst>
                                </p:cTn>
                              </p:par>
                              <p:par>
                                <p:cTn id="15" presetID="42" presetClass="path" presetSubtype="0" fill="hold" grpId="0" nodeType="withEffect">
                                  <p:stCondLst>
                                    <p:cond delay="0"/>
                                  </p:stCondLst>
                                  <p:childTnLst>
                                    <p:animMotion origin="layout" path="M 1.94444E-6 -7.40741E-7 L 1.94444E-6 0.03542 " pathEditMode="relative" rAng="0" ptsTypes="AA">
                                      <p:cBhvr>
                                        <p:cTn id="16" dur="500" fill="hold"/>
                                        <p:tgtEl>
                                          <p:spTgt spid="10"/>
                                        </p:tgtEl>
                                        <p:attrNameLst>
                                          <p:attrName>ppt_x</p:attrName>
                                          <p:attrName>ppt_y</p:attrName>
                                        </p:attrNameLst>
                                      </p:cBhvr>
                                      <p:rCtr x="0" y="1759"/>
                                    </p:animMotion>
                                  </p:childTnLst>
                                </p:cTn>
                              </p:par>
                              <p:par>
                                <p:cTn id="17" presetID="47" presetClass="exit" presetSubtype="0" fill="hold" grpId="0" nodeType="withEffect">
                                  <p:stCondLst>
                                    <p:cond delay="0"/>
                                  </p:stCondLst>
                                  <p:childTnLst>
                                    <p:animEffect transition="out" filter="fade">
                                      <p:cBhvr>
                                        <p:cTn id="18" dur="500"/>
                                        <p:tgtEl>
                                          <p:spTgt spid="18"/>
                                        </p:tgtEl>
                                      </p:cBhvr>
                                    </p:animEffect>
                                    <p:anim calcmode="lin" valueType="num">
                                      <p:cBhvr>
                                        <p:cTn id="19" dur="500"/>
                                        <p:tgtEl>
                                          <p:spTgt spid="18"/>
                                        </p:tgtEl>
                                        <p:attrNameLst>
                                          <p:attrName>ppt_x</p:attrName>
                                        </p:attrNameLst>
                                      </p:cBhvr>
                                      <p:tavLst>
                                        <p:tav tm="0">
                                          <p:val>
                                            <p:strVal val="ppt_x"/>
                                          </p:val>
                                        </p:tav>
                                        <p:tav tm="100000">
                                          <p:val>
                                            <p:strVal val="ppt_x"/>
                                          </p:val>
                                        </p:tav>
                                      </p:tavLst>
                                    </p:anim>
                                    <p:anim calcmode="lin" valueType="num">
                                      <p:cBhvr>
                                        <p:cTn id="20" dur="500"/>
                                        <p:tgtEl>
                                          <p:spTgt spid="18"/>
                                        </p:tgtEl>
                                        <p:attrNameLst>
                                          <p:attrName>ppt_y</p:attrName>
                                        </p:attrNameLst>
                                      </p:cBhvr>
                                      <p:tavLst>
                                        <p:tav tm="0">
                                          <p:val>
                                            <p:strVal val="ppt_y"/>
                                          </p:val>
                                        </p:tav>
                                        <p:tav tm="100000">
                                          <p:val>
                                            <p:strVal val="ppt_y-.1"/>
                                          </p:val>
                                        </p:tav>
                                      </p:tavLst>
                                    </p:anim>
                                    <p:set>
                                      <p:cBhvr>
                                        <p:cTn id="21" dur="1" fill="hold">
                                          <p:stCondLst>
                                            <p:cond delay="499"/>
                                          </p:stCondLst>
                                        </p:cTn>
                                        <p:tgtEl>
                                          <p:spTgt spid="18"/>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0" grpId="0" animBg="1"/>
      <p:bldP spid="25"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6 scale 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2544" y="1508760"/>
            <a:ext cx="4179573"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502920" y="128016"/>
            <a:ext cx="8229600" cy="1143000"/>
          </a:xfrm>
        </p:spPr>
        <p:txBody>
          <a:bodyPr/>
          <a:lstStyle/>
          <a:p>
            <a:r>
              <a:rPr lang="en-US" spc="-300" dirty="0"/>
              <a:t>Zooming in to the edge of a water droplet</a:t>
            </a:r>
            <a:endParaRPr lang="en-US" altLang="zh-CN" spc="-300" dirty="0">
              <a:solidFill>
                <a:srgbClr val="000000"/>
              </a:solidFill>
            </a:endParaRPr>
          </a:p>
        </p:txBody>
      </p:sp>
      <p:sp>
        <p:nvSpPr>
          <p:cNvPr id="2" name="Slide Number Placeholder 1"/>
          <p:cNvSpPr>
            <a:spLocks noGrp="1"/>
          </p:cNvSpPr>
          <p:nvPr>
            <p:ph type="sldNum" sz="quarter" idx="12"/>
          </p:nvPr>
        </p:nvSpPr>
        <p:spPr/>
        <p:txBody>
          <a:bodyPr/>
          <a:lstStyle/>
          <a:p>
            <a:fld id="{D3A1C050-F6FE-0E43-A9D0-F8EEADE3D1E4}" type="slidenum">
              <a:rPr lang="en-US" smtClean="0"/>
              <a:pPr/>
              <a:t>9</a:t>
            </a:fld>
            <a:endParaRPr lang="en-US"/>
          </a:p>
        </p:txBody>
      </p:sp>
      <p:graphicFrame>
        <p:nvGraphicFramePr>
          <p:cNvPr id="9" name="Table 8"/>
          <p:cNvGraphicFramePr>
            <a:graphicFrameLocks noGrp="1"/>
          </p:cNvGraphicFramePr>
          <p:nvPr/>
        </p:nvGraphicFramePr>
        <p:xfrm>
          <a:off x="645398" y="966407"/>
          <a:ext cx="3177572" cy="5268985"/>
        </p:xfrm>
        <a:graphic>
          <a:graphicData uri="http://schemas.openxmlformats.org/drawingml/2006/table">
            <a:tbl>
              <a:tblPr firstRow="1" bandRow="1">
                <a:tableStyleId>{5C22544A-7EE6-4342-B048-85BDC9FD1C3A}</a:tableStyleId>
              </a:tblPr>
              <a:tblGrid>
                <a:gridCol w="1183402">
                  <a:extLst>
                    <a:ext uri="{9D8B030D-6E8A-4147-A177-3AD203B41FA5}">
                      <a16:colId xmlns:a16="http://schemas.microsoft.com/office/drawing/2014/main" val="20000"/>
                    </a:ext>
                  </a:extLst>
                </a:gridCol>
                <a:gridCol w="797668">
                  <a:extLst>
                    <a:ext uri="{9D8B030D-6E8A-4147-A177-3AD203B41FA5}">
                      <a16:colId xmlns:a16="http://schemas.microsoft.com/office/drawing/2014/main" val="20001"/>
                    </a:ext>
                  </a:extLst>
                </a:gridCol>
                <a:gridCol w="1196502">
                  <a:extLst>
                    <a:ext uri="{9D8B030D-6E8A-4147-A177-3AD203B41FA5}">
                      <a16:colId xmlns:a16="http://schemas.microsoft.com/office/drawing/2014/main" val="20002"/>
                    </a:ext>
                  </a:extLst>
                </a:gridCol>
              </a:tblGrid>
              <a:tr h="729438">
                <a:tc>
                  <a:txBody>
                    <a:bodyPr/>
                    <a:lstStyle/>
                    <a:p>
                      <a:pPr algn="ctr"/>
                      <a:r>
                        <a:rPr lang="en-US" spc="-100" baseline="0" dirty="0">
                          <a:solidFill>
                            <a:srgbClr val="002060"/>
                          </a:solidFill>
                        </a:rPr>
                        <a:t>Benchmark Scale</a:t>
                      </a:r>
                    </a:p>
                  </a:txBody>
                  <a:tcPr anchor="ctr">
                    <a:solidFill>
                      <a:schemeClr val="bg1">
                        <a:lumMod val="75000"/>
                      </a:schemeClr>
                    </a:solidFill>
                  </a:tcPr>
                </a:tc>
                <a:tc>
                  <a:txBody>
                    <a:bodyPr/>
                    <a:lstStyle/>
                    <a:p>
                      <a:pPr algn="ctr"/>
                      <a:r>
                        <a:rPr lang="en-US" spc="-100" baseline="0" dirty="0">
                          <a:solidFill>
                            <a:srgbClr val="002060"/>
                          </a:solidFill>
                        </a:rPr>
                        <a:t>Power of Ten</a:t>
                      </a:r>
                    </a:p>
                  </a:txBody>
                  <a:tcPr anchor="ctr">
                    <a:solidFill>
                      <a:schemeClr val="bg1">
                        <a:lumMod val="75000"/>
                      </a:schemeClr>
                    </a:solidFill>
                  </a:tcPr>
                </a:tc>
                <a:tc>
                  <a:txBody>
                    <a:bodyPr/>
                    <a:lstStyle/>
                    <a:p>
                      <a:pPr algn="ctr"/>
                      <a:r>
                        <a:rPr lang="en-US" spc="-100" baseline="0" dirty="0">
                          <a:solidFill>
                            <a:srgbClr val="002060"/>
                          </a:solidFill>
                        </a:rPr>
                        <a:t>Decimal Style</a:t>
                      </a:r>
                    </a:p>
                  </a:txBody>
                  <a:tcPr anchor="ctr">
                    <a:solidFill>
                      <a:schemeClr val="bg1">
                        <a:lumMod val="75000"/>
                      </a:schemeClr>
                    </a:solidFill>
                  </a:tcPr>
                </a:tc>
                <a:extLst>
                  <a:ext uri="{0D108BD9-81ED-4DB2-BD59-A6C34878D82A}">
                    <a16:rowId xmlns:a16="http://schemas.microsoft.com/office/drawing/2014/main" val="10000"/>
                  </a:ext>
                </a:extLst>
              </a:tr>
              <a:tr h="1036913">
                <a:tc>
                  <a:txBody>
                    <a:bodyPr/>
                    <a:lstStyle/>
                    <a:p>
                      <a:pPr algn="ctr"/>
                      <a:r>
                        <a:rPr lang="en-US" sz="1600" spc="-100" baseline="0" dirty="0"/>
                        <a:t>Large scale</a:t>
                      </a:r>
                    </a:p>
                  </a:txBody>
                  <a:tcPr anchor="ctr">
                    <a:solidFill>
                      <a:srgbClr val="FFFF00"/>
                    </a:solidFill>
                  </a:tcPr>
                </a:tc>
                <a:tc>
                  <a:txBody>
                    <a:bodyPr/>
                    <a:lstStyle/>
                    <a:p>
                      <a:pPr algn="ctr"/>
                      <a:r>
                        <a:rPr lang="en-US" sz="1600" spc="-100" baseline="0" dirty="0"/>
                        <a:t>Larger</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trike="noStrike" spc="-100" baseline="30000" dirty="0"/>
                        <a:t>3</a:t>
                      </a:r>
                    </a:p>
                  </a:txBody>
                  <a:tcPr>
                    <a:solidFill>
                      <a:srgbClr val="FFFF00"/>
                    </a:solidFill>
                  </a:tcPr>
                </a:tc>
                <a:tc>
                  <a:txBody>
                    <a:bodyPr/>
                    <a:lstStyle/>
                    <a:p>
                      <a:r>
                        <a:rPr lang="en-US" sz="1600" spc="-100" baseline="0" dirty="0"/>
                        <a:t>Larger</a:t>
                      </a:r>
                      <a:br>
                        <a:rPr lang="en-US" sz="1600" spc="-100" baseline="0" dirty="0"/>
                      </a:br>
                      <a:r>
                        <a:rPr lang="en-US" sz="1600" spc="-100" baseline="0" dirty="0"/>
                        <a:t>100,000</a:t>
                      </a:r>
                      <a:br>
                        <a:rPr lang="en-US" sz="1600" spc="-100" baseline="0" dirty="0"/>
                      </a:br>
                      <a:r>
                        <a:rPr lang="en-US" sz="1600" spc="-100" baseline="0" dirty="0"/>
                        <a:t>10,000</a:t>
                      </a:r>
                      <a:br>
                        <a:rPr lang="en-US" sz="1600" spc="-100" baseline="0" dirty="0"/>
                      </a:br>
                      <a:r>
                        <a:rPr lang="en-US" sz="1600" spc="-100" baseline="0" dirty="0"/>
                        <a:t>1,000</a:t>
                      </a:r>
                    </a:p>
                  </a:txBody>
                  <a:tcPr>
                    <a:solidFill>
                      <a:srgbClr val="FFFF00"/>
                    </a:solidFill>
                  </a:tcPr>
                </a:tc>
                <a:extLst>
                  <a:ext uri="{0D108BD9-81ED-4DB2-BD59-A6C34878D82A}">
                    <a16:rowId xmlns:a16="http://schemas.microsoft.com/office/drawing/2014/main" val="10001"/>
                  </a:ext>
                </a:extLst>
              </a:tr>
              <a:tr h="1095307">
                <a:tc>
                  <a:txBody>
                    <a:bodyPr/>
                    <a:lstStyle/>
                    <a:p>
                      <a:pPr algn="ctr"/>
                      <a:r>
                        <a:rPr lang="en-US" sz="1600" spc="-100" baseline="0" dirty="0"/>
                        <a:t>Macroscopic</a:t>
                      </a:r>
                    </a:p>
                  </a:txBody>
                  <a:tcPr anchor="ctr">
                    <a:solidFill>
                      <a:srgbClr val="92D050"/>
                    </a:solidFill>
                  </a:tcPr>
                </a:tc>
                <a:tc>
                  <a:txBody>
                    <a:bodyPr/>
                    <a:lstStyle/>
                    <a:p>
                      <a:pPr algn="ct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0</a:t>
                      </a:r>
                      <a:br>
                        <a:rPr lang="en-US" sz="1600" spc="-100" baseline="30000" dirty="0"/>
                      </a:br>
                      <a:r>
                        <a:rPr lang="en-US" sz="1600" spc="-100" baseline="0" dirty="0"/>
                        <a:t>10</a:t>
                      </a:r>
                      <a:r>
                        <a:rPr lang="en-US" sz="1600" spc="-100" baseline="30000" dirty="0"/>
                        <a:t>-1</a:t>
                      </a:r>
                      <a:br>
                        <a:rPr lang="en-US" sz="1600" spc="-100" baseline="30000" dirty="0"/>
                      </a:br>
                      <a:r>
                        <a:rPr lang="en-US" sz="1600" spc="-100" baseline="0" dirty="0"/>
                        <a:t>10</a:t>
                      </a:r>
                      <a:r>
                        <a:rPr lang="en-US" sz="1600" spc="-100" baseline="30000" dirty="0"/>
                        <a:t>-2</a:t>
                      </a:r>
                      <a:br>
                        <a:rPr lang="en-US" sz="1600" spc="-100" baseline="30000" dirty="0"/>
                      </a:br>
                      <a:r>
                        <a:rPr lang="en-US" sz="1600" spc="-100" baseline="0" dirty="0"/>
                        <a:t>10</a:t>
                      </a:r>
                      <a:r>
                        <a:rPr lang="en-US" sz="1600" spc="-100" baseline="30000" dirty="0"/>
                        <a:t>-3</a:t>
                      </a:r>
                    </a:p>
                  </a:txBody>
                  <a:tcPr>
                    <a:solidFill>
                      <a:srgbClr val="92D050"/>
                    </a:solidFill>
                  </a:tcPr>
                </a:tc>
                <a:tc>
                  <a:txBody>
                    <a:bodyPr/>
                    <a:lstStyle/>
                    <a:p>
                      <a:r>
                        <a:rPr lang="en-US" sz="1600" spc="-100" baseline="0" dirty="0"/>
                        <a:t>100</a:t>
                      </a:r>
                      <a:br>
                        <a:rPr lang="en-US" sz="1600" spc="-100" baseline="0" dirty="0"/>
                      </a:br>
                      <a:r>
                        <a:rPr lang="en-US" sz="1600" spc="-100" baseline="0" dirty="0"/>
                        <a:t>10</a:t>
                      </a:r>
                      <a:br>
                        <a:rPr lang="en-US" sz="1600" spc="-100" baseline="0" dirty="0"/>
                      </a:br>
                      <a:r>
                        <a:rPr lang="en-US" sz="1600" spc="-100" baseline="0" dirty="0"/>
                        <a:t>1 meter</a:t>
                      </a:r>
                      <a:br>
                        <a:rPr lang="en-US" sz="1600" spc="-100" baseline="0" dirty="0"/>
                      </a:br>
                      <a:r>
                        <a:rPr lang="en-US" sz="1600" spc="-100" baseline="0" dirty="0"/>
                        <a:t>0.1</a:t>
                      </a:r>
                      <a:br>
                        <a:rPr lang="en-US" sz="1600" spc="-100" baseline="0" dirty="0"/>
                      </a:br>
                      <a:r>
                        <a:rPr lang="en-US" sz="1600" spc="-100" baseline="0" dirty="0"/>
                        <a:t>0.01</a:t>
                      </a:r>
                      <a:br>
                        <a:rPr lang="en-US" sz="1600" spc="-100" baseline="0" dirty="0"/>
                      </a:br>
                      <a:r>
                        <a:rPr lang="en-US" sz="1600" spc="-100" baseline="0" dirty="0"/>
                        <a:t>0.001</a:t>
                      </a:r>
                    </a:p>
                  </a:txBody>
                  <a:tcPr>
                    <a:solidFill>
                      <a:srgbClr val="92D050"/>
                    </a:solidFill>
                  </a:tcPr>
                </a:tc>
                <a:extLst>
                  <a:ext uri="{0D108BD9-81ED-4DB2-BD59-A6C34878D82A}">
                    <a16:rowId xmlns:a16="http://schemas.microsoft.com/office/drawing/2014/main" val="10002"/>
                  </a:ext>
                </a:extLst>
              </a:tr>
              <a:tr h="1095307">
                <a:tc>
                  <a:txBody>
                    <a:bodyPr/>
                    <a:lstStyle/>
                    <a:p>
                      <a:pPr algn="ctr"/>
                      <a:r>
                        <a:rPr lang="en-US" sz="1600" spc="-100" baseline="0" dirty="0"/>
                        <a:t>Microscopic</a:t>
                      </a:r>
                    </a:p>
                  </a:txBody>
                  <a:tcPr anchor="ctr">
                    <a:solidFill>
                      <a:srgbClr val="00B050"/>
                    </a:solidFill>
                  </a:tcPr>
                </a:tc>
                <a:tc>
                  <a:txBody>
                    <a:bodyPr/>
                    <a:lstStyle/>
                    <a:p>
                      <a:pPr algn="ctr"/>
                      <a:r>
                        <a:rPr lang="en-US" sz="1600" spc="-100" baseline="0" dirty="0"/>
                        <a:t>10</a:t>
                      </a:r>
                      <a:r>
                        <a:rPr lang="en-US" sz="1600" spc="-100" baseline="30000" dirty="0"/>
                        <a:t>-4</a:t>
                      </a:r>
                      <a:r>
                        <a:rPr lang="en-US" sz="1600" spc="-100" baseline="0" dirty="0"/>
                        <a:t/>
                      </a:r>
                      <a:br>
                        <a:rPr lang="en-US" sz="1600" spc="-100" baseline="0" dirty="0"/>
                      </a:br>
                      <a:r>
                        <a:rPr lang="en-US" sz="1600" spc="-100" baseline="0" dirty="0"/>
                        <a:t>10</a:t>
                      </a:r>
                      <a:r>
                        <a:rPr lang="en-US" sz="1600" spc="-100" baseline="30000" dirty="0"/>
                        <a:t>-5</a:t>
                      </a:r>
                      <a:r>
                        <a:rPr lang="en-US" sz="1600" spc="-100" baseline="0" dirty="0"/>
                        <a:t/>
                      </a:r>
                      <a:br>
                        <a:rPr lang="en-US" sz="1600" spc="-100" baseline="0" dirty="0"/>
                      </a:br>
                      <a:r>
                        <a:rPr lang="en-US" sz="1600" spc="-100" baseline="0" dirty="0"/>
                        <a:t>10</a:t>
                      </a:r>
                      <a:r>
                        <a:rPr lang="en-US" sz="1600" spc="-100" baseline="30000" dirty="0"/>
                        <a:t>-6</a:t>
                      </a:r>
                      <a:r>
                        <a:rPr lang="en-US" sz="1600" spc="-100" baseline="0" dirty="0"/>
                        <a:t/>
                      </a:r>
                      <a:br>
                        <a:rPr lang="en-US" sz="1600" spc="-100" baseline="0" dirty="0"/>
                      </a:br>
                      <a:r>
                        <a:rPr lang="en-US" sz="1600" spc="-100" baseline="0" dirty="0"/>
                        <a:t>10</a:t>
                      </a:r>
                      <a:r>
                        <a:rPr lang="en-US" sz="1600" spc="-100" baseline="30000" dirty="0"/>
                        <a:t>-7</a:t>
                      </a:r>
                    </a:p>
                  </a:txBody>
                  <a:tcPr>
                    <a:solidFill>
                      <a:srgbClr val="00B050"/>
                    </a:solidFill>
                  </a:tcPr>
                </a:tc>
                <a:tc>
                  <a:txBody>
                    <a:bodyPr/>
                    <a:lstStyle/>
                    <a:p>
                      <a:r>
                        <a:rPr lang="en-US" sz="1600" spc="-100" baseline="0" dirty="0"/>
                        <a:t>0.0 001</a:t>
                      </a:r>
                      <a:br>
                        <a:rPr lang="en-US" sz="1600" spc="-100" baseline="0" dirty="0"/>
                      </a:br>
                      <a:r>
                        <a:rPr lang="en-US" sz="1600" spc="-100" baseline="0" dirty="0"/>
                        <a:t>0.00 001</a:t>
                      </a:r>
                      <a:br>
                        <a:rPr lang="en-US" sz="1600" spc="-100" baseline="0" dirty="0"/>
                      </a:br>
                      <a:r>
                        <a:rPr lang="en-US" sz="1600" spc="-100" baseline="0" dirty="0"/>
                        <a:t>0.000 001</a:t>
                      </a:r>
                      <a:br>
                        <a:rPr lang="en-US" sz="1600" spc="-100" baseline="0" dirty="0"/>
                      </a:br>
                      <a:r>
                        <a:rPr lang="en-US" sz="1600" spc="-100" baseline="0" dirty="0"/>
                        <a:t>0.0 000 001</a:t>
                      </a:r>
                    </a:p>
                  </a:txBody>
                  <a:tcPr>
                    <a:solidFill>
                      <a:srgbClr val="00B050"/>
                    </a:solidFill>
                  </a:tcPr>
                </a:tc>
                <a:extLst>
                  <a:ext uri="{0D108BD9-81ED-4DB2-BD59-A6C34878D82A}">
                    <a16:rowId xmlns:a16="http://schemas.microsoft.com/office/drawing/2014/main" val="10003"/>
                  </a:ext>
                </a:extLst>
              </a:tr>
              <a:tr h="797723">
                <a:tc>
                  <a:txBody>
                    <a:bodyPr/>
                    <a:lstStyle/>
                    <a:p>
                      <a:pPr algn="ctr"/>
                      <a:r>
                        <a:rPr lang="en-US" sz="1600" spc="-100" baseline="0" dirty="0"/>
                        <a:t>Atomic-molecular</a:t>
                      </a:r>
                    </a:p>
                  </a:txBody>
                  <a:tcPr anchor="ctr">
                    <a:solidFill>
                      <a:srgbClr val="00B0F0"/>
                    </a:solidFill>
                  </a:tcPr>
                </a:tc>
                <a:tc>
                  <a:txBody>
                    <a:bodyPr/>
                    <a:lstStyle/>
                    <a:p>
                      <a:pPr algn="ctr"/>
                      <a:r>
                        <a:rPr lang="en-US" sz="1600" spc="-100" baseline="0" dirty="0"/>
                        <a:t>10</a:t>
                      </a:r>
                      <a:r>
                        <a:rPr lang="en-US" sz="1600" spc="-100" baseline="30000" dirty="0"/>
                        <a:t>-8</a:t>
                      </a:r>
                      <a:br>
                        <a:rPr lang="en-US" sz="1600" spc="-100" baseline="30000" dirty="0"/>
                      </a:br>
                      <a:r>
                        <a:rPr lang="en-US" sz="1600" spc="-100" baseline="0" dirty="0"/>
                        <a:t>10</a:t>
                      </a:r>
                      <a:r>
                        <a:rPr lang="en-US" sz="1600" spc="-100" baseline="30000" dirty="0"/>
                        <a:t>-9</a:t>
                      </a:r>
                      <a:br>
                        <a:rPr lang="en-US" sz="1600" spc="-100" baseline="30000" dirty="0"/>
                      </a:br>
                      <a:r>
                        <a:rPr lang="en-US" sz="1600" spc="-100" baseline="0" dirty="0"/>
                        <a:t>Smaller</a:t>
                      </a:r>
                    </a:p>
                  </a:txBody>
                  <a:tcPr>
                    <a:solidFill>
                      <a:srgbClr val="00B0F0"/>
                    </a:solidFill>
                  </a:tcPr>
                </a:tc>
                <a:tc>
                  <a:txBody>
                    <a:bodyPr/>
                    <a:lstStyle/>
                    <a:p>
                      <a:r>
                        <a:rPr lang="en-US" sz="1600" spc="-100" baseline="0" dirty="0"/>
                        <a:t>0.00 000 001</a:t>
                      </a:r>
                      <a:br>
                        <a:rPr lang="en-US" sz="1600" spc="-100" baseline="0" dirty="0"/>
                      </a:br>
                      <a:r>
                        <a:rPr lang="en-US" sz="1600" spc="-100" baseline="0" dirty="0"/>
                        <a:t>0.000 000 001</a:t>
                      </a:r>
                      <a:br>
                        <a:rPr lang="en-US" sz="1600" spc="-100" baseline="0" dirty="0"/>
                      </a:br>
                      <a:r>
                        <a:rPr lang="en-US" sz="1600" spc="-100" baseline="0" dirty="0"/>
                        <a:t>Smaller</a:t>
                      </a:r>
                    </a:p>
                  </a:txBody>
                  <a:tcPr>
                    <a:solidFill>
                      <a:srgbClr val="00B0F0"/>
                    </a:solidFill>
                  </a:tcPr>
                </a:tc>
                <a:extLst>
                  <a:ext uri="{0D108BD9-81ED-4DB2-BD59-A6C34878D82A}">
                    <a16:rowId xmlns:a16="http://schemas.microsoft.com/office/drawing/2014/main" val="10004"/>
                  </a:ext>
                </a:extLst>
              </a:tr>
            </a:tbl>
          </a:graphicData>
        </a:graphic>
      </p:graphicFrame>
      <p:sp>
        <p:nvSpPr>
          <p:cNvPr id="10" name="AutoShape 15"/>
          <p:cNvSpPr>
            <a:spLocks noChangeArrowheads="1"/>
          </p:cNvSpPr>
          <p:nvPr/>
        </p:nvSpPr>
        <p:spPr bwMode="auto">
          <a:xfrm flipH="1">
            <a:off x="1713520" y="4866590"/>
            <a:ext cx="247653" cy="226796"/>
          </a:xfrm>
          <a:prstGeom prst="leftArrow">
            <a:avLst>
              <a:gd name="adj1" fmla="val 50000"/>
              <a:gd name="adj2" fmla="val 37500"/>
            </a:avLst>
          </a:prstGeom>
          <a:solidFill>
            <a:srgbClr val="C00000"/>
          </a:solidFill>
          <a:ln>
            <a:noFill/>
          </a:ln>
        </p:spPr>
        <p:txBody>
          <a:bodyPr wrap="none" anchor="ctr"/>
          <a:lstStyle/>
          <a:p>
            <a:endParaRPr lang="en-US"/>
          </a:p>
        </p:txBody>
      </p:sp>
      <p:sp>
        <p:nvSpPr>
          <p:cNvPr id="12" name="Rectangle 11"/>
          <p:cNvSpPr/>
          <p:nvPr/>
        </p:nvSpPr>
        <p:spPr>
          <a:xfrm>
            <a:off x="4227139" y="5791797"/>
            <a:ext cx="4152900" cy="400050"/>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
          <p:cNvSpPr>
            <a:spLocks noChangeArrowheads="1"/>
          </p:cNvSpPr>
          <p:nvPr/>
        </p:nvSpPr>
        <p:spPr bwMode="auto">
          <a:xfrm>
            <a:off x="502920" y="128016"/>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400" spc="-350" dirty="0"/>
              <a:t>Showing individual water and air molecules</a:t>
            </a:r>
            <a:endParaRPr lang="en-US" altLang="zh-CN" sz="4400" spc="-350" dirty="0">
              <a:solidFill>
                <a:srgbClr val="000000"/>
              </a:solidFill>
            </a:endParaRPr>
          </a:p>
        </p:txBody>
      </p:sp>
      <p:pic>
        <p:nvPicPr>
          <p:cNvPr id="26" name="-8 scale image"/>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19862" y="1508760"/>
            <a:ext cx="4044936" cy="417957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6"/>
          <p:cNvSpPr txBox="1">
            <a:spLocks noChangeArrowheads="1"/>
          </p:cNvSpPr>
          <p:nvPr/>
        </p:nvSpPr>
        <p:spPr bwMode="auto">
          <a:xfrm>
            <a:off x="4228120" y="5788152"/>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-6</a:t>
            </a:r>
            <a:r>
              <a:rPr lang="en-US" altLang="zh-CN" sz="2000" b="1" spc="-100" dirty="0">
                <a:latin typeface="+mn-lt"/>
              </a:rPr>
              <a:t> meters = 0.000 001 meters </a:t>
            </a:r>
          </a:p>
        </p:txBody>
      </p:sp>
      <p:sp>
        <p:nvSpPr>
          <p:cNvPr id="21" name="-7"/>
          <p:cNvSpPr txBox="1">
            <a:spLocks noChangeArrowheads="1"/>
          </p:cNvSpPr>
          <p:nvPr/>
        </p:nvSpPr>
        <p:spPr bwMode="auto">
          <a:xfrm>
            <a:off x="4227139" y="5791797"/>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-7</a:t>
            </a:r>
            <a:r>
              <a:rPr lang="en-US" altLang="zh-CN" sz="2000" b="1" spc="-100" dirty="0">
                <a:latin typeface="+mn-lt"/>
              </a:rPr>
              <a:t> meters = 0.0 000 001 meters </a:t>
            </a:r>
          </a:p>
        </p:txBody>
      </p:sp>
      <p:sp>
        <p:nvSpPr>
          <p:cNvPr id="13" name="-8"/>
          <p:cNvSpPr txBox="1">
            <a:spLocks noChangeArrowheads="1"/>
          </p:cNvSpPr>
          <p:nvPr/>
        </p:nvSpPr>
        <p:spPr bwMode="auto">
          <a:xfrm>
            <a:off x="4227139" y="5791797"/>
            <a:ext cx="4152900" cy="400050"/>
          </a:xfrm>
          <a:prstGeom prst="rect">
            <a:avLst/>
          </a:prstGeom>
          <a:noFill/>
          <a:ln w="19050">
            <a:no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宋体" charset="0"/>
                <a:cs typeface="宋体" charset="0"/>
              </a:defRPr>
            </a:lvl1pPr>
            <a:lvl2pPr marL="742950" indent="-285750" eaLnBrk="0" hangingPunct="0">
              <a:defRPr sz="2400">
                <a:solidFill>
                  <a:schemeClr val="tx1"/>
                </a:solidFill>
                <a:latin typeface="Arial" charset="0"/>
                <a:ea typeface="宋体" charset="0"/>
                <a:cs typeface="宋体" charset="0"/>
              </a:defRPr>
            </a:lvl2pPr>
            <a:lvl3pPr marL="1143000" indent="-228600" eaLnBrk="0" hangingPunct="0">
              <a:defRPr sz="2400">
                <a:solidFill>
                  <a:schemeClr val="tx1"/>
                </a:solidFill>
                <a:latin typeface="Arial" charset="0"/>
                <a:ea typeface="宋体" charset="0"/>
                <a:cs typeface="宋体" charset="0"/>
              </a:defRPr>
            </a:lvl3pPr>
            <a:lvl4pPr marL="1600200" indent="-228600" eaLnBrk="0" hangingPunct="0">
              <a:defRPr sz="2400">
                <a:solidFill>
                  <a:schemeClr val="tx1"/>
                </a:solidFill>
                <a:latin typeface="Arial" charset="0"/>
                <a:ea typeface="宋体" charset="0"/>
                <a:cs typeface="宋体" charset="0"/>
              </a:defRPr>
            </a:lvl4pPr>
            <a:lvl5pPr marL="2057400" indent="-228600" eaLnBrk="0" hangingPunct="0">
              <a:defRPr sz="2400">
                <a:solidFill>
                  <a:schemeClr val="tx1"/>
                </a:solidFill>
                <a:latin typeface="Arial" charset="0"/>
                <a:ea typeface="宋体" charset="0"/>
                <a:cs typeface="宋体" charset="0"/>
              </a:defRPr>
            </a:lvl5pPr>
            <a:lvl6pPr marL="2514600" indent="-228600" eaLnBrk="0" fontAlgn="base" hangingPunct="0">
              <a:spcBef>
                <a:spcPct val="0"/>
              </a:spcBef>
              <a:spcAft>
                <a:spcPct val="0"/>
              </a:spcAft>
              <a:defRPr sz="2400">
                <a:solidFill>
                  <a:schemeClr val="tx1"/>
                </a:solidFill>
                <a:latin typeface="Arial" charset="0"/>
                <a:ea typeface="宋体" charset="0"/>
                <a:cs typeface="宋体" charset="0"/>
              </a:defRPr>
            </a:lvl6pPr>
            <a:lvl7pPr marL="2971800" indent="-228600" eaLnBrk="0" fontAlgn="base" hangingPunct="0">
              <a:spcBef>
                <a:spcPct val="0"/>
              </a:spcBef>
              <a:spcAft>
                <a:spcPct val="0"/>
              </a:spcAft>
              <a:defRPr sz="2400">
                <a:solidFill>
                  <a:schemeClr val="tx1"/>
                </a:solidFill>
                <a:latin typeface="Arial" charset="0"/>
                <a:ea typeface="宋体" charset="0"/>
                <a:cs typeface="宋体" charset="0"/>
              </a:defRPr>
            </a:lvl7pPr>
            <a:lvl8pPr marL="3429000" indent="-228600" eaLnBrk="0" fontAlgn="base" hangingPunct="0">
              <a:spcBef>
                <a:spcPct val="0"/>
              </a:spcBef>
              <a:spcAft>
                <a:spcPct val="0"/>
              </a:spcAft>
              <a:defRPr sz="2400">
                <a:solidFill>
                  <a:schemeClr val="tx1"/>
                </a:solidFill>
                <a:latin typeface="Arial" charset="0"/>
                <a:ea typeface="宋体" charset="0"/>
                <a:cs typeface="宋体" charset="0"/>
              </a:defRPr>
            </a:lvl8pPr>
            <a:lvl9pPr marL="3886200" indent="-228600" eaLnBrk="0" fontAlgn="base" hangingPunct="0">
              <a:spcBef>
                <a:spcPct val="0"/>
              </a:spcBef>
              <a:spcAft>
                <a:spcPct val="0"/>
              </a:spcAft>
              <a:defRPr sz="2400">
                <a:solidFill>
                  <a:schemeClr val="tx1"/>
                </a:solidFill>
                <a:latin typeface="Arial" charset="0"/>
                <a:ea typeface="宋体" charset="0"/>
                <a:cs typeface="宋体" charset="0"/>
              </a:defRPr>
            </a:lvl9pPr>
          </a:lstStyle>
          <a:p>
            <a:pPr algn="ctr" eaLnBrk="1" hangingPunct="1">
              <a:spcBef>
                <a:spcPct val="50000"/>
              </a:spcBef>
            </a:pPr>
            <a:r>
              <a:rPr lang="en-US" altLang="zh-CN" sz="2000" b="1" spc="-100" dirty="0">
                <a:latin typeface="+mn-lt"/>
              </a:rPr>
              <a:t>Scale: 10</a:t>
            </a:r>
            <a:r>
              <a:rPr lang="en-US" altLang="zh-CN" sz="2000" b="1" spc="-100" baseline="30000" dirty="0">
                <a:latin typeface="+mn-lt"/>
              </a:rPr>
              <a:t>-8</a:t>
            </a:r>
            <a:r>
              <a:rPr lang="en-US" altLang="zh-CN" sz="2000" b="1" spc="-100" dirty="0">
                <a:latin typeface="+mn-lt"/>
              </a:rPr>
              <a:t> meters = 0.00 000 001 meters </a:t>
            </a:r>
          </a:p>
        </p:txBody>
      </p:sp>
    </p:spTree>
    <p:extLst>
      <p:ext uri="{BB962C8B-B14F-4D97-AF65-F5344CB8AC3E}">
        <p14:creationId xmlns:p14="http://schemas.microsoft.com/office/powerpoint/2010/main" val="12036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par>
                                <p:cTn id="12" presetID="2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down)">
                                      <p:cBhvr>
                                        <p:cTn id="14" dur="1000"/>
                                        <p:tgtEl>
                                          <p:spTgt spid="26"/>
                                        </p:tgtEl>
                                      </p:cBhvr>
                                    </p:animEffect>
                                  </p:childTnLst>
                                </p:cTn>
                              </p:par>
                              <p:par>
                                <p:cTn id="15" presetID="22" presetClass="exit" presetSubtype="4" fill="hold" nodeType="withEffect">
                                  <p:stCondLst>
                                    <p:cond delay="0"/>
                                  </p:stCondLst>
                                  <p:childTnLst>
                                    <p:animEffect transition="out" filter="wipe(down)">
                                      <p:cBhvr>
                                        <p:cTn id="16" dur="1000"/>
                                        <p:tgtEl>
                                          <p:spTgt spid="20"/>
                                        </p:tgtEl>
                                      </p:cBhvr>
                                    </p:animEffect>
                                    <p:set>
                                      <p:cBhvr>
                                        <p:cTn id="17" dur="1" fill="hold">
                                          <p:stCondLst>
                                            <p:cond delay="999"/>
                                          </p:stCondLst>
                                        </p:cTn>
                                        <p:tgtEl>
                                          <p:spTgt spid="20"/>
                                        </p:tgtEl>
                                        <p:attrNameLst>
                                          <p:attrName>style.visibility</p:attrName>
                                        </p:attrNameLst>
                                      </p:cBhvr>
                                      <p:to>
                                        <p:strVal val="hidden"/>
                                      </p:to>
                                    </p:set>
                                  </p:childTnLst>
                                </p:cTn>
                              </p:par>
                              <p:par>
                                <p:cTn id="18" presetID="42" presetClass="path" presetSubtype="0" fill="hold" grpId="0" nodeType="withEffect">
                                  <p:stCondLst>
                                    <p:cond delay="0"/>
                                  </p:stCondLst>
                                  <p:childTnLst>
                                    <p:animMotion origin="layout" path="M 1.94444E-6 2.59259E-6 L 1.94444E-6 0.08889 " pathEditMode="relative" rAng="0" ptsTypes="AA">
                                      <p:cBhvr>
                                        <p:cTn id="19" dur="500" fill="hold"/>
                                        <p:tgtEl>
                                          <p:spTgt spid="10"/>
                                        </p:tgtEl>
                                        <p:attrNameLst>
                                          <p:attrName>ppt_x</p:attrName>
                                          <p:attrName>ppt_y</p:attrName>
                                        </p:attrNameLst>
                                      </p:cBhvr>
                                      <p:rCtr x="0" y="4444"/>
                                    </p:animMotion>
                                  </p:childTnLst>
                                </p:cTn>
                              </p:par>
                              <p:par>
                                <p:cTn id="20" presetID="47" presetClass="exit" presetSubtype="0" fill="hold" grpId="0" nodeType="withEffect">
                                  <p:stCondLst>
                                    <p:cond delay="0"/>
                                  </p:stCondLst>
                                  <p:childTnLst>
                                    <p:animEffect transition="out" filter="fade">
                                      <p:cBhvr>
                                        <p:cTn id="21" dur="500"/>
                                        <p:tgtEl>
                                          <p:spTgt spid="18"/>
                                        </p:tgtEl>
                                      </p:cBhvr>
                                    </p:animEffect>
                                    <p:anim calcmode="lin" valueType="num">
                                      <p:cBhvr>
                                        <p:cTn id="22" dur="500"/>
                                        <p:tgtEl>
                                          <p:spTgt spid="18"/>
                                        </p:tgtEl>
                                        <p:attrNameLst>
                                          <p:attrName>ppt_x</p:attrName>
                                        </p:attrNameLst>
                                      </p:cBhvr>
                                      <p:tavLst>
                                        <p:tav tm="0">
                                          <p:val>
                                            <p:strVal val="ppt_x"/>
                                          </p:val>
                                        </p:tav>
                                        <p:tav tm="100000">
                                          <p:val>
                                            <p:strVal val="ppt_x"/>
                                          </p:val>
                                        </p:tav>
                                      </p:tavLst>
                                    </p:anim>
                                    <p:anim calcmode="lin" valueType="num">
                                      <p:cBhvr>
                                        <p:cTn id="23" dur="500"/>
                                        <p:tgtEl>
                                          <p:spTgt spid="18"/>
                                        </p:tgtEl>
                                        <p:attrNameLst>
                                          <p:attrName>ppt_y</p:attrName>
                                        </p:attrNameLst>
                                      </p:cBhvr>
                                      <p:tavLst>
                                        <p:tav tm="0">
                                          <p:val>
                                            <p:strVal val="ppt_y"/>
                                          </p:val>
                                        </p:tav>
                                        <p:tav tm="100000">
                                          <p:val>
                                            <p:strVal val="ppt_y-.1"/>
                                          </p:val>
                                        </p:tav>
                                      </p:tavLst>
                                    </p:anim>
                                    <p:set>
                                      <p:cBhvr>
                                        <p:cTn id="24" dur="1" fill="hold">
                                          <p:stCondLst>
                                            <p:cond delay="499"/>
                                          </p:stCondLst>
                                        </p:cTn>
                                        <p:tgtEl>
                                          <p:spTgt spid="18"/>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ppt_y+.1"/>
                                          </p:val>
                                        </p:tav>
                                        <p:tav tm="100000">
                                          <p:val>
                                            <p:strVal val="#ppt_y"/>
                                          </p:val>
                                        </p:tav>
                                      </p:tavLst>
                                    </p:anim>
                                  </p:childTnLst>
                                </p:cTn>
                              </p:par>
                              <p:par>
                                <p:cTn id="30" presetID="47" presetClass="exit" presetSubtype="0" fill="hold" grpId="1" nodeType="withEffect">
                                  <p:stCondLst>
                                    <p:cond delay="500"/>
                                  </p:stCondLst>
                                  <p:childTnLst>
                                    <p:animEffect transition="out" filter="fade">
                                      <p:cBhvr>
                                        <p:cTn id="31" dur="500"/>
                                        <p:tgtEl>
                                          <p:spTgt spid="21"/>
                                        </p:tgtEl>
                                      </p:cBhvr>
                                    </p:animEffect>
                                    <p:anim calcmode="lin" valueType="num">
                                      <p:cBhvr>
                                        <p:cTn id="32" dur="500"/>
                                        <p:tgtEl>
                                          <p:spTgt spid="21"/>
                                        </p:tgtEl>
                                        <p:attrNameLst>
                                          <p:attrName>ppt_x</p:attrName>
                                        </p:attrNameLst>
                                      </p:cBhvr>
                                      <p:tavLst>
                                        <p:tav tm="0">
                                          <p:val>
                                            <p:strVal val="ppt_x"/>
                                          </p:val>
                                        </p:tav>
                                        <p:tav tm="100000">
                                          <p:val>
                                            <p:strVal val="ppt_x"/>
                                          </p:val>
                                        </p:tav>
                                      </p:tavLst>
                                    </p:anim>
                                    <p:anim calcmode="lin" valueType="num">
                                      <p:cBhvr>
                                        <p:cTn id="33" dur="500"/>
                                        <p:tgtEl>
                                          <p:spTgt spid="21"/>
                                        </p:tgtEl>
                                        <p:attrNameLst>
                                          <p:attrName>ppt_y</p:attrName>
                                        </p:attrNameLst>
                                      </p:cBhvr>
                                      <p:tavLst>
                                        <p:tav tm="0">
                                          <p:val>
                                            <p:strVal val="ppt_y"/>
                                          </p:val>
                                        </p:tav>
                                        <p:tav tm="100000">
                                          <p:val>
                                            <p:strVal val="ppt_y-.1"/>
                                          </p:val>
                                        </p:tav>
                                      </p:tavLst>
                                    </p:anim>
                                    <p:set>
                                      <p:cBhvr>
                                        <p:cTn id="34" dur="1" fill="hold">
                                          <p:stCondLst>
                                            <p:cond delay="499"/>
                                          </p:stCondLst>
                                        </p:cTn>
                                        <p:tgtEl>
                                          <p:spTgt spid="21"/>
                                        </p:tgtEl>
                                        <p:attrNameLst>
                                          <p:attrName>style.visibility</p:attrName>
                                        </p:attrNameLst>
                                      </p:cBhvr>
                                      <p:to>
                                        <p:strVal val="hidden"/>
                                      </p:to>
                                    </p:set>
                                  </p:childTnLst>
                                </p:cTn>
                              </p:par>
                              <p:par>
                                <p:cTn id="35" presetID="42" presetClass="entr" presetSubtype="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0" grpId="0" animBg="1"/>
      <p:bldP spid="25" grpId="0"/>
      <p:bldP spid="18" grpId="0"/>
      <p:bldP spid="21" grpId="0"/>
      <p:bldP spid="21" grpId="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21817</TotalTime>
  <Words>1589</Words>
  <Application>Microsoft Office PowerPoint</Application>
  <PresentationFormat>On-screen Show (4:3)</PresentationFormat>
  <Paragraphs>298</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宋体</vt:lpstr>
      <vt:lpstr>Arial</vt:lpstr>
      <vt:lpstr>Calibri</vt:lpstr>
      <vt:lpstr>Office Theme</vt:lpstr>
      <vt:lpstr>Matter &amp; Energy Unit  Week 1 – What happens when something burns? </vt:lpstr>
      <vt:lpstr>M&amp;E Unit – W1 Driving Question</vt:lpstr>
      <vt:lpstr>Part 1 Recap</vt:lpstr>
      <vt:lpstr>Does air have mass?</vt:lpstr>
      <vt:lpstr>Zoom into Air</vt:lpstr>
      <vt:lpstr>Zoom into Air</vt:lpstr>
      <vt:lpstr>Clouds contain air...</vt:lpstr>
      <vt:lpstr>...and water droplets</vt:lpstr>
      <vt:lpstr>Zooming in to the edge of a water droplet</vt:lpstr>
      <vt:lpstr>Showing individual water and air molecules</vt:lpstr>
      <vt:lpstr>PowerPoint Presentation</vt:lpstr>
      <vt:lpstr>Matter &amp; Energy</vt:lpstr>
      <vt:lpstr>Matter is made of atoms</vt:lpstr>
      <vt:lpstr>Elements = “kinds” of atoms</vt:lpstr>
      <vt:lpstr>Molecules = Groups of Atoms</vt:lpstr>
      <vt:lpstr>Energy = changing matter</vt:lpstr>
      <vt:lpstr>Recap: The “rules” of matter &amp; energy</vt:lpstr>
      <vt:lpstr>Part 1 Revision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Christa Haverly</dc:creator>
  <cp:lastModifiedBy>Craig Kohn</cp:lastModifiedBy>
  <cp:revision>84</cp:revision>
  <dcterms:created xsi:type="dcterms:W3CDTF">2016-07-25T16:58:07Z</dcterms:created>
  <dcterms:modified xsi:type="dcterms:W3CDTF">2021-08-26T14:29:21Z</dcterms:modified>
</cp:coreProperties>
</file>