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719"/>
  </p:normalViewPr>
  <p:slideViewPr>
    <p:cSldViewPr>
      <p:cViewPr varScale="1">
        <p:scale>
          <a:sx n="152" d="100"/>
          <a:sy n="152" d="100"/>
        </p:scale>
        <p:origin x="23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126523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</p:spPr>
        <p:txBody>
          <a:bodyPr/>
          <a:lstStyle>
            <a:lvl1pPr>
              <a:defRPr b="1"/>
            </a:lvl1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CFC5D0B5-2698-4A4E-9C94-B8824E52AFB4}"/>
              </a:ext>
            </a:extLst>
          </p:cNvPr>
          <p:cNvPicPr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70" y="76200"/>
            <a:ext cx="608330" cy="461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134539-E351-41DE-98C0-058051F903A7}" type="datetimeFigureOut">
              <a:rPr lang="en-US" smtClean="0"/>
              <a:t>8/30/21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4FCEE92-D92D-4C0F-BC12-49E4F0E592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rkohn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Classroom &amp; Laboratory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Dr. Kohn</a:t>
            </a:r>
          </a:p>
          <a:p>
            <a:r>
              <a:rPr lang="en-US" dirty="0"/>
              <a:t>Science Dept.</a:t>
            </a:r>
          </a:p>
          <a:p>
            <a:r>
              <a:rPr lang="en-US" dirty="0"/>
              <a:t>Waterford WI</a:t>
            </a:r>
          </a:p>
        </p:txBody>
      </p:sp>
      <p:pic>
        <p:nvPicPr>
          <p:cNvPr id="4" name="Picture 2" descr="http://www.guide-to-symbols.com/_images_pub1/warning1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44898"/>
            <a:ext cx="3124200" cy="26035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9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&amp; Flames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Glass can shatter when heated and gas flames can have flare-ups – always use eye protection when heating or burning something. </a:t>
            </a:r>
          </a:p>
          <a:p>
            <a:endParaRPr lang="en-US" dirty="0"/>
          </a:p>
          <a:p>
            <a:r>
              <a:rPr lang="en-US" dirty="0"/>
              <a:t>Never leave a burner or flame unattended. Always have a partner.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Long or loose hair or </a:t>
            </a:r>
            <a:br>
              <a:rPr lang="en-US" dirty="0"/>
            </a:br>
            <a:r>
              <a:rPr lang="en-US" dirty="0"/>
              <a:t>clothing must be tied back.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Where is our fire extinguisher?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http://t3.gstatic.com/images?q=tbn:ANd9GcRffC0gom639jUM8adVGd1SCSkYmaJO2Tq725_SHnDkMFrzPlPW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23837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0945" y="6477000"/>
            <a:ext cx="123305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Source: fundraw.com</a:t>
            </a:r>
          </a:p>
        </p:txBody>
      </p:sp>
    </p:spTree>
    <p:extLst>
      <p:ext uri="{BB962C8B-B14F-4D97-AF65-F5344CB8AC3E}">
        <p14:creationId xmlns:p14="http://schemas.microsoft.com/office/powerpoint/2010/main" val="21088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Chemicals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Assume every chemical can be dangerous. Always read the side of the bottle before using a lab chemical.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Once it’s out it stays out - </a:t>
            </a:r>
            <a:r>
              <a:rPr lang="en-US" u="sng" dirty="0"/>
              <a:t>never</a:t>
            </a:r>
            <a:r>
              <a:rPr lang="en-US" dirty="0"/>
              <a:t> return used chemicals back into a container.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Always turn on a faucet </a:t>
            </a:r>
            <a:r>
              <a:rPr lang="en-US" i="1" dirty="0"/>
              <a:t>before</a:t>
            </a:r>
            <a:r>
              <a:rPr lang="en-US" dirty="0"/>
              <a:t> dumping a chemical</a:t>
            </a:r>
          </a:p>
          <a:p>
            <a:pPr lvl="1"/>
            <a:r>
              <a:rPr lang="en-US" dirty="0"/>
              <a:t>Never add water to acid.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Only the instructor should have access </a:t>
            </a:r>
            <a:br>
              <a:rPr lang="en-US" dirty="0"/>
            </a:br>
            <a:r>
              <a:rPr lang="en-US" dirty="0"/>
              <a:t>to chemical supply areas.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spill a chemical on your skin or </a:t>
            </a:r>
            <a:br>
              <a:rPr lang="en-US" dirty="0"/>
            </a:br>
            <a:r>
              <a:rPr lang="en-US" dirty="0"/>
              <a:t>in your eyes, immediately flush with </a:t>
            </a:r>
            <a:br>
              <a:rPr lang="en-US" dirty="0"/>
            </a:br>
            <a:r>
              <a:rPr lang="en-US" dirty="0"/>
              <a:t>water while alerting your instructor.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Where is our nearest chemical shower?</a:t>
            </a:r>
          </a:p>
          <a:p>
            <a:pPr marL="402336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62801" y="65532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</a:rPr>
              <a:t>altecweb.com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t0.gstatic.com/images?q=tbn:ANd9GcTsOsAY-auUxhldUkFL9zPk3fXrp9GcdBLqPLshlalu3GIAcN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676400" cy="22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4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90688" cy="3352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 animals have the potential to carry serious disease.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Always wash your hands after handling animals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Alert the instructor of any loose animals and wait for their response before taking action.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Never work with animals alone.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Humane treatment of animals is required to be in this classroom. </a:t>
            </a:r>
          </a:p>
        </p:txBody>
      </p:sp>
      <p:pic>
        <p:nvPicPr>
          <p:cNvPr id="1026" name="Picture 2" descr="Laboratory Animal Resources - Laboratory Animal Resources - University Of  Montana">
            <a:extLst>
              <a:ext uri="{FF2B5EF4-FFF2-40B4-BE49-F238E27FC236}">
                <a16:creationId xmlns:a16="http://schemas.microsoft.com/office/drawing/2014/main" id="{F9B93396-88F0-B744-87EF-C05AEAB5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54906"/>
            <a:ext cx="7696200" cy="21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7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Organ/Tissue Dissection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Gloves, goggles, and aprons/coats are needed whenever handling organs or tissue.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Know how organs or tissue should be disposed of before beginning.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a fluid gets into a mucus membrane (mouth, nose, eyes), immediately flush with lots of water.	</a:t>
            </a:r>
          </a:p>
        </p:txBody>
      </p:sp>
    </p:spTree>
    <p:extLst>
      <p:ext uri="{BB962C8B-B14F-4D97-AF65-F5344CB8AC3E}">
        <p14:creationId xmlns:p14="http://schemas.microsoft.com/office/powerpoint/2010/main" val="265430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Response Protocols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7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Alert your instructor first.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additional help is needed, call “0” on the phone AND get a neighboring instructor to assist.</a:t>
            </a:r>
          </a:p>
          <a:p>
            <a:pPr lvl="1"/>
            <a:r>
              <a:rPr lang="en-US" dirty="0"/>
              <a:t>After school hours, dial 8-911.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Assist only if needed or requested.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Stay safe and out of </a:t>
            </a:r>
            <a:br>
              <a:rPr lang="en-US" dirty="0"/>
            </a:br>
            <a:r>
              <a:rPr lang="en-US" dirty="0"/>
              <a:t>harm’s way.</a:t>
            </a:r>
          </a:p>
        </p:txBody>
      </p:sp>
      <p:pic>
        <p:nvPicPr>
          <p:cNvPr id="11266" name="Picture 2" descr="Nina Kjellson: In case of emergency -- expert tips for weathering a crisis  - Canaan">
            <a:extLst>
              <a:ext uri="{FF2B5EF4-FFF2-40B4-BE49-F238E27FC236}">
                <a16:creationId xmlns:a16="http://schemas.microsoft.com/office/drawing/2014/main" id="{E894AFDB-6409-EB4A-A2C3-13CC712B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32362"/>
            <a:ext cx="3370305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Spilled Chemical/Broken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there is broken glass or a chemical spill, first alert the instructor.</a:t>
            </a:r>
          </a:p>
          <a:p>
            <a:pPr lvl="1"/>
            <a:r>
              <a:rPr lang="en-US" dirty="0"/>
              <a:t>Next stand guard at a safe distance while alerting everyone else to prevent another student from being exposed. </a:t>
            </a:r>
          </a:p>
          <a:p>
            <a:pPr lvl="1"/>
            <a:r>
              <a:rPr lang="en-US" dirty="0"/>
              <a:t>Be prepared to assist if the instructor asks.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pick up broken glass with your bare hands. </a:t>
            </a:r>
          </a:p>
          <a:p>
            <a:pPr lvl="1"/>
            <a:r>
              <a:rPr lang="en-US" dirty="0"/>
              <a:t>Leave the room if there are </a:t>
            </a:r>
            <a:br>
              <a:rPr lang="en-US" dirty="0"/>
            </a:br>
            <a:r>
              <a:rPr lang="en-US" dirty="0"/>
              <a:t>chemical fumes. </a:t>
            </a:r>
          </a:p>
          <a:p>
            <a:pPr lvl="1"/>
            <a:r>
              <a:rPr lang="en-US" dirty="0"/>
              <a:t>Do not wait to flush with water </a:t>
            </a:r>
            <a:br>
              <a:rPr lang="en-US" dirty="0"/>
            </a:br>
            <a:r>
              <a:rPr lang="en-US" dirty="0"/>
              <a:t>if you spill a chemical on your skin.</a:t>
            </a:r>
          </a:p>
        </p:txBody>
      </p:sp>
      <p:pic>
        <p:nvPicPr>
          <p:cNvPr id="5" name="Picture 4" descr="A picture containing table, indoor, glasses, cup&#10;&#10;Description automatically generated">
            <a:extLst>
              <a:ext uri="{FF2B5EF4-FFF2-40B4-BE49-F238E27FC236}">
                <a16:creationId xmlns:a16="http://schemas.microsoft.com/office/drawing/2014/main" id="{022E455C-572E-7F4B-B52D-E9079ED9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2286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4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a fire breaks out, alert the instructor before anything else.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a fire alarm goes off, stop what you are doing and immediately leave the classroom. </a:t>
            </a:r>
          </a:p>
          <a:p>
            <a:pPr lvl="1"/>
            <a:r>
              <a:rPr lang="en-US" dirty="0"/>
              <a:t>Exit the main classroom door, turn left, go down the stairway, and exit the nearest door. </a:t>
            </a:r>
          </a:p>
          <a:p>
            <a:pPr lvl="1"/>
            <a:r>
              <a:rPr lang="en-US" dirty="0"/>
              <a:t>Stay together! We must take attendance. </a:t>
            </a:r>
          </a:p>
          <a:p>
            <a:pPr lvl="1"/>
            <a:r>
              <a:rPr lang="en-US" dirty="0"/>
              <a:t>Do not leave your class to find someone </a:t>
            </a:r>
            <a:br>
              <a:rPr lang="en-US" dirty="0"/>
            </a:br>
            <a:r>
              <a:rPr lang="en-US" dirty="0"/>
              <a:t>else. Stay with your instructor.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33B74-A2CF-5B40-BB6C-50CF3300DB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87" y="4572000"/>
            <a:ext cx="1778635" cy="1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photo Weather Tornado Whirlwind Hurricane Spinning - Max Pixel">
            <a:extLst>
              <a:ext uri="{FF2B5EF4-FFF2-40B4-BE49-F238E27FC236}">
                <a16:creationId xmlns:a16="http://schemas.microsoft.com/office/drawing/2014/main" id="{7C7B1E1A-E33D-5A42-B510-490B51C0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1219200" cy="22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a tornado watch is issued, keep doing as you were before but remain prepared.  </a:t>
            </a:r>
          </a:p>
          <a:p>
            <a:pPr lvl="1"/>
            <a:r>
              <a:rPr lang="en-US" dirty="0"/>
              <a:t>This only means conditions are favorable for a tornado.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there is a tornado warning, </a:t>
            </a:r>
            <a:r>
              <a:rPr lang="en-US" i="1" dirty="0"/>
              <a:t>immediately</a:t>
            </a:r>
            <a:r>
              <a:rPr lang="en-US" dirty="0"/>
              <a:t> stop what you are doing, leave the room, turn left, and go downstairs. </a:t>
            </a:r>
          </a:p>
          <a:p>
            <a:pPr lvl="1"/>
            <a:r>
              <a:rPr lang="en-US" dirty="0"/>
              <a:t>Do not wait or hesitate – a tornado warning </a:t>
            </a:r>
            <a:br>
              <a:rPr lang="en-US" dirty="0"/>
            </a:br>
            <a:r>
              <a:rPr lang="en-US" dirty="0"/>
              <a:t>means a tornado is already on the ground. </a:t>
            </a:r>
          </a:p>
          <a:p>
            <a:pPr lvl="1"/>
            <a:r>
              <a:rPr lang="en-US" dirty="0"/>
              <a:t>Cover the back of your head and neck with </a:t>
            </a:r>
            <a:br>
              <a:rPr lang="en-US" dirty="0"/>
            </a:br>
            <a:r>
              <a:rPr lang="en-US" dirty="0"/>
              <a:t>your hands and duck forward.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33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Violent Critical Incident (Intruder)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A.L.I.C.E. (non-sequential)  </a:t>
            </a:r>
          </a:p>
          <a:p>
            <a:pPr lvl="1"/>
            <a:r>
              <a:rPr lang="en-US" u="sng" dirty="0"/>
              <a:t>Alert</a:t>
            </a:r>
            <a:r>
              <a:rPr lang="en-US" dirty="0"/>
              <a:t> - First awareness of danger; overcome denial and doubt.</a:t>
            </a:r>
          </a:p>
          <a:p>
            <a:pPr lvl="1"/>
            <a:r>
              <a:rPr lang="en-US" u="sng" dirty="0"/>
              <a:t>Lockdown</a:t>
            </a:r>
            <a:r>
              <a:rPr lang="en-US" dirty="0"/>
              <a:t> - Secure door, create barricades, spread out, prepare to evacuate/counter, &amp; communicate.</a:t>
            </a:r>
          </a:p>
          <a:p>
            <a:pPr lvl="1"/>
            <a:r>
              <a:rPr lang="en-US" u="sng" dirty="0"/>
              <a:t>Inform</a:t>
            </a:r>
            <a:r>
              <a:rPr lang="en-US" dirty="0"/>
              <a:t> - Alert law enforcement, etc. if safe to do so</a:t>
            </a:r>
          </a:p>
          <a:p>
            <a:pPr lvl="1"/>
            <a:r>
              <a:rPr lang="en-US" u="sng" dirty="0"/>
              <a:t>Counter</a:t>
            </a:r>
            <a:r>
              <a:rPr lang="en-US" dirty="0"/>
              <a:t> - Physical actions that interrupt the intruder, making it impossible to aim (only if in immediate danger)</a:t>
            </a:r>
          </a:p>
          <a:p>
            <a:pPr lvl="1"/>
            <a:r>
              <a:rPr lang="en-US" u="sng" dirty="0"/>
              <a:t>Evacuate</a:t>
            </a:r>
            <a:r>
              <a:rPr lang="en-US" dirty="0"/>
              <a:t> - Remove yourself from danger as soon as it is safe to do so and go to a safe area/rally point.</a:t>
            </a:r>
          </a:p>
          <a:p>
            <a:pPr lvl="2"/>
            <a:r>
              <a:rPr lang="en-US" dirty="0"/>
              <a:t>Keep your hands up &amp; visible if you see police; do not scream or ask questions.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E3D83E-62CF-3442-B2D8-B34BC6E967FB}"/>
              </a:ext>
            </a:extLst>
          </p:cNvPr>
          <p:cNvSpPr/>
          <p:nvPr/>
        </p:nvSpPr>
        <p:spPr>
          <a:xfrm>
            <a:off x="5646888" y="5867400"/>
            <a:ext cx="350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A.L.I.C.E. </a:t>
            </a:r>
          </a:p>
        </p:txBody>
      </p:sp>
    </p:spTree>
    <p:extLst>
      <p:ext uri="{BB962C8B-B14F-4D97-AF65-F5344CB8AC3E}">
        <p14:creationId xmlns:p14="http://schemas.microsoft.com/office/powerpoint/2010/main" val="14707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cdn1.123rf.com/168nwm/dariusl/dariusl1101/dariusl110100037/8623295-3d-human-stop-red-sign-white-warning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0945" y="6477000"/>
            <a:ext cx="123305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Source: 123rf.com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Ask if unsure. Report if unsure.  Do not act if unsure.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Follow Instructions.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Know all safety precautions &amp; equipment so that you can act if/when needed.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Keep areas neat and clean with chairs pushed in in case of emergency.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are responsible for </a:t>
            </a:r>
            <a:br>
              <a:rPr lang="en-US" dirty="0"/>
            </a:br>
            <a:r>
              <a:rPr lang="en-US" dirty="0"/>
              <a:t>preventing accidents.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Never handle an unknown </a:t>
            </a:r>
            <a:br>
              <a:rPr lang="en-US" dirty="0"/>
            </a:br>
            <a:r>
              <a:rPr lang="en-US" dirty="0"/>
              <a:t>substance. Ask first.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80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RfGGBB7tvRrOAYTOJ8aw85O809Eq9ikP_9DNnhzQhG87a3Kq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46" y="4142835"/>
            <a:ext cx="2197954" cy="2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7429" y="6553200"/>
            <a:ext cx="327797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2"/>
                </a:solidFill>
              </a:rPr>
              <a:t>Source: health198.com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Allergic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your responsibility to alert the instructor about any allergies you may have and any time your allergies are a problem.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have a need for an Epi-pen, state this immediately and explain where it is.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another student is having </a:t>
            </a:r>
            <a:br>
              <a:rPr lang="en-US" dirty="0"/>
            </a:br>
            <a:r>
              <a:rPr lang="en-US" dirty="0"/>
              <a:t>an allergic reaction, stop </a:t>
            </a:r>
            <a:br>
              <a:rPr lang="en-US" dirty="0"/>
            </a:br>
            <a:r>
              <a:rPr lang="en-US" dirty="0"/>
              <a:t>what you are doing and be </a:t>
            </a:r>
            <a:br>
              <a:rPr lang="en-US" dirty="0"/>
            </a:br>
            <a:r>
              <a:rPr lang="en-US" dirty="0"/>
              <a:t>prepared to assist.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32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6FD828-784E-4E4B-B337-8A80087DC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27" y="1143000"/>
            <a:ext cx="28575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5257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someone is choking, stop what you are doing and alert the instructor.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Seek additional help if needed (by phone and/or in a neighboring classroom).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 prepared to assist the instructor.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a student or instructor is having a seizure, push away anything they might strike with their body.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Protect their head with a sweatshirt, backpack, or other padding.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try to hold down their body – allow them to flail freely.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 prepared to seek </a:t>
            </a:r>
            <a:br>
              <a:rPr lang="en-US" dirty="0"/>
            </a:br>
            <a:r>
              <a:rPr lang="en-US" dirty="0"/>
              <a:t>assistance from another </a:t>
            </a:r>
            <a:br>
              <a:rPr lang="en-US" dirty="0"/>
            </a:br>
            <a:r>
              <a:rPr lang="en-US" dirty="0"/>
              <a:t>instructor or via phone. </a:t>
            </a:r>
          </a:p>
        </p:txBody>
      </p:sp>
      <p:pic>
        <p:nvPicPr>
          <p:cNvPr id="12290" name="Picture 2" descr="seizure | custom illustration for PNASH Center work | Pacific Northwest  Agricultural Safety and Health Center | Flickr">
            <a:extLst>
              <a:ext uri="{FF2B5EF4-FFF2-40B4-BE49-F238E27FC236}">
                <a16:creationId xmlns:a16="http://schemas.microsoft.com/office/drawing/2014/main" id="{A4812319-DE4E-C348-9E37-953F05B9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29481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1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Unconsciousness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Unconsciousness is always life threatening. </a:t>
            </a:r>
          </a:p>
          <a:p>
            <a:pPr lvl="1"/>
            <a:r>
              <a:rPr lang="en-US" dirty="0"/>
              <a:t>Seek immediate assistance from the instructor, main office, and neighboring instructors if someone becomes unconscious.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 prepared to check the CBAs – </a:t>
            </a:r>
          </a:p>
          <a:p>
            <a:pPr lvl="1"/>
            <a:r>
              <a:rPr lang="en-US" u="sng" dirty="0"/>
              <a:t>1) Circulation</a:t>
            </a:r>
            <a:r>
              <a:rPr lang="en-US" dirty="0"/>
              <a:t> (Do they have a pulse? </a:t>
            </a:r>
            <a:br>
              <a:rPr lang="en-US" dirty="0"/>
            </a:br>
            <a:r>
              <a:rPr lang="en-US" dirty="0"/>
              <a:t>Are they turning blue?).	</a:t>
            </a:r>
          </a:p>
          <a:p>
            <a:pPr lvl="1"/>
            <a:r>
              <a:rPr lang="en-US" u="sng" dirty="0"/>
              <a:t>2) Breathing</a:t>
            </a:r>
            <a:r>
              <a:rPr lang="en-US" dirty="0"/>
              <a:t> (Look, listen, &amp; </a:t>
            </a:r>
            <a:br>
              <a:rPr lang="en-US" dirty="0"/>
            </a:br>
            <a:r>
              <a:rPr lang="en-US" dirty="0"/>
              <a:t>feel for breathing). </a:t>
            </a:r>
          </a:p>
          <a:p>
            <a:pPr lvl="1"/>
            <a:r>
              <a:rPr lang="en-US" u="sng" dirty="0"/>
              <a:t>3) Airway</a:t>
            </a:r>
            <a:r>
              <a:rPr lang="en-US" dirty="0"/>
              <a:t> (Is it clear?).</a:t>
            </a:r>
          </a:p>
          <a:p>
            <a:endParaRPr lang="en-US" dirty="0"/>
          </a:p>
        </p:txBody>
      </p:sp>
      <p:pic>
        <p:nvPicPr>
          <p:cNvPr id="13314" name="Picture 2" descr="Choking First Aid-Unconscious Adult or Child over 1 year – Find a Doctor –  Doctor You need">
            <a:extLst>
              <a:ext uri="{FF2B5EF4-FFF2-40B4-BE49-F238E27FC236}">
                <a16:creationId xmlns:a16="http://schemas.microsoft.com/office/drawing/2014/main" id="{931E82EB-87D6-C340-872A-5CFD27BBA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4236720"/>
            <a:ext cx="35052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0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Procedures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Fire Extinguishers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Fire Blanket</a:t>
            </a:r>
            <a:br>
              <a:rPr lang="en-US" dirty="0"/>
            </a:br>
            <a:endParaRPr lang="en-US" dirty="0"/>
          </a:p>
          <a:p>
            <a:r>
              <a:rPr lang="en-US" dirty="0"/>
              <a:t>Eye Wash Stations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Chemical Rinse Station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71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572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Hand-in Box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Daily Announcements</a:t>
            </a:r>
          </a:p>
          <a:p>
            <a:endParaRPr lang="en-US" dirty="0"/>
          </a:p>
          <a:p>
            <a:r>
              <a:rPr lang="en-US" dirty="0"/>
              <a:t>Labs,  Assessments, &amp; Grades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Website – </a:t>
            </a:r>
            <a:r>
              <a:rPr lang="en-US" dirty="0">
                <a:hlinkClick r:id="rId2"/>
              </a:rPr>
              <a:t>www.DrKohn.org</a:t>
            </a:r>
            <a:r>
              <a:rPr lang="en-US" dirty="0"/>
              <a:t> 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Everything is always on the website!!!!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Inform me if it isn’t!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CBCAD-5B2E-E041-863C-42F77DBC2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13213"/>
          <a:stretch/>
        </p:blipFill>
        <p:spPr>
          <a:xfrm>
            <a:off x="5791200" y="1371600"/>
            <a:ext cx="3071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6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 Rules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What is the Rule of Three?">
            <a:extLst>
              <a:ext uri="{FF2B5EF4-FFF2-40B4-BE49-F238E27FC236}">
                <a16:creationId xmlns:a16="http://schemas.microsoft.com/office/drawing/2014/main" id="{6243ECCB-A841-C94A-BADB-FA4BEF4F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Support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Everyone has an obligation to support safe learning &amp; achievement for everyone in this room.</a:t>
            </a:r>
          </a:p>
          <a:p>
            <a:pPr lvl="1"/>
            <a:r>
              <a:rPr lang="en-US" dirty="0"/>
              <a:t>If your actions hurt the ability of others to learn or to do their job, </a:t>
            </a:r>
            <a:r>
              <a:rPr lang="en-US" b="1" dirty="0"/>
              <a:t>you will be asked to leave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Examples of inacceptable actions </a:t>
            </a:r>
            <a:br>
              <a:rPr lang="en-US" dirty="0"/>
            </a:br>
            <a:r>
              <a:rPr lang="en-US" dirty="0"/>
              <a:t>include disruption of…</a:t>
            </a:r>
          </a:p>
          <a:p>
            <a:pPr lvl="2"/>
            <a:r>
              <a:rPr lang="en-US" i="1" dirty="0"/>
              <a:t>Physical Safety</a:t>
            </a:r>
          </a:p>
          <a:p>
            <a:pPr lvl="2"/>
            <a:r>
              <a:rPr lang="en-US" i="1" dirty="0"/>
              <a:t>Psychological Well-being</a:t>
            </a:r>
          </a:p>
          <a:p>
            <a:pPr lvl="2"/>
            <a:r>
              <a:rPr lang="en-US" i="1" dirty="0"/>
              <a:t>Classroom Function</a:t>
            </a:r>
          </a:p>
          <a:p>
            <a:pPr lvl="2"/>
            <a:endParaRPr lang="en-US" dirty="0"/>
          </a:p>
        </p:txBody>
      </p:sp>
      <p:pic>
        <p:nvPicPr>
          <p:cNvPr id="8194" name="Picture 2" descr="DFC017: Figure 3.6 | Maslow&amp;#39;s hierarchy of needs. Jones, Pet… | Flickr">
            <a:extLst>
              <a:ext uri="{FF2B5EF4-FFF2-40B4-BE49-F238E27FC236}">
                <a16:creationId xmlns:a16="http://schemas.microsoft.com/office/drawing/2014/main" id="{C8B96C0B-B5DF-6141-B2AA-0F5F1F85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18" y="3909899"/>
            <a:ext cx="3403282" cy="29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740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2) Support Each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2. Effective learning depends on a respectful environment.</a:t>
            </a:r>
          </a:p>
          <a:p>
            <a:pPr lvl="1"/>
            <a:r>
              <a:rPr lang="en-US" dirty="0"/>
              <a:t>When someone is appropriately speaking to the entire class, you have an obligation to provide them with your full attention.</a:t>
            </a:r>
          </a:p>
          <a:p>
            <a:pPr lvl="2"/>
            <a:r>
              <a:rPr lang="en-US" i="1" dirty="0"/>
              <a:t>This is true for both teachers and students. </a:t>
            </a:r>
          </a:p>
          <a:p>
            <a:pPr lvl="2"/>
            <a:r>
              <a:rPr lang="en-US" i="1" dirty="0"/>
              <a:t>Doing otherwise makes it harder for all of </a:t>
            </a:r>
            <a:br>
              <a:rPr lang="en-US" i="1" dirty="0"/>
            </a:br>
            <a:r>
              <a:rPr lang="en-US" i="1" dirty="0"/>
              <a:t>us to learn and do our jobs. </a:t>
            </a:r>
          </a:p>
          <a:p>
            <a:pPr lvl="1"/>
            <a:r>
              <a:rPr lang="en-US" dirty="0"/>
              <a:t>Disrespecting someone based on gender, race, ethnicity orientation, religion, nationality, disabilities, age, etc. will result in immediate disciplinary action, including a phone calls to parents/guardians. </a:t>
            </a:r>
          </a:p>
        </p:txBody>
      </p:sp>
      <p:pic>
        <p:nvPicPr>
          <p:cNvPr id="9218" name="Picture 2" descr="Diversity People Group - Free image on Pixabay">
            <a:extLst>
              <a:ext uri="{FF2B5EF4-FFF2-40B4-BE49-F238E27FC236}">
                <a16:creationId xmlns:a16="http://schemas.microsoft.com/office/drawing/2014/main" id="{156A8253-7A46-0F41-9B86-61619A1C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6" y="3352800"/>
            <a:ext cx="2169884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2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.flickr.com/3099/3232784330_601a9bb8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/>
        </p:blipFill>
        <p:spPr bwMode="auto">
          <a:xfrm>
            <a:off x="6158652" y="4495800"/>
            <a:ext cx="2985347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10945" y="6477000"/>
            <a:ext cx="123305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1"/>
                </a:solidFill>
              </a:rPr>
              <a:t>Source: </a:t>
            </a:r>
            <a:r>
              <a:rPr lang="en-US" sz="1100" i="1" dirty="0" err="1">
                <a:solidFill>
                  <a:schemeClr val="tx1"/>
                </a:solidFill>
              </a:rPr>
              <a:t>PRWeb</a:t>
            </a:r>
            <a:r>
              <a:rPr lang="en-US" sz="1100" i="1" dirty="0">
                <a:solidFill>
                  <a:schemeClr val="tx1"/>
                </a:solidFill>
              </a:rPr>
              <a:t> -flickr.com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Alert your instructor of all emergencies and wait for their response before taking action.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Never eat or drink in the classroom.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Wash your hands after handling anything potentially harmful.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Never work alone in a room or lab.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there is an emergency, </a:t>
            </a:r>
            <a:br>
              <a:rPr lang="en-US" dirty="0"/>
            </a:br>
            <a:r>
              <a:rPr lang="en-US" dirty="0"/>
              <a:t>stop what you are doing </a:t>
            </a:r>
            <a:br>
              <a:rPr lang="en-US" dirty="0"/>
            </a:br>
            <a:r>
              <a:rPr lang="en-US" dirty="0"/>
              <a:t>and be prepared to assist. </a:t>
            </a:r>
          </a:p>
        </p:txBody>
      </p:sp>
    </p:spTree>
    <p:extLst>
      <p:ext uri="{BB962C8B-B14F-4D97-AF65-F5344CB8AC3E}">
        <p14:creationId xmlns:p14="http://schemas.microsoft.com/office/powerpoint/2010/main" val="691894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3</a:t>
            </a:r>
            <a:r>
              <a:rPr lang="en-US" dirty="0"/>
              <a:t>) Don’t Cross the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 You are responsible for knowing what is acceptable and what is not.</a:t>
            </a:r>
          </a:p>
          <a:p>
            <a:pPr lvl="1"/>
            <a:r>
              <a:rPr lang="en-US" dirty="0"/>
              <a:t>You know where the line is – </a:t>
            </a:r>
            <a:br>
              <a:rPr lang="en-US" dirty="0"/>
            </a:br>
            <a:r>
              <a:rPr lang="en-US" dirty="0"/>
              <a:t>do not cross it. </a:t>
            </a:r>
          </a:p>
          <a:p>
            <a:pPr lvl="1"/>
            <a:r>
              <a:rPr lang="en-US" dirty="0"/>
              <a:t>If you are unsure if something </a:t>
            </a:r>
            <a:br>
              <a:rPr lang="en-US" dirty="0"/>
            </a:br>
            <a:r>
              <a:rPr lang="en-US" dirty="0"/>
              <a:t>is acceptable, it probably isn’t. </a:t>
            </a:r>
            <a:br>
              <a:rPr lang="en-US" dirty="0"/>
            </a:br>
            <a:r>
              <a:rPr lang="en-US" dirty="0"/>
              <a:t>Use common sense. </a:t>
            </a:r>
          </a:p>
          <a:p>
            <a:pPr marL="82296" indent="0">
              <a:buNone/>
            </a:pPr>
            <a:endParaRPr lang="en-US" dirty="0"/>
          </a:p>
          <a:p>
            <a:pPr marL="82296" indent="0" algn="just">
              <a:buNone/>
            </a:pPr>
            <a:r>
              <a:rPr lang="en-US" sz="4000" dirty="0"/>
              <a:t>If we work together, both our jobs will be much easier. </a:t>
            </a:r>
          </a:p>
          <a:p>
            <a:pPr marL="603504" lvl="2" indent="0" algn="just">
              <a:buNone/>
            </a:pPr>
            <a:r>
              <a:rPr lang="en-US" sz="3200" dirty="0"/>
              <a:t>	Let’s have a great year!</a:t>
            </a:r>
          </a:p>
        </p:txBody>
      </p:sp>
      <p:pic>
        <p:nvPicPr>
          <p:cNvPr id="10242" name="Picture 2" descr="Crossing A Line | The Rio Norte Line">
            <a:extLst>
              <a:ext uri="{FF2B5EF4-FFF2-40B4-BE49-F238E27FC236}">
                <a16:creationId xmlns:a16="http://schemas.microsoft.com/office/drawing/2014/main" id="{9F3E5546-26D4-584E-AAF6-9A8EA4D6E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5DAF0"/>
              </a:clrFrom>
              <a:clrTo>
                <a:srgbClr val="D5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2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Eyewear is needed any time we have… 	</a:t>
            </a:r>
          </a:p>
          <a:p>
            <a:pPr lvl="1"/>
            <a:r>
              <a:rPr lang="en-US" dirty="0"/>
              <a:t>Lab chemicals are being used</a:t>
            </a:r>
          </a:p>
          <a:p>
            <a:pPr lvl="1"/>
            <a:r>
              <a:rPr lang="en-US" dirty="0"/>
              <a:t>Glassware is being used</a:t>
            </a:r>
          </a:p>
          <a:p>
            <a:pPr lvl="1"/>
            <a:r>
              <a:rPr lang="en-US" dirty="0"/>
              <a:t>Substances are being heated</a:t>
            </a:r>
          </a:p>
          <a:p>
            <a:pPr lvl="1"/>
            <a:r>
              <a:rPr lang="en-US" dirty="0"/>
              <a:t>Open flames are present</a:t>
            </a:r>
          </a:p>
          <a:p>
            <a:pPr lvl="1"/>
            <a:r>
              <a:rPr lang="en-US" dirty="0"/>
              <a:t>Organs or other live tissues are being dissected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Eyeglasses do not </a:t>
            </a:r>
            <a:br>
              <a:rPr lang="en-US" dirty="0"/>
            </a:br>
            <a:r>
              <a:rPr lang="en-US" dirty="0"/>
              <a:t>count as eye protection. </a:t>
            </a:r>
          </a:p>
          <a:p>
            <a:endParaRPr lang="en-US" dirty="0"/>
          </a:p>
        </p:txBody>
      </p:sp>
      <p:pic>
        <p:nvPicPr>
          <p:cNvPr id="4" name="Picture 8" descr="http://t3.gstatic.com/images?q=tbn:ANd9GcShLtENWGdVqxqH2g_5I8FyBsqIaN0LsHtF64kPX989TjbHH1qp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6" y="5038724"/>
            <a:ext cx="2728783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23497" y="6553200"/>
            <a:ext cx="327797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i="1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</a:rPr>
              <a:t>medical-supplies-equipment-company.com</a:t>
            </a:r>
            <a:endParaRPr lang="en-US" sz="11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Gloves are needed anytime we have…</a:t>
            </a:r>
          </a:p>
          <a:p>
            <a:pPr lvl="2"/>
            <a:r>
              <a:rPr lang="en-US" dirty="0"/>
              <a:t>Lab chemicals are being used</a:t>
            </a:r>
          </a:p>
          <a:p>
            <a:pPr lvl="2"/>
            <a:r>
              <a:rPr lang="en-US" dirty="0"/>
              <a:t>Organs or other live tissues are being dissected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Replace any gloves with rips or tears.</a:t>
            </a:r>
          </a:p>
          <a:p>
            <a:endParaRPr lang="en-US" dirty="0"/>
          </a:p>
          <a:p>
            <a:r>
              <a:rPr lang="en-US" dirty="0"/>
              <a:t>Tell your instructor if we </a:t>
            </a:r>
            <a:br>
              <a:rPr lang="en-US" dirty="0"/>
            </a:br>
            <a:r>
              <a:rPr lang="en-US" dirty="0"/>
              <a:t>are running low on gloves </a:t>
            </a:r>
            <a:br>
              <a:rPr lang="en-US" dirty="0"/>
            </a:br>
            <a:r>
              <a:rPr lang="en-US" dirty="0"/>
              <a:t>before they run out. 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C1019AB-CA38-704C-84D8-C3532742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19600"/>
            <a:ext cx="22781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Apparel &amp; Footwear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38912"/>
            <a:r>
              <a:rPr lang="en-US" dirty="0"/>
              <a:t>When working with glass, lab chemicals, live tissue, or outdoors, closed-toed shoes are needed. </a:t>
            </a:r>
          </a:p>
          <a:p>
            <a:pPr marL="0" indent="-438912"/>
            <a:endParaRPr lang="en-US" dirty="0"/>
          </a:p>
          <a:p>
            <a:pPr marL="0" indent="-438912"/>
            <a:r>
              <a:rPr lang="en-US" dirty="0"/>
              <a:t>Do not wear overly-loose clothing when performing a lab.</a:t>
            </a:r>
          </a:p>
          <a:p>
            <a:pPr marL="0" indent="-438912"/>
            <a:endParaRPr lang="en-US" dirty="0"/>
          </a:p>
          <a:p>
            <a:pPr marL="0" indent="-438912"/>
            <a:r>
              <a:rPr lang="en-US" dirty="0"/>
              <a:t>Dress appropriately if </a:t>
            </a:r>
            <a:br>
              <a:rPr lang="en-US" dirty="0"/>
            </a:br>
            <a:r>
              <a:rPr lang="en-US" dirty="0"/>
              <a:t>we go outdoors. </a:t>
            </a:r>
          </a:p>
          <a:p>
            <a:endParaRPr lang="en-US" dirty="0"/>
          </a:p>
        </p:txBody>
      </p:sp>
      <p:pic>
        <p:nvPicPr>
          <p:cNvPr id="3074" name="Picture 2" descr="Footwear Shoes Sneakers - Free vector graphic on Pixabay">
            <a:extLst>
              <a:ext uri="{FF2B5EF4-FFF2-40B4-BE49-F238E27FC236}">
                <a16:creationId xmlns:a16="http://schemas.microsoft.com/office/drawing/2014/main" id="{C8DED7E0-91D6-2B45-B777-1FCEF45F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71667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0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 &amp; Contact Lens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spill a liquid in your eye (chemical, blood, etc.), alert your instructor if you have contacts. </a:t>
            </a:r>
          </a:p>
          <a:p>
            <a:pPr lvl="1"/>
            <a:r>
              <a:rPr lang="en-US" dirty="0"/>
              <a:t>Just because a spill in your eye does not hurt does not mean it is not causing damage. </a:t>
            </a:r>
          </a:p>
          <a:p>
            <a:pPr lvl="1"/>
            <a:r>
              <a:rPr lang="en-US" dirty="0"/>
              <a:t>Always rinse your eyes in </a:t>
            </a:r>
            <a:br>
              <a:rPr lang="en-US" dirty="0"/>
            </a:br>
            <a:r>
              <a:rPr lang="en-US" dirty="0"/>
              <a:t>an eyewash station in the </a:t>
            </a:r>
            <a:br>
              <a:rPr lang="en-US" dirty="0"/>
            </a:br>
            <a:r>
              <a:rPr lang="en-US" dirty="0"/>
              <a:t>event of a spill. </a:t>
            </a:r>
          </a:p>
          <a:p>
            <a:pPr lvl="1"/>
            <a:r>
              <a:rPr lang="en-US" i="1" dirty="0"/>
              <a:t>Where is our eyewash station?</a:t>
            </a:r>
          </a:p>
          <a:p>
            <a:endParaRPr lang="en-US" dirty="0"/>
          </a:p>
        </p:txBody>
      </p:sp>
      <p:pic>
        <p:nvPicPr>
          <p:cNvPr id="4098" name="Picture 2" descr="Contact Lens Icons - Download Free Vector Icons | Noun Project">
            <a:extLst>
              <a:ext uri="{FF2B5EF4-FFF2-40B4-BE49-F238E27FC236}">
                <a16:creationId xmlns:a16="http://schemas.microsoft.com/office/drawing/2014/main" id="{5DBA25D9-8E5D-1E4B-8057-73120376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624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8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Ri8ERuYcLLDWsbani3PpLGR9hdMPL5jud1XtuOVXJ3vQ3MiU-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17934"/>
            <a:ext cx="3048000" cy="27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7429" y="6553200"/>
            <a:ext cx="327797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tx2"/>
                </a:solidFill>
              </a:rPr>
              <a:t>Source: </a:t>
            </a:r>
            <a:r>
              <a:rPr lang="en-US" sz="1100" dirty="0">
                <a:solidFill>
                  <a:schemeClr val="tx2"/>
                </a:solidFill>
              </a:rPr>
              <a:t>ehs.washington.edu</a:t>
            </a:r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Glassware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Always clean glassware before using if in doubt.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Hot</a:t>
            </a:r>
            <a:r>
              <a:rPr lang="en-US" dirty="0"/>
              <a:t> glass looks identical to </a:t>
            </a:r>
            <a:r>
              <a:rPr lang="en-US" i="1" dirty="0"/>
              <a:t>cold</a:t>
            </a:r>
            <a:r>
              <a:rPr lang="en-US" dirty="0"/>
              <a:t> glass.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Test tubes should always be heated with the open end </a:t>
            </a:r>
            <a:br>
              <a:rPr lang="en-US" dirty="0"/>
            </a:br>
            <a:r>
              <a:rPr lang="en-US" dirty="0"/>
              <a:t>pointed </a:t>
            </a:r>
            <a:r>
              <a:rPr lang="en-US" u="sng" dirty="0"/>
              <a:t>away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people.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Never use chipped, </a:t>
            </a:r>
            <a:br>
              <a:rPr lang="en-US" dirty="0"/>
            </a:br>
            <a:r>
              <a:rPr lang="en-US" dirty="0"/>
              <a:t>dirty, or broken glass. </a:t>
            </a:r>
          </a:p>
        </p:txBody>
      </p:sp>
    </p:spTree>
    <p:extLst>
      <p:ext uri="{BB962C8B-B14F-4D97-AF65-F5344CB8AC3E}">
        <p14:creationId xmlns:p14="http://schemas.microsoft.com/office/powerpoint/2010/main" val="58177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carry sharp objects securely with the sharp end pointed down. </a:t>
            </a:r>
          </a:p>
          <a:p>
            <a:pPr lvl="1"/>
            <a:r>
              <a:rPr lang="en-US" dirty="0"/>
              <a:t>Never try to catch a falling sharp object.  </a:t>
            </a:r>
          </a:p>
          <a:p>
            <a:pPr lvl="1"/>
            <a:r>
              <a:rPr lang="en-US" dirty="0"/>
              <a:t>Move away as it falls while alerting everyone nearby.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Always cut away </a:t>
            </a:r>
            <a:br>
              <a:rPr lang="en-US" dirty="0"/>
            </a:br>
            <a:r>
              <a:rPr lang="en-US" dirty="0"/>
              <a:t>from your body. </a:t>
            </a:r>
          </a:p>
        </p:txBody>
      </p:sp>
      <p:pic>
        <p:nvPicPr>
          <p:cNvPr id="4" name="Picture 2" descr="http://t2.gstatic.com/images?q=tbn:ANd9GcT3ipla-mbf8m7ZSwtaN-5iS9-Qql2e5SjlBVlTPDbTvY9nf1Kn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47" y="4019549"/>
            <a:ext cx="3382553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rgbClr val="000000"/>
      </a:dk1>
      <a:lt1>
        <a:srgbClr val="FFFFFF"/>
      </a:lt1>
      <a:dk2>
        <a:srgbClr val="1F2123"/>
      </a:dk2>
      <a:lt2>
        <a:srgbClr val="FF00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1581</TotalTime>
  <Words>1740</Words>
  <Application>Microsoft Macintosh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Gill Sans MT</vt:lpstr>
      <vt:lpstr>Verdana</vt:lpstr>
      <vt:lpstr>Wingdings 2</vt:lpstr>
      <vt:lpstr>Solstice</vt:lpstr>
      <vt:lpstr>Classroom &amp; Laboratory Safety</vt:lpstr>
      <vt:lpstr>General Expectations</vt:lpstr>
      <vt:lpstr>General Expectations</vt:lpstr>
      <vt:lpstr>Eyewear</vt:lpstr>
      <vt:lpstr>Gloves</vt:lpstr>
      <vt:lpstr>Apparel &amp; Footwear</vt:lpstr>
      <vt:lpstr>Eyes &amp; Contact Lens</vt:lpstr>
      <vt:lpstr>Glassware </vt:lpstr>
      <vt:lpstr>Sharps</vt:lpstr>
      <vt:lpstr>Heat &amp; Flames</vt:lpstr>
      <vt:lpstr>Laboratory Chemicals</vt:lpstr>
      <vt:lpstr>Animals</vt:lpstr>
      <vt:lpstr>Organ/Tissue Dissection</vt:lpstr>
      <vt:lpstr>Emergency Response Protocols</vt:lpstr>
      <vt:lpstr>General Principles</vt:lpstr>
      <vt:lpstr>Spilled Chemical/Broken Glass</vt:lpstr>
      <vt:lpstr>Fire</vt:lpstr>
      <vt:lpstr>Tornado</vt:lpstr>
      <vt:lpstr>Violent Critical Incident (Intruder)</vt:lpstr>
      <vt:lpstr>Allergic Reaction</vt:lpstr>
      <vt:lpstr>Choking</vt:lpstr>
      <vt:lpstr>Seizure</vt:lpstr>
      <vt:lpstr>Unconsciousness</vt:lpstr>
      <vt:lpstr>Classroom Procedures</vt:lpstr>
      <vt:lpstr>Locate the following</vt:lpstr>
      <vt:lpstr>Classroom Policies</vt:lpstr>
      <vt:lpstr>The 3 Rules</vt:lpstr>
      <vt:lpstr>1) Support Learning</vt:lpstr>
      <vt:lpstr>2) Support Each Other</vt:lpstr>
      <vt:lpstr>3) Don’t Cross the 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&amp; Laboratory Safety</dc:title>
  <dc:creator>WUHS</dc:creator>
  <cp:lastModifiedBy>Kohn, Craig</cp:lastModifiedBy>
  <cp:revision>37</cp:revision>
  <dcterms:created xsi:type="dcterms:W3CDTF">2013-07-03T17:40:51Z</dcterms:created>
  <dcterms:modified xsi:type="dcterms:W3CDTF">2021-08-31T17:19:48Z</dcterms:modified>
</cp:coreProperties>
</file>