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7" r:id="rId2"/>
    <p:sldId id="301" r:id="rId3"/>
    <p:sldId id="344" r:id="rId4"/>
    <p:sldId id="332" r:id="rId5"/>
    <p:sldId id="377" r:id="rId6"/>
    <p:sldId id="378" r:id="rId7"/>
    <p:sldId id="379" r:id="rId8"/>
    <p:sldId id="380" r:id="rId9"/>
    <p:sldId id="381" r:id="rId10"/>
    <p:sldId id="382" r:id="rId11"/>
    <p:sldId id="383" r:id="rId12"/>
    <p:sldId id="384" r:id="rId13"/>
    <p:sldId id="340" r:id="rId14"/>
    <p:sldId id="387" r:id="rId15"/>
    <p:sldId id="386" r:id="rId1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CC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5" autoAdjust="0"/>
    <p:restoredTop sz="90182" autoAdjust="0"/>
  </p:normalViewPr>
  <p:slideViewPr>
    <p:cSldViewPr snapToGrid="0">
      <p:cViewPr varScale="1">
        <p:scale>
          <a:sx n="66" d="100"/>
          <a:sy n="66" d="100"/>
        </p:scale>
        <p:origin x="1722" y="72"/>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D950C409-A58B-4EB4-B0B8-171DE45C6319}" type="datetimeFigureOut">
              <a:rPr lang="en-US" smtClean="0"/>
              <a:t>11/30/2021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9F72091-9718-418C-B58D-1412D686C397}" type="slidenum">
              <a:rPr lang="en-US" smtClean="0"/>
              <a:t>‹#›</a:t>
            </a:fld>
            <a:endParaRPr lang="en-US"/>
          </a:p>
        </p:txBody>
      </p:sp>
    </p:spTree>
    <p:extLst>
      <p:ext uri="{BB962C8B-B14F-4D97-AF65-F5344CB8AC3E}">
        <p14:creationId xmlns:p14="http://schemas.microsoft.com/office/powerpoint/2010/main" val="62805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55860A5-AB59-4C26-96C7-A4172F2C6C15}" type="datetimeFigureOut">
              <a:rPr lang="en-US" smtClean="0"/>
              <a:t>11/30/2021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textbc.ca/universityphysicsv3openstax/chapter/nuclear-binding-energ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cratic.org/chemistry/a-first-introduction-to-matter/isotop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dirty="0"/>
          </a:p>
          <a:p>
            <a:pPr lvl="0"/>
            <a:r>
              <a:rPr lang="en-US" b="1" dirty="0"/>
              <a:t>Have students start to think about how cows grow.</a:t>
            </a:r>
            <a:endParaRPr lang="en-US" dirty="0"/>
          </a:p>
          <a:p>
            <a:r>
              <a:rPr lang="en-US" dirty="0"/>
              <a:t>Tell students that in today’s activity they will learn about how cows grow through digestion and biosynthesis.</a:t>
            </a:r>
          </a:p>
          <a:p>
            <a:r>
              <a:rPr lang="en-US" dirty="0"/>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5962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4</a:t>
            </a:fld>
            <a:endParaRPr lang="en-US"/>
          </a:p>
        </p:txBody>
      </p:sp>
    </p:spTree>
    <p:extLst>
      <p:ext uri="{BB962C8B-B14F-4D97-AF65-F5344CB8AC3E}">
        <p14:creationId xmlns:p14="http://schemas.microsoft.com/office/powerpoint/2010/main" val="197150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5</a:t>
            </a:fld>
            <a:endParaRPr lang="en-US"/>
          </a:p>
        </p:txBody>
      </p:sp>
    </p:spTree>
    <p:extLst>
      <p:ext uri="{BB962C8B-B14F-4D97-AF65-F5344CB8AC3E}">
        <p14:creationId xmlns:p14="http://schemas.microsoft.com/office/powerpoint/2010/main" val="118074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Per </a:t>
            </a:r>
            <a:r>
              <a:rPr lang="en-US" sz="1200" b="0" i="0" u="sng" strike="noStrike" kern="1200" dirty="0" smtClean="0">
                <a:solidFill>
                  <a:schemeClr val="tx1"/>
                </a:solidFill>
                <a:effectLst/>
                <a:latin typeface="+mn-lt"/>
                <a:ea typeface="+mn-ea"/>
                <a:cs typeface="+mn-cs"/>
                <a:hlinkClick r:id="rId3"/>
              </a:rPr>
              <a:t>https://opentextbc.ca/universityphysicsv3openstax/chapter/nuclear-binding-energy/</a:t>
            </a:r>
            <a:r>
              <a:rPr lang="en-US" sz="1200" b="0" i="0" u="none" strike="noStrike" kern="1200" dirty="0" smtClean="0">
                <a:solidFill>
                  <a:schemeClr val="tx1"/>
                </a:solidFill>
                <a:effectLst/>
                <a:latin typeface="+mn-lt"/>
                <a:ea typeface="+mn-ea"/>
                <a:cs typeface="+mn-cs"/>
              </a:rPr>
              <a:t> </a:t>
            </a:r>
            <a:endParaRPr lang="en-US" b="0" dirty="0" smtClean="0">
              <a:effectLst/>
            </a:endParaRPr>
          </a:p>
          <a:p>
            <a:endParaRPr lang="en-US" sz="1200" b="0" i="0"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This graph is considered by many physicists to be one of the most important graphs in physics. Two notes are in order. First, typical BEN values range from 6–10 MeV, with an average value of about 8 MeV. In other words, it takes several million electron volts to pry a nucleon from a typical nucleus, as compared to just 13.6 eV to ionize an electron in the ground state of hydrogen. This is why nuclear force is referred to as the “strong” nuclear force.</a:t>
            </a:r>
            <a:endParaRPr lang="en-US" b="0" i="1" dirty="0" smtClean="0">
              <a:effectLst/>
            </a:endParaRPr>
          </a:p>
          <a:p>
            <a:pPr rtl="0"/>
            <a:r>
              <a:rPr lang="en-US" sz="1200" b="0" i="1" u="none" strike="noStrike" kern="1200" dirty="0" smtClean="0">
                <a:solidFill>
                  <a:schemeClr val="tx1"/>
                </a:solidFill>
                <a:effectLst/>
                <a:latin typeface="+mn-lt"/>
                <a:ea typeface="+mn-ea"/>
                <a:cs typeface="+mn-cs"/>
              </a:rPr>
              <a:t>Second, the graph rises at low A, peaks very near iron and then tapers off at high A. The peak value suggests that the iron nucleus is the most stable nucleus in nature (it is also why nuclear fusion in the cores of stars ends with Fe). The reason the graph rises and tapers off has to do with competing forces in the nucleus. At low values of A, attractive nuclear forces between nucleons dominate over repulsive electrostatic forces between protons. But at high values of A, repulsive electrostatic forces between forces begin to dominate, and these forces tend to break apart the nucleus rather than hold it together.</a:t>
            </a:r>
            <a:endParaRPr lang="en-US" b="0" i="1" dirty="0" smtClean="0">
              <a:effectLst/>
            </a:endParaRPr>
          </a:p>
          <a:p>
            <a:r>
              <a:rPr lang="en-US" i="1" dirty="0" smtClean="0"/>
              <a:t/>
            </a:r>
            <a:br>
              <a:rPr lang="en-US" i="1" dirty="0" smtClean="0"/>
            </a:br>
            <a:endParaRPr lang="en-US" i="1" dirty="0"/>
          </a:p>
        </p:txBody>
      </p:sp>
      <p:sp>
        <p:nvSpPr>
          <p:cNvPr id="4" name="Slide Number Placeholder 3"/>
          <p:cNvSpPr>
            <a:spLocks noGrp="1"/>
          </p:cNvSpPr>
          <p:nvPr>
            <p:ph type="sldNum" sz="quarter" idx="10"/>
          </p:nvPr>
        </p:nvSpPr>
        <p:spPr/>
        <p:txBody>
          <a:bodyPr/>
          <a:lstStyle/>
          <a:p>
            <a:fld id="{7391D197-197A-4C08-9E78-F87BE4A98A56}" type="slidenum">
              <a:rPr lang="en-US" smtClean="0"/>
              <a:t>10</a:t>
            </a:fld>
            <a:endParaRPr lang="en-US"/>
          </a:p>
        </p:txBody>
      </p:sp>
    </p:spTree>
    <p:extLst>
      <p:ext uri="{BB962C8B-B14F-4D97-AF65-F5344CB8AC3E}">
        <p14:creationId xmlns:p14="http://schemas.microsoft.com/office/powerpoint/2010/main" val="359686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One note – Uranium</a:t>
            </a:r>
            <a:r>
              <a:rPr lang="en-US" sz="1200" b="0" i="0" kern="1200" baseline="0" dirty="0" smtClean="0">
                <a:solidFill>
                  <a:schemeClr val="tx1"/>
                </a:solidFill>
                <a:effectLst/>
                <a:latin typeface="+mn-lt"/>
                <a:ea typeface="+mn-ea"/>
                <a:cs typeface="+mn-cs"/>
              </a:rPr>
              <a:t> 238 is further from iron along the mass defect curve, and yet U-235 is more capable of undergoing nuclear fission. This is due to the effects of the strong nuclear forces, which complicates what otherwise seems like a simple relationship between mass defect and fusion/fission. Per https://socratic.org/questions/how-is-nuclear-stability-related-to-the-neutron-proton-ratio: </a:t>
            </a:r>
            <a:endParaRPr lang="en-US" sz="1200" b="0" i="0" kern="1200" dirty="0" smtClean="0">
              <a:solidFill>
                <a:schemeClr val="tx1"/>
              </a:solidFill>
              <a:effectLst/>
              <a:latin typeface="+mn-lt"/>
              <a:ea typeface="+mn-ea"/>
              <a:cs typeface="+mn-cs"/>
            </a:endParaRPr>
          </a:p>
          <a:p>
            <a:pPr fontAlgn="base"/>
            <a:r>
              <a:rPr lang="en-US" sz="1200" b="0" i="1" kern="1200" dirty="0" smtClean="0">
                <a:solidFill>
                  <a:schemeClr val="tx1"/>
                </a:solidFill>
                <a:effectLst/>
                <a:latin typeface="+mn-lt"/>
                <a:ea typeface="+mn-ea"/>
                <a:cs typeface="+mn-cs"/>
              </a:rPr>
              <a:t>At close distances, a strong nuclear force exists between nucleons. This attractive force comes from the neutrons.</a:t>
            </a:r>
          </a:p>
          <a:p>
            <a:pPr fontAlgn="base"/>
            <a:r>
              <a:rPr lang="en-US" sz="1200" b="0" i="1" kern="1200" dirty="0" smtClean="0">
                <a:solidFill>
                  <a:schemeClr val="tx1"/>
                </a:solidFill>
                <a:effectLst/>
                <a:latin typeface="+mn-lt"/>
                <a:ea typeface="+mn-ea"/>
                <a:cs typeface="+mn-cs"/>
              </a:rPr>
              <a:t>More protons in the nucleus need more neutrons to bind the nucleus together.</a:t>
            </a:r>
          </a:p>
          <a:p>
            <a:pPr fontAlgn="base"/>
            <a:r>
              <a:rPr lang="en-US" sz="1200" b="0" i="1" kern="1200" dirty="0" smtClean="0">
                <a:solidFill>
                  <a:schemeClr val="tx1"/>
                </a:solidFill>
                <a:effectLst/>
                <a:latin typeface="+mn-lt"/>
                <a:ea typeface="+mn-ea"/>
                <a:cs typeface="+mn-cs"/>
              </a:rPr>
              <a:t>The graph below is a plot of the number of neutrons versus the number of protons in various stable </a:t>
            </a:r>
            <a:r>
              <a:rPr lang="en-US" sz="1200" b="0" i="1" u="none" strike="noStrike" kern="1200" dirty="0" smtClean="0">
                <a:solidFill>
                  <a:schemeClr val="tx1"/>
                </a:solidFill>
                <a:effectLst/>
                <a:latin typeface="+mn-lt"/>
                <a:ea typeface="+mn-ea"/>
                <a:cs typeface="+mn-cs"/>
                <a:hlinkClick r:id="rId3"/>
              </a:rPr>
              <a:t>isotopes</a:t>
            </a:r>
            <a:r>
              <a:rPr lang="en-US" sz="1200" b="0" i="1" kern="1200" dirty="0" smtClean="0">
                <a:solidFill>
                  <a:schemeClr val="tx1"/>
                </a:solidFill>
                <a:effectLst/>
                <a:latin typeface="+mn-lt"/>
                <a:ea typeface="+mn-ea"/>
                <a:cs typeface="+mn-cs"/>
              </a:rPr>
              <a:t>.</a:t>
            </a:r>
          </a:p>
          <a:p>
            <a:pPr fontAlgn="base"/>
            <a:r>
              <a:rPr lang="en-US" sz="1200" b="0" i="1" kern="1200" dirty="0" smtClean="0">
                <a:solidFill>
                  <a:schemeClr val="tx1"/>
                </a:solidFill>
                <a:effectLst/>
                <a:latin typeface="+mn-lt"/>
                <a:ea typeface="+mn-ea"/>
                <a:cs typeface="+mn-cs"/>
              </a:rPr>
              <a:t>The stable nuclei are in the pink band known as the belt of stability.</a:t>
            </a:r>
          </a:p>
          <a:p>
            <a:pPr fontAlgn="base"/>
            <a:r>
              <a:rPr lang="en-US" sz="1200" b="0" i="1" kern="1200" dirty="0" smtClean="0">
                <a:solidFill>
                  <a:schemeClr val="tx1"/>
                </a:solidFill>
                <a:effectLst/>
                <a:latin typeface="+mn-lt"/>
                <a:ea typeface="+mn-ea"/>
                <a:cs typeface="+mn-cs"/>
              </a:rPr>
              <a:t>They have a neutron/proton ratio between 1:1 and 1.5.</a:t>
            </a:r>
          </a:p>
          <a:p>
            <a:pPr fontAlgn="base"/>
            <a:r>
              <a:rPr lang="en-US" sz="1200" b="0" i="1" kern="1200" dirty="0" smtClean="0">
                <a:solidFill>
                  <a:schemeClr val="tx1"/>
                </a:solidFill>
                <a:effectLst/>
                <a:latin typeface="+mn-lt"/>
                <a:ea typeface="+mn-ea"/>
                <a:cs typeface="+mn-cs"/>
              </a:rPr>
              <a:t>As the nucleus gets bigger, the electrostatic repulsions between the protons gets weaker.</a:t>
            </a:r>
          </a:p>
          <a:p>
            <a:pPr fontAlgn="base"/>
            <a:r>
              <a:rPr lang="en-US" sz="1200" b="0" i="1" kern="1200" dirty="0" smtClean="0">
                <a:solidFill>
                  <a:schemeClr val="tx1"/>
                </a:solidFill>
                <a:effectLst/>
                <a:latin typeface="+mn-lt"/>
                <a:ea typeface="+mn-ea"/>
                <a:cs typeface="+mn-cs"/>
              </a:rPr>
              <a:t>The nuclear strong force is about 100 times as strong as the electrostatic repulsions.</a:t>
            </a:r>
          </a:p>
          <a:p>
            <a:pPr fontAlgn="base"/>
            <a:r>
              <a:rPr lang="en-US" sz="1200" b="0" i="1" kern="1200" dirty="0" smtClean="0">
                <a:solidFill>
                  <a:schemeClr val="tx1"/>
                </a:solidFill>
                <a:effectLst/>
                <a:latin typeface="+mn-lt"/>
                <a:ea typeface="+mn-ea"/>
                <a:cs typeface="+mn-cs"/>
              </a:rPr>
              <a:t>It operates over only short distances.</a:t>
            </a:r>
          </a:p>
          <a:p>
            <a:pPr fontAlgn="base"/>
            <a:r>
              <a:rPr lang="en-US" sz="1200" b="0" i="1" kern="1200" dirty="0" smtClean="0">
                <a:solidFill>
                  <a:schemeClr val="tx1"/>
                </a:solidFill>
                <a:effectLst/>
                <a:latin typeface="+mn-lt"/>
                <a:ea typeface="+mn-ea"/>
                <a:cs typeface="+mn-cs"/>
              </a:rPr>
              <a:t>After a certain size, the strong force is not able to hold the nucleus together.</a:t>
            </a:r>
          </a:p>
          <a:p>
            <a:pPr fontAlgn="base"/>
            <a:r>
              <a:rPr lang="en-US" sz="1200" b="0" i="1" kern="1200" dirty="0" smtClean="0">
                <a:solidFill>
                  <a:schemeClr val="tx1"/>
                </a:solidFill>
                <a:effectLst/>
                <a:latin typeface="+mn-lt"/>
                <a:ea typeface="+mn-ea"/>
                <a:cs typeface="+mn-cs"/>
              </a:rPr>
              <a:t>Adding extra neutrons increases the space between the protons.</a:t>
            </a:r>
          </a:p>
          <a:p>
            <a:pPr fontAlgn="base"/>
            <a:r>
              <a:rPr lang="en-US" sz="1200" b="0" i="1" kern="1200" dirty="0" smtClean="0">
                <a:solidFill>
                  <a:schemeClr val="tx1"/>
                </a:solidFill>
                <a:effectLst/>
                <a:latin typeface="+mn-lt"/>
                <a:ea typeface="+mn-ea"/>
                <a:cs typeface="+mn-cs"/>
              </a:rPr>
              <a:t>This decreases their repulsions but, if there are too many neutrons, the nucleus is again out of balance and decays.</a:t>
            </a:r>
          </a:p>
          <a:p>
            <a:endParaRPr lang="en-US" i="1" dirty="0"/>
          </a:p>
        </p:txBody>
      </p:sp>
      <p:sp>
        <p:nvSpPr>
          <p:cNvPr id="4" name="Slide Number Placeholder 3"/>
          <p:cNvSpPr>
            <a:spLocks noGrp="1"/>
          </p:cNvSpPr>
          <p:nvPr>
            <p:ph type="sldNum" sz="quarter" idx="10"/>
          </p:nvPr>
        </p:nvSpPr>
        <p:spPr/>
        <p:txBody>
          <a:bodyPr/>
          <a:lstStyle/>
          <a:p>
            <a:fld id="{7391D197-197A-4C08-9E78-F87BE4A98A56}" type="slidenum">
              <a:rPr lang="en-US" smtClean="0"/>
              <a:t>12</a:t>
            </a:fld>
            <a:endParaRPr lang="en-US"/>
          </a:p>
        </p:txBody>
      </p:sp>
    </p:spTree>
    <p:extLst>
      <p:ext uri="{BB962C8B-B14F-4D97-AF65-F5344CB8AC3E}">
        <p14:creationId xmlns:p14="http://schemas.microsoft.com/office/powerpoint/2010/main" val="135711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13</a:t>
            </a:fld>
            <a:endParaRPr lang="en-US"/>
          </a:p>
        </p:txBody>
      </p:sp>
    </p:spTree>
    <p:extLst>
      <p:ext uri="{BB962C8B-B14F-4D97-AF65-F5344CB8AC3E}">
        <p14:creationId xmlns:p14="http://schemas.microsoft.com/office/powerpoint/2010/main" val="72296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11/30/2021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opentextbc.ca/universityphysicsv3openstax/chapter/nuclear-binding-energ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nuclear.duke-energy.com/2013/01/30/fission-vs-fusion-whats-the-differenc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ommons.wikimedia.org/wiki/File:Massive_star_cutaway_pre-collapse_(pinned,_8M+).png?scrlybrkr=e31e91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www.energy.gov/science/doe-explainsnuclear-fusion-reaction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pentextbc.ca/universityphysicsv3openstax/chapter/nuclear-binding-energy/"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6745768" cy="432109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1"/>
          <p:cNvSpPr>
            <a:spLocks noGrp="1"/>
          </p:cNvSpPr>
          <p:nvPr>
            <p:ph type="title"/>
          </p:nvPr>
        </p:nvSpPr>
        <p:spPr>
          <a:xfrm>
            <a:off x="825502" y="1111086"/>
            <a:ext cx="4556395" cy="2915581"/>
          </a:xfrm>
        </p:spPr>
        <p:txBody>
          <a:bodyPr vert="horz" lIns="91440" tIns="45720" rIns="91440" bIns="45720" rtlCol="0" anchor="ctr">
            <a:normAutofit/>
          </a:bodyPr>
          <a:lstStyle/>
          <a:p>
            <a:pPr algn="l">
              <a:lnSpc>
                <a:spcPct val="90000"/>
              </a:lnSpc>
            </a:pPr>
            <a:r>
              <a:rPr lang="en-US" sz="4000" i="1" dirty="0">
                <a:solidFill>
                  <a:srgbClr val="FFFFFF"/>
                </a:solidFill>
              </a:rPr>
              <a:t>Life of Stars </a:t>
            </a:r>
            <a:r>
              <a:rPr lang="en-US" sz="4000" dirty="0">
                <a:solidFill>
                  <a:srgbClr val="FFFFFF"/>
                </a:solidFill>
              </a:rPr>
              <a:t>Unit</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Week 2 – Why do stars die? </a:t>
            </a:r>
          </a:p>
        </p:txBody>
      </p:sp>
      <p:sp>
        <p:nvSpPr>
          <p:cNvPr id="30" name="Rectangle 29">
            <a:extLst>
              <a:ext uri="{FF2B5EF4-FFF2-40B4-BE49-F238E27FC236}">
                <a16:creationId xmlns:a16="http://schemas.microsoft.com/office/drawing/2014/main" id="{C7A8785C-8852-41E4-98E6-90EC8A3DB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448914"/>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CFD2681-1907-4B1F-9138-FDA346F73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2685865"/>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6751109"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ectangle 35">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227" y="4922816"/>
            <a:ext cx="1585873" cy="1486269"/>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id="{45F23E56-805C-4DD0-8914-6D246F6123AA}"/>
              </a:ext>
            </a:extLst>
          </p:cNvPr>
          <p:cNvSpPr>
            <a:spLocks noGrp="1"/>
          </p:cNvSpPr>
          <p:nvPr>
            <p:ph type="sldNum" sz="quarter" idx="12"/>
          </p:nvPr>
        </p:nvSpPr>
        <p:spPr>
          <a:xfrm>
            <a:off x="7494131" y="5194941"/>
            <a:ext cx="1020856" cy="942017"/>
          </a:xfrm>
        </p:spPr>
        <p:txBody>
          <a:bodyPr vert="horz" lIns="91440" tIns="45720" rIns="91440" bIns="45720" rtlCol="0" anchor="ctr">
            <a:normAutofit/>
          </a:bodyPr>
          <a:lstStyle/>
          <a:p>
            <a:pPr algn="ctr">
              <a:spcAft>
                <a:spcPts val="600"/>
              </a:spcAft>
            </a:pPr>
            <a:fld id="{47A2A49C-3692-4152-8A6C-C7C5B48EF17E}" type="slidenum">
              <a:rPr lang="en-US" sz="3800">
                <a:solidFill>
                  <a:srgbClr val="FFFFFF"/>
                </a:solidFill>
                <a:latin typeface="+mn-lt"/>
                <a:cs typeface="+mn-cs"/>
              </a:rPr>
              <a:pPr algn="ctr">
                <a:spcAft>
                  <a:spcPts val="600"/>
                </a:spcAft>
              </a:pPr>
              <a:t>1</a:t>
            </a:fld>
            <a:endParaRPr lang="en-US" sz="3800">
              <a:solidFill>
                <a:srgbClr val="FFFFFF"/>
              </a:solidFill>
              <a:latin typeface="+mn-lt"/>
              <a:cs typeface="+mn-cs"/>
            </a:endParaRPr>
          </a:p>
        </p:txBody>
      </p:sp>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pic>
        <p:nvPicPr>
          <p:cNvPr id="16" name="Picture 15">
            <a:extLst>
              <a:ext uri="{FF2B5EF4-FFF2-40B4-BE49-F238E27FC236}">
                <a16:creationId xmlns:a16="http://schemas.microsoft.com/office/drawing/2014/main" id="{C5E0B260-4A29-1845-AB32-C9AB7BE5525E}"/>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5334000"/>
            <a:ext cx="5644564" cy="685800"/>
          </a:xfrm>
          <a:prstGeom prst="rect">
            <a:avLst/>
          </a:prstGeom>
        </p:spPr>
      </p:pic>
      <p:sp>
        <p:nvSpPr>
          <p:cNvPr id="2" name="TextBox 1">
            <a:extLst>
              <a:ext uri="{FF2B5EF4-FFF2-40B4-BE49-F238E27FC236}">
                <a16:creationId xmlns:a16="http://schemas.microsoft.com/office/drawing/2014/main" id="{88E0056C-7152-164F-932D-AECA7BE290E9}"/>
              </a:ext>
            </a:extLst>
          </p:cNvPr>
          <p:cNvSpPr txBox="1"/>
          <p:nvPr/>
        </p:nvSpPr>
        <p:spPr>
          <a:xfrm>
            <a:off x="3402767" y="929390"/>
            <a:ext cx="184731" cy="369332"/>
          </a:xfrm>
          <a:prstGeom prst="rect">
            <a:avLst/>
          </a:prstGeom>
          <a:noFill/>
        </p:spPr>
        <p:txBody>
          <a:bodyPr wrap="none" rtlCol="0">
            <a:spAutoFit/>
          </a:bodyPr>
          <a:lstStyle/>
          <a:p>
            <a:endParaRPr lang="en-US" dirty="0"/>
          </a:p>
        </p:txBody>
      </p:sp>
      <p:pic>
        <p:nvPicPr>
          <p:cNvPr id="14" name="Picture 13" descr="Chart&#10;&#10;Description automatically generated">
            <a:extLst>
              <a:ext uri="{FF2B5EF4-FFF2-40B4-BE49-F238E27FC236}">
                <a16:creationId xmlns:a16="http://schemas.microsoft.com/office/drawing/2014/main" id="{292585C0-CC16-914A-AAB1-A1EB0A4F2B4C}"/>
              </a:ext>
            </a:extLst>
          </p:cNvPr>
          <p:cNvPicPr>
            <a:picLocks noChangeAspect="1"/>
          </p:cNvPicPr>
          <p:nvPr/>
        </p:nvPicPr>
        <p:blipFill rotWithShape="1">
          <a:blip r:embed="rId4">
            <a:extLst>
              <a:ext uri="{28A0092B-C50C-407E-A947-70E740481C1C}">
                <a14:useLocalDpi xmlns:a14="http://schemas.microsoft.com/office/drawing/2010/main" val="0"/>
              </a:ext>
            </a:extLst>
          </a:blip>
          <a:srcRect r="50231"/>
          <a:stretch/>
        </p:blipFill>
        <p:spPr>
          <a:xfrm>
            <a:off x="7270604" y="2730137"/>
            <a:ext cx="1481510" cy="1949681"/>
          </a:xfrm>
          <a:prstGeom prst="rect">
            <a:avLst/>
          </a:prstGeom>
        </p:spPr>
      </p:pic>
    </p:spTree>
    <p:extLst>
      <p:ext uri="{BB962C8B-B14F-4D97-AF65-F5344CB8AC3E}">
        <p14:creationId xmlns:p14="http://schemas.microsoft.com/office/powerpoint/2010/main" val="293058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EEE2-5D29-EE4D-A582-872A1A7AD7F5}"/>
              </a:ext>
            </a:extLst>
          </p:cNvPr>
          <p:cNvSpPr>
            <a:spLocks noGrp="1"/>
          </p:cNvSpPr>
          <p:nvPr>
            <p:ph type="title"/>
          </p:nvPr>
        </p:nvSpPr>
        <p:spPr>
          <a:xfrm>
            <a:off x="457200" y="274638"/>
            <a:ext cx="8229600" cy="835705"/>
          </a:xfrm>
        </p:spPr>
        <p:txBody>
          <a:bodyPr/>
          <a:lstStyle/>
          <a:p>
            <a:r>
              <a:rPr lang="en-US" dirty="0"/>
              <a:t>Mass Defect Curve</a:t>
            </a:r>
          </a:p>
        </p:txBody>
      </p:sp>
      <p:sp>
        <p:nvSpPr>
          <p:cNvPr id="3" name="Content Placeholder 2">
            <a:extLst>
              <a:ext uri="{FF2B5EF4-FFF2-40B4-BE49-F238E27FC236}">
                <a16:creationId xmlns:a16="http://schemas.microsoft.com/office/drawing/2014/main" id="{D3EA189D-2889-2043-8ED1-80FA7E6FEFC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9CDDFC1-4EAA-DF45-9670-F23ECEB32965}"/>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252F835F-A328-6146-9A22-0F90607CFA13}"/>
              </a:ext>
            </a:extLst>
          </p:cNvPr>
          <p:cNvSpPr>
            <a:spLocks noGrp="1"/>
          </p:cNvSpPr>
          <p:nvPr>
            <p:ph type="sldNum" sz="quarter" idx="12"/>
          </p:nvPr>
        </p:nvSpPr>
        <p:spPr/>
        <p:txBody>
          <a:bodyPr/>
          <a:lstStyle/>
          <a:p>
            <a:fld id="{47A2A49C-3692-4152-8A6C-C7C5B48EF17E}" type="slidenum">
              <a:rPr lang="en-US" smtClean="0"/>
              <a:t>10</a:t>
            </a:fld>
            <a:endParaRPr lang="en-US"/>
          </a:p>
        </p:txBody>
      </p:sp>
      <p:pic>
        <p:nvPicPr>
          <p:cNvPr id="1026" name="Picture 2" descr="Graph of binding energy per nucleon, MeV, versus mass number, A. The graph starts close to point 2,1 and peaks close to element 56 Fe, which has an MeV value of between 8 and 9. After this, the graph tapers off to an MeV value of roughly 7. 56 Fe is labeled most stable nucleus. A vertical bar at A = 60 is labeled region of very stable nuclides. Both sides of this bar have an arrow pointing to it. The left one is labeled fusion and the right one is labeled fission.">
            <a:extLst>
              <a:ext uri="{FF2B5EF4-FFF2-40B4-BE49-F238E27FC236}">
                <a16:creationId xmlns:a16="http://schemas.microsoft.com/office/drawing/2014/main" id="{D026EF97-FD86-0F45-AF89-A07D5A42D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3" y="1157515"/>
            <a:ext cx="7924800" cy="558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B3A944A-4F69-BF4F-94B1-0160EC62D741}"/>
              </a:ext>
            </a:extLst>
          </p:cNvPr>
          <p:cNvSpPr/>
          <p:nvPr/>
        </p:nvSpPr>
        <p:spPr>
          <a:xfrm rot="16200000">
            <a:off x="6750278" y="3272339"/>
            <a:ext cx="4572000" cy="215444"/>
          </a:xfrm>
          <a:prstGeom prst="rect">
            <a:avLst/>
          </a:prstGeom>
        </p:spPr>
        <p:txBody>
          <a:bodyPr>
            <a:spAutoFit/>
          </a:bodyPr>
          <a:lstStyle/>
          <a:p>
            <a:r>
              <a:rPr lang="en-US" sz="800" i="1" u="sng" dirty="0">
                <a:solidFill>
                  <a:srgbClr val="1155CC"/>
                </a:solidFill>
                <a:latin typeface="Times New Roman" panose="02020603050405020304" pitchFamily="18" charset="0"/>
                <a:hlinkClick r:id="rId4"/>
              </a:rPr>
              <a:t>Source: https://opentextbc.ca/universityphysicsv3openstax/chapter/nuclear-binding-energy/</a:t>
            </a:r>
            <a:r>
              <a:rPr lang="en-US" sz="800" i="1" dirty="0">
                <a:solidFill>
                  <a:srgbClr val="000000"/>
                </a:solidFill>
                <a:latin typeface="Times New Roman" panose="02020603050405020304" pitchFamily="18" charset="0"/>
              </a:rPr>
              <a:t> </a:t>
            </a:r>
            <a:endParaRPr lang="en-US" sz="800" i="1" dirty="0"/>
          </a:p>
        </p:txBody>
      </p:sp>
      <p:sp>
        <p:nvSpPr>
          <p:cNvPr id="9" name="Rectangle 8">
            <a:extLst>
              <a:ext uri="{FF2B5EF4-FFF2-40B4-BE49-F238E27FC236}">
                <a16:creationId xmlns:a16="http://schemas.microsoft.com/office/drawing/2014/main" id="{98663580-E0FE-7C48-8E7A-CF122BB5B4F4}"/>
              </a:ext>
            </a:extLst>
          </p:cNvPr>
          <p:cNvSpPr/>
          <p:nvPr/>
        </p:nvSpPr>
        <p:spPr>
          <a:xfrm>
            <a:off x="4878978" y="2906375"/>
            <a:ext cx="3960222"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Nuclear fusion creates subsequently more stable nuclei as you move from hydrogen to iron on the periodic </a:t>
            </a:r>
            <a:r>
              <a:rPr lang="en-US" sz="2400" dirty="0" smtClean="0"/>
              <a:t>table (i.e., </a:t>
            </a:r>
            <a:r>
              <a:rPr lang="en-US" sz="2400" i="1" dirty="0" smtClean="0"/>
              <a:t>it would take more energy to pry a nucleon from the nucleus as you move towards iron</a:t>
            </a:r>
            <a:r>
              <a:rPr lang="en-US" sz="2400" dirty="0" smtClean="0"/>
              <a:t>). </a:t>
            </a:r>
            <a:endParaRPr lang="en-US" sz="2400" dirty="0"/>
          </a:p>
        </p:txBody>
      </p:sp>
    </p:spTree>
    <p:extLst>
      <p:ext uri="{BB962C8B-B14F-4D97-AF65-F5344CB8AC3E}">
        <p14:creationId xmlns:p14="http://schemas.microsoft.com/office/powerpoint/2010/main" val="3222487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ED6F-40A0-B54C-B794-8F4D587487D6}"/>
              </a:ext>
            </a:extLst>
          </p:cNvPr>
          <p:cNvSpPr>
            <a:spLocks noGrp="1"/>
          </p:cNvSpPr>
          <p:nvPr>
            <p:ph type="title"/>
          </p:nvPr>
        </p:nvSpPr>
        <p:spPr/>
        <p:txBody>
          <a:bodyPr/>
          <a:lstStyle/>
          <a:p>
            <a:r>
              <a:rPr lang="en-US" dirty="0"/>
              <a:t>Mass Defect &amp; Star Death</a:t>
            </a:r>
          </a:p>
        </p:txBody>
      </p:sp>
      <p:sp>
        <p:nvSpPr>
          <p:cNvPr id="3" name="Content Placeholder 2">
            <a:extLst>
              <a:ext uri="{FF2B5EF4-FFF2-40B4-BE49-F238E27FC236}">
                <a16:creationId xmlns:a16="http://schemas.microsoft.com/office/drawing/2014/main" id="{C41443BD-17BE-4C45-8963-65183212F08F}"/>
              </a:ext>
            </a:extLst>
          </p:cNvPr>
          <p:cNvSpPr>
            <a:spLocks noGrp="1"/>
          </p:cNvSpPr>
          <p:nvPr>
            <p:ph sz="half" idx="1"/>
          </p:nvPr>
        </p:nvSpPr>
        <p:spPr>
          <a:xfrm>
            <a:off x="444137" y="1352004"/>
            <a:ext cx="8386354" cy="4186646"/>
          </a:xfrm>
        </p:spPr>
        <p:txBody>
          <a:bodyPr>
            <a:normAutofit/>
          </a:bodyPr>
          <a:lstStyle/>
          <a:p>
            <a:pPr fontAlgn="base"/>
            <a:r>
              <a:rPr lang="en-US" dirty="0"/>
              <a:t>Mass defect causes the demise of high-mass stars. </a:t>
            </a:r>
          </a:p>
          <a:p>
            <a:pPr lvl="1" fontAlgn="base"/>
            <a:r>
              <a:rPr lang="en-US" dirty="0"/>
              <a:t>Unlike low mass stars, high mass stars have enough heat and pressure to continue nuclear fusion up to iron. </a:t>
            </a:r>
          </a:p>
          <a:p>
            <a:pPr fontAlgn="base"/>
            <a:r>
              <a:rPr lang="en-US" dirty="0"/>
              <a:t>Iron is the stopping point because of properties of atoms as described by the mass defect curve. </a:t>
            </a:r>
          </a:p>
          <a:p>
            <a:pPr lvl="1" fontAlgn="base"/>
            <a:r>
              <a:rPr lang="en-US" dirty="0"/>
              <a:t>The fusion of elements that are lighter than iron releases energy, but the fusion of elements heavier than iron would require an input of energy. </a:t>
            </a:r>
          </a:p>
          <a:p>
            <a:endParaRPr lang="en-US" dirty="0"/>
          </a:p>
        </p:txBody>
      </p:sp>
      <p:sp>
        <p:nvSpPr>
          <p:cNvPr id="5" name="Slide Number Placeholder 4">
            <a:extLst>
              <a:ext uri="{FF2B5EF4-FFF2-40B4-BE49-F238E27FC236}">
                <a16:creationId xmlns:a16="http://schemas.microsoft.com/office/drawing/2014/main" id="{DFB58CA3-93BA-1640-81E5-B4D15CAD6558}"/>
              </a:ext>
            </a:extLst>
          </p:cNvPr>
          <p:cNvSpPr>
            <a:spLocks noGrp="1"/>
          </p:cNvSpPr>
          <p:nvPr>
            <p:ph type="sldNum" sz="quarter" idx="12"/>
          </p:nvPr>
        </p:nvSpPr>
        <p:spPr>
          <a:xfrm>
            <a:off x="8438608" y="6356350"/>
            <a:ext cx="587829" cy="365125"/>
          </a:xfrm>
        </p:spPr>
        <p:txBody>
          <a:bodyPr/>
          <a:lstStyle/>
          <a:p>
            <a:fld id="{47A2A49C-3692-4152-8A6C-C7C5B48EF17E}" type="slidenum">
              <a:rPr lang="en-US" smtClean="0"/>
              <a:t>11</a:t>
            </a:fld>
            <a:endParaRPr lang="en-US"/>
          </a:p>
        </p:txBody>
      </p:sp>
      <p:pic>
        <p:nvPicPr>
          <p:cNvPr id="6" name="Picture 5" descr="A screenshot of a video game&#10;&#10;Description automatically generated with medium confidence">
            <a:extLst>
              <a:ext uri="{FF2B5EF4-FFF2-40B4-BE49-F238E27FC236}">
                <a16:creationId xmlns:a16="http://schemas.microsoft.com/office/drawing/2014/main" id="{C2743188-3252-144F-A10E-D578AF3830A0}"/>
              </a:ext>
            </a:extLst>
          </p:cNvPr>
          <p:cNvPicPr>
            <a:picLocks noChangeAspect="1"/>
          </p:cNvPicPr>
          <p:nvPr/>
        </p:nvPicPr>
        <p:blipFill rotWithShape="1">
          <a:blip r:embed="rId2"/>
          <a:srcRect t="20282" b="14968"/>
          <a:stretch/>
        </p:blipFill>
        <p:spPr>
          <a:xfrm>
            <a:off x="992777" y="4927244"/>
            <a:ext cx="7458891" cy="1798275"/>
          </a:xfrm>
          <a:prstGeom prst="rect">
            <a:avLst/>
          </a:prstGeom>
        </p:spPr>
      </p:pic>
    </p:spTree>
    <p:extLst>
      <p:ext uri="{BB962C8B-B14F-4D97-AF65-F5344CB8AC3E}">
        <p14:creationId xmlns:p14="http://schemas.microsoft.com/office/powerpoint/2010/main" val="1042989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C2F6-B71F-0348-ACB5-70DD985460A4}"/>
              </a:ext>
            </a:extLst>
          </p:cNvPr>
          <p:cNvSpPr>
            <a:spLocks noGrp="1"/>
          </p:cNvSpPr>
          <p:nvPr>
            <p:ph type="title"/>
          </p:nvPr>
        </p:nvSpPr>
        <p:spPr/>
        <p:txBody>
          <a:bodyPr/>
          <a:lstStyle/>
          <a:p>
            <a:r>
              <a:rPr lang="en-US" dirty="0"/>
              <a:t>Fusion vs. Fission</a:t>
            </a:r>
          </a:p>
        </p:txBody>
      </p:sp>
      <p:sp>
        <p:nvSpPr>
          <p:cNvPr id="3" name="Content Placeholder 2">
            <a:extLst>
              <a:ext uri="{FF2B5EF4-FFF2-40B4-BE49-F238E27FC236}">
                <a16:creationId xmlns:a16="http://schemas.microsoft.com/office/drawing/2014/main" id="{B24D4C41-F488-2441-AF25-CB5D074920EC}"/>
              </a:ext>
            </a:extLst>
          </p:cNvPr>
          <p:cNvSpPr>
            <a:spLocks noGrp="1"/>
          </p:cNvSpPr>
          <p:nvPr>
            <p:ph sz="half" idx="1"/>
          </p:nvPr>
        </p:nvSpPr>
        <p:spPr/>
        <p:txBody>
          <a:bodyPr/>
          <a:lstStyle/>
          <a:p>
            <a:r>
              <a:rPr lang="en-US" dirty="0"/>
              <a:t>This also explains why both nuclear fusion and fission are possible. </a:t>
            </a:r>
          </a:p>
          <a:p>
            <a:pPr lvl="1"/>
            <a:r>
              <a:rPr lang="en-US" u="sng" dirty="0"/>
              <a:t>Nuclear fission</a:t>
            </a:r>
            <a:r>
              <a:rPr lang="en-US" dirty="0"/>
              <a:t> occurs when a neutron breaks apart an atomic nucleus into two smaller atoms. </a:t>
            </a:r>
          </a:p>
          <a:p>
            <a:pPr lvl="1"/>
            <a:r>
              <a:rPr lang="en-US" dirty="0"/>
              <a:t>Elements above iron give off energy when split. </a:t>
            </a:r>
          </a:p>
          <a:p>
            <a:pPr lvl="1"/>
            <a:r>
              <a:rPr lang="en-US" dirty="0"/>
              <a:t>Elements below iron give off energy when fused. </a:t>
            </a:r>
          </a:p>
        </p:txBody>
      </p:sp>
      <p:sp>
        <p:nvSpPr>
          <p:cNvPr id="5" name="Slide Number Placeholder 4">
            <a:extLst>
              <a:ext uri="{FF2B5EF4-FFF2-40B4-BE49-F238E27FC236}">
                <a16:creationId xmlns:a16="http://schemas.microsoft.com/office/drawing/2014/main" id="{D985FEA1-D72F-B24C-8306-3395C420F484}"/>
              </a:ext>
            </a:extLst>
          </p:cNvPr>
          <p:cNvSpPr>
            <a:spLocks noGrp="1"/>
          </p:cNvSpPr>
          <p:nvPr>
            <p:ph type="sldNum" sz="quarter" idx="12"/>
          </p:nvPr>
        </p:nvSpPr>
        <p:spPr/>
        <p:txBody>
          <a:bodyPr/>
          <a:lstStyle/>
          <a:p>
            <a:fld id="{47A2A49C-3692-4152-8A6C-C7C5B48EF17E}" type="slidenum">
              <a:rPr lang="en-US" smtClean="0"/>
              <a:t>12</a:t>
            </a:fld>
            <a:endParaRPr lang="en-US"/>
          </a:p>
        </p:txBody>
      </p:sp>
      <p:pic>
        <p:nvPicPr>
          <p:cNvPr id="6" name="Picture 5"/>
          <p:cNvPicPr>
            <a:picLocks noChangeAspect="1"/>
          </p:cNvPicPr>
          <p:nvPr/>
        </p:nvPicPr>
        <p:blipFill>
          <a:blip r:embed="rId3"/>
          <a:stretch>
            <a:fillRect/>
          </a:stretch>
        </p:blipFill>
        <p:spPr>
          <a:xfrm>
            <a:off x="5078896" y="3697291"/>
            <a:ext cx="3607904" cy="2514600"/>
          </a:xfrm>
          <a:prstGeom prst="rect">
            <a:avLst/>
          </a:prstGeom>
        </p:spPr>
      </p:pic>
      <p:pic>
        <p:nvPicPr>
          <p:cNvPr id="7" name="Picture 6"/>
          <p:cNvPicPr>
            <a:picLocks noChangeAspect="1"/>
          </p:cNvPicPr>
          <p:nvPr/>
        </p:nvPicPr>
        <p:blipFill>
          <a:blip r:embed="rId4"/>
          <a:stretch>
            <a:fillRect/>
          </a:stretch>
        </p:blipFill>
        <p:spPr>
          <a:xfrm>
            <a:off x="5514975" y="1558531"/>
            <a:ext cx="2500313" cy="2083594"/>
          </a:xfrm>
          <a:prstGeom prst="rect">
            <a:avLst/>
          </a:prstGeom>
        </p:spPr>
      </p:pic>
      <p:sp>
        <p:nvSpPr>
          <p:cNvPr id="8" name="Rectangle 7"/>
          <p:cNvSpPr/>
          <p:nvPr/>
        </p:nvSpPr>
        <p:spPr>
          <a:xfrm>
            <a:off x="7286626" y="6538912"/>
            <a:ext cx="1185862" cy="230832"/>
          </a:xfrm>
          <a:prstGeom prst="rect">
            <a:avLst/>
          </a:prstGeom>
        </p:spPr>
        <p:txBody>
          <a:bodyPr wrap="square">
            <a:spAutoFit/>
          </a:bodyPr>
          <a:lstStyle/>
          <a:p>
            <a:r>
              <a:rPr lang="en-US" sz="900" i="1" dirty="0">
                <a:hlinkClick r:id="rId5"/>
              </a:rPr>
              <a:t>Source: Duke </a:t>
            </a:r>
            <a:r>
              <a:rPr lang="en-US" sz="900" i="1" dirty="0" err="1">
                <a:hlinkClick r:id="rId5"/>
              </a:rPr>
              <a:t>Univ</a:t>
            </a:r>
            <a:endParaRPr lang="en-US" sz="900" i="1" dirty="0"/>
          </a:p>
        </p:txBody>
      </p:sp>
    </p:spTree>
    <p:extLst>
      <p:ext uri="{BB962C8B-B14F-4D97-AF65-F5344CB8AC3E}">
        <p14:creationId xmlns:p14="http://schemas.microsoft.com/office/powerpoint/2010/main" val="67059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lstStyle/>
          <a:p>
            <a:r>
              <a:rPr lang="en-US" dirty="0"/>
              <a:t>Revisions to W2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a:xfrm>
            <a:off x="457200" y="1600200"/>
            <a:ext cx="4343400" cy="4724400"/>
          </a:xfrm>
        </p:spPr>
        <p:txBody>
          <a:bodyPr>
            <a:normAutofit fontScale="92500" lnSpcReduction="20000"/>
          </a:bodyPr>
          <a:lstStyle/>
          <a:p>
            <a:r>
              <a:rPr lang="en-US" b="1" dirty="0"/>
              <a:t>Can we now improve our answers to our driving questions? </a:t>
            </a:r>
          </a:p>
          <a:p>
            <a:r>
              <a:rPr lang="en-US" dirty="0"/>
              <a:t>Why do stars die?</a:t>
            </a:r>
          </a:p>
          <a:p>
            <a:pPr fontAlgn="base"/>
            <a:r>
              <a:rPr lang="en-US" dirty="0"/>
              <a:t>Why can atoms fuse? What factors determine whether atoms can fuse or not fuse? </a:t>
            </a:r>
          </a:p>
          <a:p>
            <a:pPr fontAlgn="base"/>
            <a:r>
              <a:rPr lang="en-US" dirty="0"/>
              <a:t>Why can atoms undergo both nuclear fusion OR nuclear fission? </a:t>
            </a:r>
          </a:p>
          <a:p>
            <a:pPr fontAlgn="base"/>
            <a:r>
              <a:rPr lang="en-US" dirty="0"/>
              <a:t>How do these factors affect how a star ages and why stars die? </a:t>
            </a:r>
          </a:p>
          <a:p>
            <a:endParaRPr lang="en-US" b="1" dirty="0"/>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13</a:t>
            </a:fld>
            <a:endParaRPr lang="en-US"/>
          </a:p>
        </p:txBody>
      </p:sp>
      <p:pic>
        <p:nvPicPr>
          <p:cNvPr id="6" name="Picture 5" descr="Chart&#10;&#10;Description automatically generated">
            <a:extLst>
              <a:ext uri="{FF2B5EF4-FFF2-40B4-BE49-F238E27FC236}">
                <a16:creationId xmlns:a16="http://schemas.microsoft.com/office/drawing/2014/main" id="{50C63BC6-EE89-624C-B768-1CACCAC01C5A}"/>
              </a:ext>
            </a:extLst>
          </p:cNvPr>
          <p:cNvPicPr>
            <a:picLocks noChangeAspect="1"/>
          </p:cNvPicPr>
          <p:nvPr/>
        </p:nvPicPr>
        <p:blipFill rotWithShape="1">
          <a:blip r:embed="rId3">
            <a:extLst>
              <a:ext uri="{28A0092B-C50C-407E-A947-70E740481C1C}">
                <a14:useLocalDpi xmlns:a14="http://schemas.microsoft.com/office/drawing/2010/main" val="0"/>
              </a:ext>
            </a:extLst>
          </a:blip>
          <a:srcRect r="49771"/>
          <a:stretch/>
        </p:blipFill>
        <p:spPr>
          <a:xfrm>
            <a:off x="5025714" y="1552537"/>
            <a:ext cx="3648023" cy="4756824"/>
          </a:xfrm>
          <a:prstGeom prst="rect">
            <a:avLst/>
          </a:prstGeom>
        </p:spPr>
      </p:pic>
    </p:spTree>
    <p:extLst>
      <p:ext uri="{BB962C8B-B14F-4D97-AF65-F5344CB8AC3E}">
        <p14:creationId xmlns:p14="http://schemas.microsoft.com/office/powerpoint/2010/main" val="168236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14</a:t>
            </a:fld>
            <a:endParaRPr lang="en-US"/>
          </a:p>
        </p:txBody>
      </p:sp>
    </p:spTree>
    <p:extLst>
      <p:ext uri="{BB962C8B-B14F-4D97-AF65-F5344CB8AC3E}">
        <p14:creationId xmlns:p14="http://schemas.microsoft.com/office/powerpoint/2010/main" val="266648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1194"/>
          <a:stretch/>
        </p:blipFill>
        <p:spPr>
          <a:xfrm>
            <a:off x="6985834" y="4688350"/>
            <a:ext cx="1938338" cy="1510579"/>
          </a:xfrm>
          <a:prstGeom prst="rect">
            <a:avLst/>
          </a:prstGeom>
        </p:spPr>
      </p:pic>
      <p:pic>
        <p:nvPicPr>
          <p:cNvPr id="10" name="Picture 9"/>
          <p:cNvPicPr>
            <a:picLocks noChangeAspect="1"/>
          </p:cNvPicPr>
          <p:nvPr/>
        </p:nvPicPr>
        <p:blipFill>
          <a:blip r:embed="rId3"/>
          <a:stretch>
            <a:fillRect/>
          </a:stretch>
        </p:blipFill>
        <p:spPr>
          <a:xfrm>
            <a:off x="7036941" y="4494822"/>
            <a:ext cx="1864124" cy="212576"/>
          </a:xfrm>
          <a:prstGeom prst="rect">
            <a:avLst/>
          </a:prstGeom>
        </p:spPr>
      </p:pic>
      <p:sp>
        <p:nvSpPr>
          <p:cNvPr id="4" name="Oval 3"/>
          <p:cNvSpPr/>
          <p:nvPr/>
        </p:nvSpPr>
        <p:spPr>
          <a:xfrm>
            <a:off x="7065517" y="3970373"/>
            <a:ext cx="1649859" cy="840613"/>
          </a:xfrm>
          <a:prstGeom prst="ellipse">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7937552">
            <a:off x="7751367" y="3658394"/>
            <a:ext cx="972643" cy="4572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Energy</a:t>
            </a:r>
          </a:p>
        </p:txBody>
      </p:sp>
      <p:sp>
        <p:nvSpPr>
          <p:cNvPr id="2" name="Title 1">
            <a:extLst>
              <a:ext uri="{FF2B5EF4-FFF2-40B4-BE49-F238E27FC236}">
                <a16:creationId xmlns:a16="http://schemas.microsoft.com/office/drawing/2014/main" id="{933D1F78-2C1C-B845-B5E0-2E2DBCF2C8CA}"/>
              </a:ext>
            </a:extLst>
          </p:cNvPr>
          <p:cNvSpPr>
            <a:spLocks noGrp="1"/>
          </p:cNvSpPr>
          <p:nvPr>
            <p:ph type="title"/>
          </p:nvPr>
        </p:nvSpPr>
        <p:spPr/>
        <p:txBody>
          <a:bodyPr/>
          <a:lstStyle/>
          <a:p>
            <a:r>
              <a:rPr lang="en-US" dirty="0"/>
              <a:t>Mass Defect</a:t>
            </a:r>
          </a:p>
        </p:txBody>
      </p:sp>
      <p:sp>
        <p:nvSpPr>
          <p:cNvPr id="3" name="Content Placeholder 2">
            <a:extLst>
              <a:ext uri="{FF2B5EF4-FFF2-40B4-BE49-F238E27FC236}">
                <a16:creationId xmlns:a16="http://schemas.microsoft.com/office/drawing/2014/main" id="{7BF9EFE8-6DB1-5048-9F98-B6FCCFE87DEF}"/>
              </a:ext>
            </a:extLst>
          </p:cNvPr>
          <p:cNvSpPr>
            <a:spLocks noGrp="1"/>
          </p:cNvSpPr>
          <p:nvPr>
            <p:ph sz="half" idx="1"/>
          </p:nvPr>
        </p:nvSpPr>
        <p:spPr>
          <a:xfrm>
            <a:off x="457200" y="1358538"/>
            <a:ext cx="8229600" cy="5316582"/>
          </a:xfrm>
        </p:spPr>
        <p:txBody>
          <a:bodyPr>
            <a:normAutofit fontScale="92500" lnSpcReduction="10000"/>
          </a:bodyPr>
          <a:lstStyle/>
          <a:p>
            <a:pPr fontAlgn="base"/>
            <a:r>
              <a:rPr lang="en-US" dirty="0"/>
              <a:t>Except for hydrogen, the mass of an atom is always less than the sum of the masses of its component particles.</a:t>
            </a:r>
          </a:p>
          <a:p>
            <a:pPr lvl="1" fontAlgn="base"/>
            <a:r>
              <a:rPr lang="en-US" u="sng" dirty="0"/>
              <a:t>Mass defect</a:t>
            </a:r>
            <a:r>
              <a:rPr lang="en-US" dirty="0"/>
              <a:t> of the nucleus is the difference between the sum of the masses of the subatomic components and the measured atomic mass.</a:t>
            </a:r>
          </a:p>
          <a:p>
            <a:pPr fontAlgn="base"/>
            <a:r>
              <a:rPr lang="en-US" dirty="0"/>
              <a:t>When isolated nucleons </a:t>
            </a:r>
            <a:br>
              <a:rPr lang="en-US" dirty="0"/>
            </a:br>
            <a:r>
              <a:rPr lang="en-US" dirty="0"/>
              <a:t>(a proton or neutron) </a:t>
            </a:r>
            <a:br>
              <a:rPr lang="en-US" dirty="0"/>
            </a:br>
            <a:r>
              <a:rPr lang="en-US" dirty="0"/>
              <a:t>assemble into a stable </a:t>
            </a:r>
            <a:br>
              <a:rPr lang="en-US" dirty="0"/>
            </a:br>
            <a:r>
              <a:rPr lang="en-US" dirty="0"/>
              <a:t>nucleus, energy is released.</a:t>
            </a:r>
          </a:p>
          <a:p>
            <a:pPr lvl="1" fontAlgn="base"/>
            <a:r>
              <a:rPr lang="en-US" dirty="0"/>
              <a:t>This is like how atoms in </a:t>
            </a:r>
            <a:br>
              <a:rPr lang="en-US" dirty="0"/>
            </a:br>
            <a:r>
              <a:rPr lang="en-US" dirty="0"/>
              <a:t>molecules are more stable </a:t>
            </a:r>
            <a:br>
              <a:rPr lang="en-US" dirty="0"/>
            </a:br>
            <a:r>
              <a:rPr lang="en-US" dirty="0"/>
              <a:t>than isolated atoms.</a:t>
            </a:r>
          </a:p>
          <a:p>
            <a:pPr lvl="1" fontAlgn="base"/>
            <a:r>
              <a:rPr lang="en-US" dirty="0"/>
              <a:t>E.g., Na+ and Cl- are highly </a:t>
            </a:r>
            <a:br>
              <a:rPr lang="en-US" dirty="0"/>
            </a:br>
            <a:r>
              <a:rPr lang="en-US" dirty="0"/>
              <a:t>reactive, while </a:t>
            </a:r>
            <a:r>
              <a:rPr lang="en-US" dirty="0" err="1"/>
              <a:t>NaCl</a:t>
            </a:r>
            <a:r>
              <a:rPr lang="en-US" dirty="0"/>
              <a:t> is not. </a:t>
            </a:r>
          </a:p>
          <a:p>
            <a:pPr lvl="1" fontAlgn="base"/>
            <a:endParaRPr lang="en-US" dirty="0"/>
          </a:p>
          <a:p>
            <a:endParaRPr lang="en-US" dirty="0"/>
          </a:p>
        </p:txBody>
      </p:sp>
      <p:sp>
        <p:nvSpPr>
          <p:cNvPr id="5" name="Slide Number Placeholder 4">
            <a:extLst>
              <a:ext uri="{FF2B5EF4-FFF2-40B4-BE49-F238E27FC236}">
                <a16:creationId xmlns:a16="http://schemas.microsoft.com/office/drawing/2014/main" id="{24C32344-CAE2-1449-A5EF-0D59F578688F}"/>
              </a:ext>
            </a:extLst>
          </p:cNvPr>
          <p:cNvSpPr>
            <a:spLocks noGrp="1"/>
          </p:cNvSpPr>
          <p:nvPr>
            <p:ph type="sldNum" sz="quarter" idx="12"/>
          </p:nvPr>
        </p:nvSpPr>
        <p:spPr/>
        <p:txBody>
          <a:bodyPr/>
          <a:lstStyle/>
          <a:p>
            <a:fld id="{47A2A49C-3692-4152-8A6C-C7C5B48EF17E}" type="slidenum">
              <a:rPr lang="en-US" smtClean="0"/>
              <a:t>15</a:t>
            </a:fld>
            <a:endParaRPr lang="en-US"/>
          </a:p>
        </p:txBody>
      </p:sp>
      <p:pic>
        <p:nvPicPr>
          <p:cNvPr id="8" name="Picture 7"/>
          <p:cNvPicPr>
            <a:picLocks noChangeAspect="1"/>
          </p:cNvPicPr>
          <p:nvPr/>
        </p:nvPicPr>
        <p:blipFill>
          <a:blip r:embed="rId2"/>
          <a:stretch>
            <a:fillRect/>
          </a:stretch>
        </p:blipFill>
        <p:spPr>
          <a:xfrm>
            <a:off x="4916584" y="4508406"/>
            <a:ext cx="1938338" cy="1700990"/>
          </a:xfrm>
          <a:prstGeom prst="rect">
            <a:avLst/>
          </a:prstGeom>
        </p:spPr>
      </p:pic>
      <p:pic>
        <p:nvPicPr>
          <p:cNvPr id="9" name="Picture 8"/>
          <p:cNvPicPr>
            <a:picLocks noChangeAspect="1"/>
          </p:cNvPicPr>
          <p:nvPr/>
        </p:nvPicPr>
        <p:blipFill>
          <a:blip r:embed="rId4"/>
          <a:stretch>
            <a:fillRect/>
          </a:stretch>
        </p:blipFill>
        <p:spPr>
          <a:xfrm rot="2687964">
            <a:off x="5885576" y="5227492"/>
            <a:ext cx="487759" cy="511360"/>
          </a:xfrm>
          <a:prstGeom prst="rect">
            <a:avLst/>
          </a:prstGeom>
        </p:spPr>
      </p:pic>
      <p:sp>
        <p:nvSpPr>
          <p:cNvPr id="11" name="Oval 10"/>
          <p:cNvSpPr/>
          <p:nvPr/>
        </p:nvSpPr>
        <p:spPr>
          <a:xfrm>
            <a:off x="5186364" y="4301032"/>
            <a:ext cx="302079" cy="302079"/>
          </a:xfrm>
          <a:prstGeom prst="ellipse">
            <a:avLst/>
          </a:prstGeom>
          <a:gradFill flip="none" rotWithShape="1">
            <a:gsLst>
              <a:gs pos="0">
                <a:schemeClr val="tx1">
                  <a:lumMod val="50000"/>
                  <a:lumOff val="50000"/>
                </a:schemeClr>
              </a:gs>
              <a:gs pos="50000">
                <a:schemeClr val="tx1">
                  <a:lumMod val="65000"/>
                  <a:lumOff val="35000"/>
                </a:schemeClr>
              </a:gs>
              <a:gs pos="100000">
                <a:schemeClr val="tx1"/>
              </a:gs>
            </a:gsLst>
            <a:lin ang="16200000" scaled="1"/>
            <a:tileRect/>
          </a:gra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5770478" y="4301031"/>
            <a:ext cx="302079" cy="30207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7" name="Oval 16"/>
          <p:cNvSpPr/>
          <p:nvPr/>
        </p:nvSpPr>
        <p:spPr>
          <a:xfrm>
            <a:off x="7800563" y="4230265"/>
            <a:ext cx="302079" cy="302079"/>
          </a:xfrm>
          <a:prstGeom prst="ellipse">
            <a:avLst/>
          </a:prstGeom>
          <a:gradFill flip="none" rotWithShape="1">
            <a:gsLst>
              <a:gs pos="0">
                <a:schemeClr val="tx1">
                  <a:lumMod val="50000"/>
                  <a:lumOff val="50000"/>
                </a:schemeClr>
              </a:gs>
              <a:gs pos="50000">
                <a:schemeClr val="tx1">
                  <a:lumMod val="65000"/>
                  <a:lumOff val="35000"/>
                </a:schemeClr>
              </a:gs>
              <a:gs pos="100000">
                <a:schemeClr val="tx1"/>
              </a:gs>
            </a:gsLst>
            <a:lin ang="16200000" scaled="1"/>
            <a:tileRect/>
          </a:gra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6314088" y="4391435"/>
            <a:ext cx="209164" cy="209164"/>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2" name="Oval 21"/>
          <p:cNvSpPr/>
          <p:nvPr/>
        </p:nvSpPr>
        <p:spPr>
          <a:xfrm>
            <a:off x="7607477" y="4223821"/>
            <a:ext cx="302079" cy="30207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23" name="Oval 22"/>
          <p:cNvSpPr/>
          <p:nvPr/>
        </p:nvSpPr>
        <p:spPr>
          <a:xfrm>
            <a:off x="7423030" y="3807665"/>
            <a:ext cx="209164" cy="209164"/>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29816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lstStyle/>
          <a:p>
            <a:r>
              <a:rPr lang="en-US" dirty="0"/>
              <a:t>Sun Unit – W2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a:xfrm>
            <a:off x="457200" y="1600200"/>
            <a:ext cx="4362994" cy="4724400"/>
          </a:xfrm>
        </p:spPr>
        <p:txBody>
          <a:bodyPr>
            <a:normAutofit fontScale="92500" lnSpcReduction="20000"/>
          </a:bodyPr>
          <a:lstStyle/>
          <a:p>
            <a:r>
              <a:rPr lang="en-US" b="1" dirty="0"/>
              <a:t>This week’s driving question: </a:t>
            </a:r>
            <a:r>
              <a:rPr lang="en-US" dirty="0"/>
              <a:t>Why do stars die?</a:t>
            </a:r>
          </a:p>
          <a:p>
            <a:pPr fontAlgn="base"/>
            <a:r>
              <a:rPr lang="en-US" dirty="0"/>
              <a:t>Why can atoms fuse? What factors determine whether atoms can fuse or not fuse? </a:t>
            </a:r>
          </a:p>
          <a:p>
            <a:pPr fontAlgn="base"/>
            <a:r>
              <a:rPr lang="en-US" dirty="0"/>
              <a:t>Why can </a:t>
            </a:r>
            <a:r>
              <a:rPr lang="en-US" dirty="0" smtClean="0"/>
              <a:t>some elements </a:t>
            </a:r>
            <a:r>
              <a:rPr lang="en-US" dirty="0"/>
              <a:t>undergo </a:t>
            </a:r>
            <a:r>
              <a:rPr lang="en-US" dirty="0" smtClean="0"/>
              <a:t>nuclear </a:t>
            </a:r>
            <a:r>
              <a:rPr lang="en-US" dirty="0"/>
              <a:t>fusion </a:t>
            </a:r>
            <a:r>
              <a:rPr lang="en-US" dirty="0" smtClean="0"/>
              <a:t>whereas some other elements undergo </a:t>
            </a:r>
            <a:r>
              <a:rPr lang="en-US" dirty="0"/>
              <a:t>nuclear fission? </a:t>
            </a:r>
          </a:p>
          <a:p>
            <a:pPr fontAlgn="base"/>
            <a:r>
              <a:rPr lang="en-US" dirty="0"/>
              <a:t>How do these factors affect how a star ages and why stars die? </a:t>
            </a:r>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2</a:t>
            </a:fld>
            <a:endParaRPr lang="en-US"/>
          </a:p>
        </p:txBody>
      </p:sp>
      <p:pic>
        <p:nvPicPr>
          <p:cNvPr id="6" name="Picture 5" descr="Chart&#10;&#10;Description automatically generated">
            <a:extLst>
              <a:ext uri="{FF2B5EF4-FFF2-40B4-BE49-F238E27FC236}">
                <a16:creationId xmlns:a16="http://schemas.microsoft.com/office/drawing/2014/main" id="{08D888A0-15DE-F942-B53F-1D1422E456CD}"/>
              </a:ext>
            </a:extLst>
          </p:cNvPr>
          <p:cNvPicPr>
            <a:picLocks noChangeAspect="1"/>
          </p:cNvPicPr>
          <p:nvPr/>
        </p:nvPicPr>
        <p:blipFill rotWithShape="1">
          <a:blip r:embed="rId3">
            <a:extLst>
              <a:ext uri="{28A0092B-C50C-407E-A947-70E740481C1C}">
                <a14:useLocalDpi xmlns:a14="http://schemas.microsoft.com/office/drawing/2010/main" val="0"/>
              </a:ext>
            </a:extLst>
          </a:blip>
          <a:srcRect r="49771"/>
          <a:stretch/>
        </p:blipFill>
        <p:spPr>
          <a:xfrm>
            <a:off x="5012651" y="1408845"/>
            <a:ext cx="3648023" cy="4756824"/>
          </a:xfrm>
          <a:prstGeom prst="rect">
            <a:avLst/>
          </a:prstGeom>
        </p:spPr>
      </p:pic>
    </p:spTree>
    <p:extLst>
      <p:ext uri="{BB962C8B-B14F-4D97-AF65-F5344CB8AC3E}">
        <p14:creationId xmlns:p14="http://schemas.microsoft.com/office/powerpoint/2010/main" val="2704092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4021-0D4F-3F4F-AF2C-7534189EEDF1}"/>
              </a:ext>
            </a:extLst>
          </p:cNvPr>
          <p:cNvSpPr>
            <a:spLocks noGrp="1"/>
          </p:cNvSpPr>
          <p:nvPr>
            <p:ph type="title"/>
          </p:nvPr>
        </p:nvSpPr>
        <p:spPr/>
        <p:txBody>
          <a:bodyPr/>
          <a:lstStyle/>
          <a:p>
            <a:r>
              <a:rPr lang="en-US" i="1" dirty="0"/>
              <a:t>Stars</a:t>
            </a:r>
            <a:r>
              <a:rPr lang="en-US" dirty="0"/>
              <a:t> Week 1 Recap</a:t>
            </a:r>
          </a:p>
        </p:txBody>
      </p:sp>
      <p:sp>
        <p:nvSpPr>
          <p:cNvPr id="3" name="Content Placeholder 2">
            <a:extLst>
              <a:ext uri="{FF2B5EF4-FFF2-40B4-BE49-F238E27FC236}">
                <a16:creationId xmlns:a16="http://schemas.microsoft.com/office/drawing/2014/main" id="{C9BBECCC-B4C8-7E4C-BE5D-5ADF36B29704}"/>
              </a:ext>
            </a:extLst>
          </p:cNvPr>
          <p:cNvSpPr>
            <a:spLocks noGrp="1"/>
          </p:cNvSpPr>
          <p:nvPr>
            <p:ph sz="half" idx="1"/>
          </p:nvPr>
        </p:nvSpPr>
        <p:spPr>
          <a:xfrm>
            <a:off x="457199" y="1410789"/>
            <a:ext cx="8085909" cy="3317966"/>
          </a:xfrm>
        </p:spPr>
        <p:txBody>
          <a:bodyPr>
            <a:normAutofit lnSpcReduction="10000"/>
          </a:bodyPr>
          <a:lstStyle/>
          <a:p>
            <a:r>
              <a:rPr lang="en-US" b="1" dirty="0"/>
              <a:t>We now know that the mass of stars determines their outcomes. </a:t>
            </a:r>
          </a:p>
          <a:p>
            <a:pPr lvl="1"/>
            <a:r>
              <a:rPr lang="en-US" sz="2300" dirty="0"/>
              <a:t>All stars form from interstellar nebula.</a:t>
            </a:r>
          </a:p>
          <a:p>
            <a:pPr lvl="1"/>
            <a:r>
              <a:rPr lang="en-US" sz="2300" dirty="0"/>
              <a:t>Low mass stars enter the main sequence, become red giants, and then white dwarfs. </a:t>
            </a:r>
          </a:p>
          <a:p>
            <a:pPr lvl="1"/>
            <a:r>
              <a:rPr lang="en-US" sz="2300" dirty="0"/>
              <a:t>High mass stars also start in the main sequence. </a:t>
            </a:r>
          </a:p>
          <a:p>
            <a:pPr lvl="2"/>
            <a:r>
              <a:rPr lang="en-US" sz="2300" dirty="0"/>
              <a:t>After a supernova, high mass stars either form a neutron star or a black hole. </a:t>
            </a:r>
          </a:p>
        </p:txBody>
      </p:sp>
      <p:sp>
        <p:nvSpPr>
          <p:cNvPr id="5" name="Slide Number Placeholder 4">
            <a:extLst>
              <a:ext uri="{FF2B5EF4-FFF2-40B4-BE49-F238E27FC236}">
                <a16:creationId xmlns:a16="http://schemas.microsoft.com/office/drawing/2014/main" id="{4A72C67C-6200-1444-A444-E8532E6835BF}"/>
              </a:ext>
            </a:extLst>
          </p:cNvPr>
          <p:cNvSpPr>
            <a:spLocks noGrp="1"/>
          </p:cNvSpPr>
          <p:nvPr>
            <p:ph type="sldNum" sz="quarter" idx="12"/>
          </p:nvPr>
        </p:nvSpPr>
        <p:spPr/>
        <p:txBody>
          <a:bodyPr/>
          <a:lstStyle/>
          <a:p>
            <a:fld id="{47A2A49C-3692-4152-8A6C-C7C5B48EF17E}" type="slidenum">
              <a:rPr lang="en-US" smtClean="0"/>
              <a:t>3</a:t>
            </a:fld>
            <a:endParaRPr lang="en-US"/>
          </a:p>
        </p:txBody>
      </p:sp>
      <p:pic>
        <p:nvPicPr>
          <p:cNvPr id="9" name="Picture 8" descr="A screenshot of a video game&#10;&#10;Description automatically generated with medium confidence">
            <a:extLst>
              <a:ext uri="{FF2B5EF4-FFF2-40B4-BE49-F238E27FC236}">
                <a16:creationId xmlns:a16="http://schemas.microsoft.com/office/drawing/2014/main" id="{DA4B9275-786A-6D45-B0C2-D197FC452590}"/>
              </a:ext>
            </a:extLst>
          </p:cNvPr>
          <p:cNvPicPr>
            <a:picLocks noChangeAspect="1"/>
          </p:cNvPicPr>
          <p:nvPr/>
        </p:nvPicPr>
        <p:blipFill rotWithShape="1">
          <a:blip r:embed="rId2"/>
          <a:srcRect t="20282" b="14968"/>
          <a:stretch/>
        </p:blipFill>
        <p:spPr>
          <a:xfrm>
            <a:off x="230361" y="4700273"/>
            <a:ext cx="8508690" cy="2051373"/>
          </a:xfrm>
          <a:prstGeom prst="rect">
            <a:avLst/>
          </a:prstGeom>
        </p:spPr>
      </p:pic>
    </p:spTree>
    <p:extLst>
      <p:ext uri="{BB962C8B-B14F-4D97-AF65-F5344CB8AC3E}">
        <p14:creationId xmlns:p14="http://schemas.microsoft.com/office/powerpoint/2010/main" val="396351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7C2E-FCD2-1643-A40A-B66C17CB36C0}"/>
              </a:ext>
            </a:extLst>
          </p:cNvPr>
          <p:cNvSpPr>
            <a:spLocks noGrp="1"/>
          </p:cNvSpPr>
          <p:nvPr>
            <p:ph type="title"/>
          </p:nvPr>
        </p:nvSpPr>
        <p:spPr/>
        <p:txBody>
          <a:bodyPr/>
          <a:lstStyle/>
          <a:p>
            <a:r>
              <a:rPr lang="en-US" dirty="0"/>
              <a:t>The Big Ideas</a:t>
            </a:r>
          </a:p>
        </p:txBody>
      </p:sp>
      <p:sp>
        <p:nvSpPr>
          <p:cNvPr id="3" name="Content Placeholder 2">
            <a:extLst>
              <a:ext uri="{FF2B5EF4-FFF2-40B4-BE49-F238E27FC236}">
                <a16:creationId xmlns:a16="http://schemas.microsoft.com/office/drawing/2014/main" id="{5E67FD7E-6DA9-5942-B95A-B4ECB572167C}"/>
              </a:ext>
            </a:extLst>
          </p:cNvPr>
          <p:cNvSpPr>
            <a:spLocks noGrp="1"/>
          </p:cNvSpPr>
          <p:nvPr>
            <p:ph sz="half" idx="1"/>
          </p:nvPr>
        </p:nvSpPr>
        <p:spPr>
          <a:xfrm>
            <a:off x="457200" y="1295400"/>
            <a:ext cx="8001000" cy="4525963"/>
          </a:xfrm>
        </p:spPr>
        <p:txBody>
          <a:bodyPr/>
          <a:lstStyle/>
          <a:p>
            <a:r>
              <a:rPr lang="en-US" b="1" dirty="0"/>
              <a:t>The mass of a star determines the extent to which nuclear fusion can occur in the star’s core. </a:t>
            </a:r>
          </a:p>
          <a:p>
            <a:pPr lvl="1"/>
            <a:r>
              <a:rPr lang="en-US" dirty="0" smtClean="0"/>
              <a:t>In low mass stars, fusion slows as hydrogen is fused into helium and as helium fuses into carbon. </a:t>
            </a:r>
            <a:endParaRPr lang="en-US" dirty="0"/>
          </a:p>
          <a:p>
            <a:pPr lvl="1"/>
            <a:r>
              <a:rPr lang="en-US" dirty="0"/>
              <a:t>In the cores of high mass stars, elements can fuse up to </a:t>
            </a:r>
            <a:r>
              <a:rPr lang="en-US" dirty="0" smtClean="0"/>
              <a:t>iron</a:t>
            </a:r>
            <a:r>
              <a:rPr lang="en-US" dirty="0"/>
              <a:t> </a:t>
            </a:r>
            <a:r>
              <a:rPr lang="en-US" dirty="0" smtClean="0"/>
              <a:t>before fusion eventually ends.</a:t>
            </a:r>
            <a:endParaRPr lang="en-US" dirty="0"/>
          </a:p>
        </p:txBody>
      </p:sp>
      <p:sp>
        <p:nvSpPr>
          <p:cNvPr id="5" name="Slide Number Placeholder 4">
            <a:extLst>
              <a:ext uri="{FF2B5EF4-FFF2-40B4-BE49-F238E27FC236}">
                <a16:creationId xmlns:a16="http://schemas.microsoft.com/office/drawing/2014/main" id="{1B04D1C1-D253-5D4C-BE60-088C6166D824}"/>
              </a:ext>
            </a:extLst>
          </p:cNvPr>
          <p:cNvSpPr>
            <a:spLocks noGrp="1"/>
          </p:cNvSpPr>
          <p:nvPr>
            <p:ph type="sldNum" sz="quarter" idx="12"/>
          </p:nvPr>
        </p:nvSpPr>
        <p:spPr/>
        <p:txBody>
          <a:bodyPr/>
          <a:lstStyle/>
          <a:p>
            <a:fld id="{47A2A49C-3692-4152-8A6C-C7C5B48EF17E}" type="slidenum">
              <a:rPr lang="en-US" smtClean="0"/>
              <a:t>4</a:t>
            </a:fld>
            <a:endParaRPr lang="en-US"/>
          </a:p>
        </p:txBody>
      </p:sp>
      <p:pic>
        <p:nvPicPr>
          <p:cNvPr id="6" name="Picture 5" descr="A picture containing close&#10;&#10;Description automatically generated">
            <a:extLst>
              <a:ext uri="{FF2B5EF4-FFF2-40B4-BE49-F238E27FC236}">
                <a16:creationId xmlns:a16="http://schemas.microsoft.com/office/drawing/2014/main" id="{70018BA5-EDD4-ED45-8EC7-1CD73686F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215" y="4767429"/>
            <a:ext cx="6614370" cy="1991237"/>
          </a:xfrm>
          <a:prstGeom prst="rect">
            <a:avLst/>
          </a:prstGeom>
        </p:spPr>
      </p:pic>
    </p:spTree>
    <p:extLst>
      <p:ext uri="{BB962C8B-B14F-4D97-AF65-F5344CB8AC3E}">
        <p14:creationId xmlns:p14="http://schemas.microsoft.com/office/powerpoint/2010/main" val="74933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7C2E-FCD2-1643-A40A-B66C17CB36C0}"/>
              </a:ext>
            </a:extLst>
          </p:cNvPr>
          <p:cNvSpPr>
            <a:spLocks noGrp="1"/>
          </p:cNvSpPr>
          <p:nvPr>
            <p:ph type="title"/>
          </p:nvPr>
        </p:nvSpPr>
        <p:spPr/>
        <p:txBody>
          <a:bodyPr/>
          <a:lstStyle/>
          <a:p>
            <a:r>
              <a:rPr lang="en-US" dirty="0"/>
              <a:t>The Big Ideas</a:t>
            </a:r>
          </a:p>
        </p:txBody>
      </p:sp>
      <p:sp>
        <p:nvSpPr>
          <p:cNvPr id="3" name="Content Placeholder 2">
            <a:extLst>
              <a:ext uri="{FF2B5EF4-FFF2-40B4-BE49-F238E27FC236}">
                <a16:creationId xmlns:a16="http://schemas.microsoft.com/office/drawing/2014/main" id="{5E67FD7E-6DA9-5942-B95A-B4ECB572167C}"/>
              </a:ext>
            </a:extLst>
          </p:cNvPr>
          <p:cNvSpPr>
            <a:spLocks noGrp="1"/>
          </p:cNvSpPr>
          <p:nvPr>
            <p:ph sz="half" idx="1"/>
          </p:nvPr>
        </p:nvSpPr>
        <p:spPr>
          <a:xfrm>
            <a:off x="457200" y="1295400"/>
            <a:ext cx="8001000" cy="4525963"/>
          </a:xfrm>
        </p:spPr>
        <p:txBody>
          <a:bodyPr/>
          <a:lstStyle/>
          <a:p>
            <a:r>
              <a:rPr lang="en-US" b="1" dirty="0"/>
              <a:t>This week we’ll focus on why fusion is possible, and why stars start to die when their cores form iron. </a:t>
            </a:r>
          </a:p>
          <a:p>
            <a:pPr lvl="1"/>
            <a:r>
              <a:rPr lang="en-US" dirty="0"/>
              <a:t>Why would the fusion of hydrogen into helium release so much energy? </a:t>
            </a:r>
          </a:p>
          <a:p>
            <a:pPr lvl="1"/>
            <a:r>
              <a:rPr lang="en-US" dirty="0"/>
              <a:t>Why does fusion in the cores of stars stop at iron? </a:t>
            </a:r>
          </a:p>
        </p:txBody>
      </p:sp>
      <p:sp>
        <p:nvSpPr>
          <p:cNvPr id="5" name="Slide Number Placeholder 4">
            <a:extLst>
              <a:ext uri="{FF2B5EF4-FFF2-40B4-BE49-F238E27FC236}">
                <a16:creationId xmlns:a16="http://schemas.microsoft.com/office/drawing/2014/main" id="{1B04D1C1-D253-5D4C-BE60-088C6166D824}"/>
              </a:ext>
            </a:extLst>
          </p:cNvPr>
          <p:cNvSpPr>
            <a:spLocks noGrp="1"/>
          </p:cNvSpPr>
          <p:nvPr>
            <p:ph type="sldNum" sz="quarter" idx="12"/>
          </p:nvPr>
        </p:nvSpPr>
        <p:spPr>
          <a:xfrm>
            <a:off x="6967537" y="6356350"/>
            <a:ext cx="2133600" cy="365125"/>
          </a:xfrm>
        </p:spPr>
        <p:txBody>
          <a:bodyPr/>
          <a:lstStyle/>
          <a:p>
            <a:fld id="{47A2A49C-3692-4152-8A6C-C7C5B48EF17E}" type="slidenum">
              <a:rPr lang="en-US" smtClean="0"/>
              <a:t>5</a:t>
            </a:fld>
            <a:endParaRPr lang="en-US"/>
          </a:p>
        </p:txBody>
      </p:sp>
      <p:pic>
        <p:nvPicPr>
          <p:cNvPr id="4" name="Picture 3"/>
          <p:cNvPicPr>
            <a:picLocks noChangeAspect="1"/>
          </p:cNvPicPr>
          <p:nvPr/>
        </p:nvPicPr>
        <p:blipFill>
          <a:blip r:embed="rId3"/>
          <a:stretch>
            <a:fillRect/>
          </a:stretch>
        </p:blipFill>
        <p:spPr>
          <a:xfrm>
            <a:off x="1000125" y="4083050"/>
            <a:ext cx="7572375" cy="2638425"/>
          </a:xfrm>
          <a:prstGeom prst="rect">
            <a:avLst/>
          </a:prstGeom>
        </p:spPr>
      </p:pic>
      <p:sp>
        <p:nvSpPr>
          <p:cNvPr id="7" name="Rectangle 6"/>
          <p:cNvSpPr/>
          <p:nvPr/>
        </p:nvSpPr>
        <p:spPr>
          <a:xfrm>
            <a:off x="0" y="6606059"/>
            <a:ext cx="4572000" cy="230832"/>
          </a:xfrm>
          <a:prstGeom prst="rect">
            <a:avLst/>
          </a:prstGeom>
        </p:spPr>
        <p:txBody>
          <a:bodyPr>
            <a:spAutoFit/>
          </a:bodyPr>
          <a:lstStyle/>
          <a:p>
            <a:r>
              <a:rPr lang="en-US" sz="900" i="1" dirty="0">
                <a:hlinkClick r:id="rId4"/>
              </a:rPr>
              <a:t>Source: Wikimedia</a:t>
            </a:r>
            <a:endParaRPr lang="en-US" sz="900" i="1" dirty="0"/>
          </a:p>
        </p:txBody>
      </p:sp>
    </p:spTree>
    <p:extLst>
      <p:ext uri="{BB962C8B-B14F-4D97-AF65-F5344CB8AC3E}">
        <p14:creationId xmlns:p14="http://schemas.microsoft.com/office/powerpoint/2010/main" val="105646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1369"/>
          <a:stretch/>
        </p:blipFill>
        <p:spPr>
          <a:xfrm>
            <a:off x="5880505" y="4357688"/>
            <a:ext cx="3160957" cy="220027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6553200" y="1265317"/>
            <a:ext cx="925368" cy="1454150"/>
          </a:xfrm>
          <a:prstGeom prst="rect">
            <a:avLst/>
          </a:prstGeom>
        </p:spPr>
      </p:pic>
      <p:pic>
        <p:nvPicPr>
          <p:cNvPr id="8" name="Picture 7"/>
          <p:cNvPicPr>
            <a:picLocks noChangeAspect="1"/>
          </p:cNvPicPr>
          <p:nvPr/>
        </p:nvPicPr>
        <p:blipFill>
          <a:blip r:embed="rId4"/>
          <a:stretch>
            <a:fillRect/>
          </a:stretch>
        </p:blipFill>
        <p:spPr>
          <a:xfrm>
            <a:off x="7324625" y="213946"/>
            <a:ext cx="1818380" cy="1774826"/>
          </a:xfrm>
          <a:prstGeom prst="rect">
            <a:avLst/>
          </a:prstGeom>
        </p:spPr>
      </p:pic>
      <p:sp>
        <p:nvSpPr>
          <p:cNvPr id="10" name="Curved Down Arrow 9"/>
          <p:cNvSpPr/>
          <p:nvPr/>
        </p:nvSpPr>
        <p:spPr>
          <a:xfrm rot="16991616">
            <a:off x="6379697" y="1626083"/>
            <a:ext cx="1327056" cy="509201"/>
          </a:xfrm>
          <a:prstGeom prst="curvedDownArrow">
            <a:avLst>
              <a:gd name="adj1" fmla="val 26687"/>
              <a:gd name="adj2" fmla="val 50000"/>
              <a:gd name="adj3" fmla="val 39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33D1F78-2C1C-B845-B5E0-2E2DBCF2C8CA}"/>
              </a:ext>
            </a:extLst>
          </p:cNvPr>
          <p:cNvSpPr>
            <a:spLocks noGrp="1"/>
          </p:cNvSpPr>
          <p:nvPr>
            <p:ph type="title"/>
          </p:nvPr>
        </p:nvSpPr>
        <p:spPr/>
        <p:txBody>
          <a:bodyPr/>
          <a:lstStyle/>
          <a:p>
            <a:r>
              <a:rPr lang="en-US" dirty="0"/>
              <a:t>Fusion vs. Combustion</a:t>
            </a:r>
          </a:p>
        </p:txBody>
      </p:sp>
      <p:sp>
        <p:nvSpPr>
          <p:cNvPr id="3" name="Content Placeholder 2">
            <a:extLst>
              <a:ext uri="{FF2B5EF4-FFF2-40B4-BE49-F238E27FC236}">
                <a16:creationId xmlns:a16="http://schemas.microsoft.com/office/drawing/2014/main" id="{7BF9EFE8-6DB1-5048-9F98-B6FCCFE87DEF}"/>
              </a:ext>
            </a:extLst>
          </p:cNvPr>
          <p:cNvSpPr>
            <a:spLocks noGrp="1"/>
          </p:cNvSpPr>
          <p:nvPr>
            <p:ph sz="half" idx="1"/>
          </p:nvPr>
        </p:nvSpPr>
        <p:spPr>
          <a:xfrm>
            <a:off x="457200" y="1358538"/>
            <a:ext cx="5786846" cy="5316582"/>
          </a:xfrm>
        </p:spPr>
        <p:txBody>
          <a:bodyPr>
            <a:normAutofit fontScale="92500"/>
          </a:bodyPr>
          <a:lstStyle/>
          <a:p>
            <a:pPr fontAlgn="base"/>
            <a:r>
              <a:rPr lang="en-US" dirty="0"/>
              <a:t>Fusion is very different from combustion</a:t>
            </a:r>
          </a:p>
          <a:p>
            <a:pPr fontAlgn="base"/>
            <a:r>
              <a:rPr lang="en-US" dirty="0"/>
              <a:t>In combustion, chemical energy is converted into heat and light energy. </a:t>
            </a:r>
          </a:p>
          <a:p>
            <a:pPr lvl="1" fontAlgn="base"/>
            <a:r>
              <a:rPr lang="en-US" dirty="0"/>
              <a:t>However, atoms are not being destroyed.</a:t>
            </a:r>
          </a:p>
          <a:p>
            <a:pPr lvl="1" fontAlgn="base"/>
            <a:r>
              <a:rPr lang="en-US" dirty="0"/>
              <a:t>The mass of the products is the same as the mass of the reactants. </a:t>
            </a:r>
          </a:p>
          <a:p>
            <a:pPr fontAlgn="base"/>
            <a:r>
              <a:rPr lang="en-US" dirty="0"/>
              <a:t>In fusion, matter is converted into energy (per Einstein’s equation, </a:t>
            </a:r>
            <a:r>
              <a:rPr lang="en-US" dirty="0" smtClean="0"/>
              <a:t/>
            </a:r>
            <a:br>
              <a:rPr lang="en-US" dirty="0" smtClean="0"/>
            </a:br>
            <a:r>
              <a:rPr lang="en-US" dirty="0" smtClean="0"/>
              <a:t>E </a:t>
            </a:r>
            <a:r>
              <a:rPr lang="en-US" dirty="0"/>
              <a:t>= mc</a:t>
            </a:r>
            <a:r>
              <a:rPr lang="en-US" baseline="30000" dirty="0"/>
              <a:t>2</a:t>
            </a:r>
            <a:r>
              <a:rPr lang="en-US" dirty="0"/>
              <a:t>). </a:t>
            </a:r>
          </a:p>
          <a:p>
            <a:pPr lvl="1" fontAlgn="base"/>
            <a:r>
              <a:rPr lang="en-US" dirty="0"/>
              <a:t>The products of fusion have less mass </a:t>
            </a:r>
            <a:br>
              <a:rPr lang="en-US" dirty="0"/>
            </a:br>
            <a:r>
              <a:rPr lang="en-US" dirty="0"/>
              <a:t>than the reactants. </a:t>
            </a:r>
          </a:p>
          <a:p>
            <a:endParaRPr lang="en-US" dirty="0"/>
          </a:p>
        </p:txBody>
      </p:sp>
      <p:sp>
        <p:nvSpPr>
          <p:cNvPr id="5" name="Slide Number Placeholder 4">
            <a:extLst>
              <a:ext uri="{FF2B5EF4-FFF2-40B4-BE49-F238E27FC236}">
                <a16:creationId xmlns:a16="http://schemas.microsoft.com/office/drawing/2014/main" id="{24C32344-CAE2-1449-A5EF-0D59F578688F}"/>
              </a:ext>
            </a:extLst>
          </p:cNvPr>
          <p:cNvSpPr>
            <a:spLocks noGrp="1"/>
          </p:cNvSpPr>
          <p:nvPr>
            <p:ph type="sldNum" sz="quarter" idx="12"/>
          </p:nvPr>
        </p:nvSpPr>
        <p:spPr/>
        <p:txBody>
          <a:bodyPr/>
          <a:lstStyle/>
          <a:p>
            <a:fld id="{47A2A49C-3692-4152-8A6C-C7C5B48EF17E}" type="slidenum">
              <a:rPr lang="en-US" smtClean="0"/>
              <a:t>6</a:t>
            </a:fld>
            <a:endParaRPr lang="en-US"/>
          </a:p>
        </p:txBody>
      </p:sp>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6244046" y="2276433"/>
            <a:ext cx="1770247" cy="1775711"/>
          </a:xfrm>
          <a:prstGeom prst="rect">
            <a:avLst/>
          </a:prstGeom>
        </p:spPr>
      </p:pic>
      <p:sp>
        <p:nvSpPr>
          <p:cNvPr id="13" name="Rectangle 12"/>
          <p:cNvSpPr/>
          <p:nvPr/>
        </p:nvSpPr>
        <p:spPr>
          <a:xfrm>
            <a:off x="8233815" y="6613753"/>
            <a:ext cx="1171575" cy="215444"/>
          </a:xfrm>
          <a:prstGeom prst="rect">
            <a:avLst/>
          </a:prstGeom>
        </p:spPr>
        <p:txBody>
          <a:bodyPr wrap="square">
            <a:spAutoFit/>
          </a:bodyPr>
          <a:lstStyle/>
          <a:p>
            <a:r>
              <a:rPr lang="en-US" sz="800" i="1" dirty="0">
                <a:hlinkClick r:id="rId6"/>
              </a:rPr>
              <a:t>Source: Energy.gov</a:t>
            </a:r>
            <a:endParaRPr lang="en-US" sz="800" i="1" dirty="0"/>
          </a:p>
        </p:txBody>
      </p:sp>
    </p:spTree>
    <p:extLst>
      <p:ext uri="{BB962C8B-B14F-4D97-AF65-F5344CB8AC3E}">
        <p14:creationId xmlns:p14="http://schemas.microsoft.com/office/powerpoint/2010/main" val="3124450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1F78-2C1C-B845-B5E0-2E2DBCF2C8CA}"/>
              </a:ext>
            </a:extLst>
          </p:cNvPr>
          <p:cNvSpPr>
            <a:spLocks noGrp="1"/>
          </p:cNvSpPr>
          <p:nvPr>
            <p:ph type="title"/>
          </p:nvPr>
        </p:nvSpPr>
        <p:spPr/>
        <p:txBody>
          <a:bodyPr/>
          <a:lstStyle/>
          <a:p>
            <a:r>
              <a:rPr lang="en-US" dirty="0"/>
              <a:t>Mass Defect</a:t>
            </a:r>
          </a:p>
        </p:txBody>
      </p:sp>
      <p:sp>
        <p:nvSpPr>
          <p:cNvPr id="3" name="Content Placeholder 2">
            <a:extLst>
              <a:ext uri="{FF2B5EF4-FFF2-40B4-BE49-F238E27FC236}">
                <a16:creationId xmlns:a16="http://schemas.microsoft.com/office/drawing/2014/main" id="{7BF9EFE8-6DB1-5048-9F98-B6FCCFE87DEF}"/>
              </a:ext>
            </a:extLst>
          </p:cNvPr>
          <p:cNvSpPr>
            <a:spLocks noGrp="1"/>
          </p:cNvSpPr>
          <p:nvPr>
            <p:ph sz="half" idx="1"/>
          </p:nvPr>
        </p:nvSpPr>
        <p:spPr>
          <a:xfrm>
            <a:off x="457200" y="1358538"/>
            <a:ext cx="8229600" cy="5316582"/>
          </a:xfrm>
        </p:spPr>
        <p:txBody>
          <a:bodyPr>
            <a:normAutofit fontScale="92500" lnSpcReduction="10000"/>
          </a:bodyPr>
          <a:lstStyle/>
          <a:p>
            <a:pPr fontAlgn="base"/>
            <a:r>
              <a:rPr lang="en-US" dirty="0"/>
              <a:t>Except for hydrogen, the mass of an atom is always less than the sum of the masses of its component particles.</a:t>
            </a:r>
          </a:p>
          <a:p>
            <a:pPr lvl="1" fontAlgn="base"/>
            <a:r>
              <a:rPr lang="en-US" u="sng" dirty="0"/>
              <a:t>Mass defect</a:t>
            </a:r>
            <a:r>
              <a:rPr lang="en-US" dirty="0"/>
              <a:t> of </a:t>
            </a:r>
            <a:r>
              <a:rPr lang="en-US" dirty="0" smtClean="0"/>
              <a:t>a </a:t>
            </a:r>
            <a:r>
              <a:rPr lang="en-US" dirty="0"/>
              <a:t>nucleus is the difference between the sum of the masses of the subatomic components and the measured atomic mass.</a:t>
            </a:r>
            <a:br>
              <a:rPr lang="en-US" dirty="0"/>
            </a:br>
            <a:endParaRPr lang="en-US" sz="1500" dirty="0"/>
          </a:p>
          <a:p>
            <a:pPr fontAlgn="base"/>
            <a:r>
              <a:rPr lang="en-US" dirty="0"/>
              <a:t>When protons, neutrons, and</a:t>
            </a:r>
            <a:br>
              <a:rPr lang="en-US" dirty="0"/>
            </a:br>
            <a:r>
              <a:rPr lang="en-US" dirty="0"/>
              <a:t>electrons assemble into a </a:t>
            </a:r>
            <a:br>
              <a:rPr lang="en-US" dirty="0"/>
            </a:br>
            <a:r>
              <a:rPr lang="en-US" dirty="0"/>
              <a:t>stable atom, energy is </a:t>
            </a:r>
            <a:br>
              <a:rPr lang="en-US" dirty="0"/>
            </a:br>
            <a:r>
              <a:rPr lang="en-US" dirty="0"/>
              <a:t>released.</a:t>
            </a:r>
          </a:p>
          <a:p>
            <a:pPr lvl="1" fontAlgn="base"/>
            <a:r>
              <a:rPr lang="en-US" dirty="0"/>
              <a:t>This is like how atoms in </a:t>
            </a:r>
            <a:br>
              <a:rPr lang="en-US" dirty="0"/>
            </a:br>
            <a:r>
              <a:rPr lang="en-US" dirty="0"/>
              <a:t>molecules are more stable </a:t>
            </a:r>
            <a:br>
              <a:rPr lang="en-US" dirty="0"/>
            </a:br>
            <a:r>
              <a:rPr lang="en-US" dirty="0"/>
              <a:t>than isolated atoms.</a:t>
            </a:r>
          </a:p>
          <a:p>
            <a:pPr lvl="1" fontAlgn="base"/>
            <a:r>
              <a:rPr lang="en-US" dirty="0"/>
              <a:t>E.g., Na+ and Cl- are highly </a:t>
            </a:r>
            <a:br>
              <a:rPr lang="en-US" dirty="0"/>
            </a:br>
            <a:r>
              <a:rPr lang="en-US" dirty="0"/>
              <a:t>reactive, while </a:t>
            </a:r>
            <a:r>
              <a:rPr lang="en-US" dirty="0" err="1"/>
              <a:t>NaCl</a:t>
            </a:r>
            <a:r>
              <a:rPr lang="en-US" dirty="0"/>
              <a:t> is not. </a:t>
            </a:r>
          </a:p>
          <a:p>
            <a:pPr lvl="1" fontAlgn="base"/>
            <a:endParaRPr lang="en-US" dirty="0"/>
          </a:p>
          <a:p>
            <a:endParaRPr lang="en-US" dirty="0"/>
          </a:p>
        </p:txBody>
      </p:sp>
      <p:sp>
        <p:nvSpPr>
          <p:cNvPr id="5" name="Slide Number Placeholder 4">
            <a:extLst>
              <a:ext uri="{FF2B5EF4-FFF2-40B4-BE49-F238E27FC236}">
                <a16:creationId xmlns:a16="http://schemas.microsoft.com/office/drawing/2014/main" id="{24C32344-CAE2-1449-A5EF-0D59F578688F}"/>
              </a:ext>
            </a:extLst>
          </p:cNvPr>
          <p:cNvSpPr>
            <a:spLocks noGrp="1"/>
          </p:cNvSpPr>
          <p:nvPr>
            <p:ph type="sldNum" sz="quarter" idx="12"/>
          </p:nvPr>
        </p:nvSpPr>
        <p:spPr/>
        <p:txBody>
          <a:bodyPr/>
          <a:lstStyle/>
          <a:p>
            <a:fld id="{47A2A49C-3692-4152-8A6C-C7C5B48EF17E}" type="slidenum">
              <a:rPr lang="en-US" smtClean="0"/>
              <a:t>7</a:t>
            </a:fld>
            <a:endParaRPr lang="en-US"/>
          </a:p>
        </p:txBody>
      </p:sp>
      <p:pic>
        <p:nvPicPr>
          <p:cNvPr id="23" name="Picture 22"/>
          <p:cNvPicPr>
            <a:picLocks noChangeAspect="1"/>
          </p:cNvPicPr>
          <p:nvPr/>
        </p:nvPicPr>
        <p:blipFill>
          <a:blip r:embed="rId2"/>
          <a:stretch>
            <a:fillRect/>
          </a:stretch>
        </p:blipFill>
        <p:spPr>
          <a:xfrm>
            <a:off x="4829175" y="2842600"/>
            <a:ext cx="4314825" cy="2971800"/>
          </a:xfrm>
          <a:prstGeom prst="rect">
            <a:avLst/>
          </a:prstGeom>
        </p:spPr>
      </p:pic>
      <p:sp>
        <p:nvSpPr>
          <p:cNvPr id="24" name="Rectangle 23"/>
          <p:cNvSpPr/>
          <p:nvPr/>
        </p:nvSpPr>
        <p:spPr>
          <a:xfrm>
            <a:off x="4948243" y="5760680"/>
            <a:ext cx="4352925" cy="923330"/>
          </a:xfrm>
          <a:prstGeom prst="rect">
            <a:avLst/>
          </a:prstGeom>
        </p:spPr>
        <p:txBody>
          <a:bodyPr wrap="square">
            <a:spAutoFit/>
          </a:bodyPr>
          <a:lstStyle/>
          <a:p>
            <a:r>
              <a:rPr lang="en-US" u="sng" dirty="0"/>
              <a:t>Mass defect:</a:t>
            </a:r>
            <a:r>
              <a:rPr lang="en-US" dirty="0"/>
              <a:t> the difference between the masses of the subatomic components and the atomic mass of an atom.</a:t>
            </a:r>
          </a:p>
        </p:txBody>
      </p:sp>
    </p:spTree>
    <p:extLst>
      <p:ext uri="{BB962C8B-B14F-4D97-AF65-F5344CB8AC3E}">
        <p14:creationId xmlns:p14="http://schemas.microsoft.com/office/powerpoint/2010/main" val="720462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1F78-2C1C-B845-B5E0-2E2DBCF2C8CA}"/>
              </a:ext>
            </a:extLst>
          </p:cNvPr>
          <p:cNvSpPr>
            <a:spLocks noGrp="1"/>
          </p:cNvSpPr>
          <p:nvPr>
            <p:ph type="title"/>
          </p:nvPr>
        </p:nvSpPr>
        <p:spPr>
          <a:xfrm>
            <a:off x="457200" y="65630"/>
            <a:ext cx="8229600" cy="1143000"/>
          </a:xfrm>
        </p:spPr>
        <p:txBody>
          <a:bodyPr/>
          <a:lstStyle/>
          <a:p>
            <a:r>
              <a:rPr lang="en-US" dirty="0"/>
              <a:t>Mass Defect</a:t>
            </a:r>
          </a:p>
        </p:txBody>
      </p:sp>
      <p:sp>
        <p:nvSpPr>
          <p:cNvPr id="3" name="Content Placeholder 2">
            <a:extLst>
              <a:ext uri="{FF2B5EF4-FFF2-40B4-BE49-F238E27FC236}">
                <a16:creationId xmlns:a16="http://schemas.microsoft.com/office/drawing/2014/main" id="{7BF9EFE8-6DB1-5048-9F98-B6FCCFE87DEF}"/>
              </a:ext>
            </a:extLst>
          </p:cNvPr>
          <p:cNvSpPr>
            <a:spLocks noGrp="1"/>
          </p:cNvSpPr>
          <p:nvPr>
            <p:ph sz="half" idx="1"/>
          </p:nvPr>
        </p:nvSpPr>
        <p:spPr>
          <a:xfrm>
            <a:off x="182879" y="1162594"/>
            <a:ext cx="8477795" cy="5486400"/>
          </a:xfrm>
        </p:spPr>
        <p:txBody>
          <a:bodyPr>
            <a:normAutofit fontScale="92500" lnSpcReduction="20000"/>
          </a:bodyPr>
          <a:lstStyle/>
          <a:p>
            <a:pPr fontAlgn="base"/>
            <a:r>
              <a:rPr lang="en-US" dirty="0"/>
              <a:t>Mass defect is evident in deuterium (heavy hydrogen, or hydrogen with a neutron). </a:t>
            </a:r>
          </a:p>
          <a:p>
            <a:pPr lvl="1" fontAlgn="base"/>
            <a:r>
              <a:rPr lang="en-US" dirty="0"/>
              <a:t>The electron, proton, and neutron individually weigh a total of 2.0165 amu (amu = atomic mass unit = 1/12 the mass of a carbon atom).</a:t>
            </a:r>
          </a:p>
          <a:p>
            <a:pPr lvl="1" fontAlgn="base"/>
            <a:r>
              <a:rPr lang="en-US" dirty="0"/>
              <a:t>However, a deuterium atom weighs 2.0141 amu.</a:t>
            </a:r>
          </a:p>
          <a:p>
            <a:pPr lvl="1" fontAlgn="base"/>
            <a:r>
              <a:rPr lang="en-US" dirty="0"/>
              <a:t>This equates to a mass defect of ~0.0024 amu</a:t>
            </a:r>
            <a:br>
              <a:rPr lang="en-US" dirty="0"/>
            </a:br>
            <a:endParaRPr lang="en-US" dirty="0"/>
          </a:p>
          <a:p>
            <a:pPr fontAlgn="base"/>
            <a:r>
              <a:rPr lang="en-US" dirty="0"/>
              <a:t>When subatomic particles form </a:t>
            </a:r>
            <a:br>
              <a:rPr lang="en-US" dirty="0"/>
            </a:br>
            <a:r>
              <a:rPr lang="en-US" dirty="0"/>
              <a:t>a stable atom, they release </a:t>
            </a:r>
            <a:br>
              <a:rPr lang="en-US" dirty="0"/>
            </a:br>
            <a:r>
              <a:rPr lang="en-US" dirty="0"/>
              <a:t>energy converted from matter. </a:t>
            </a:r>
          </a:p>
          <a:p>
            <a:pPr lvl="1" fontAlgn="base"/>
            <a:r>
              <a:rPr lang="en-US" dirty="0"/>
              <a:t>Mass defect value is proportional </a:t>
            </a:r>
            <a:br>
              <a:rPr lang="en-US" dirty="0"/>
            </a:br>
            <a:r>
              <a:rPr lang="en-US" dirty="0"/>
              <a:t>to the </a:t>
            </a:r>
            <a:r>
              <a:rPr lang="en-US" u="sng" dirty="0"/>
              <a:t>nuclear binding energy</a:t>
            </a:r>
            <a:r>
              <a:rPr lang="en-US" dirty="0"/>
              <a:t> (the </a:t>
            </a:r>
            <a:br>
              <a:rPr lang="en-US" dirty="0"/>
            </a:br>
            <a:r>
              <a:rPr lang="en-US" dirty="0"/>
              <a:t>energy needed to divide a nucleus </a:t>
            </a:r>
            <a:br>
              <a:rPr lang="en-US" dirty="0"/>
            </a:br>
            <a:r>
              <a:rPr lang="en-US" dirty="0"/>
              <a:t>into separate protons &amp; neutrons).</a:t>
            </a:r>
          </a:p>
          <a:p>
            <a:pPr lvl="1" fontAlgn="base"/>
            <a:r>
              <a:rPr lang="en-US" dirty="0"/>
              <a:t>Both values are measures of the </a:t>
            </a:r>
            <a:br>
              <a:rPr lang="en-US" dirty="0"/>
            </a:br>
            <a:r>
              <a:rPr lang="en-US" dirty="0"/>
              <a:t>stability of the nucleus of an atom.</a:t>
            </a:r>
          </a:p>
        </p:txBody>
      </p:sp>
      <p:sp>
        <p:nvSpPr>
          <p:cNvPr id="5" name="Slide Number Placeholder 4">
            <a:extLst>
              <a:ext uri="{FF2B5EF4-FFF2-40B4-BE49-F238E27FC236}">
                <a16:creationId xmlns:a16="http://schemas.microsoft.com/office/drawing/2014/main" id="{24C32344-CAE2-1449-A5EF-0D59F578688F}"/>
              </a:ext>
            </a:extLst>
          </p:cNvPr>
          <p:cNvSpPr>
            <a:spLocks noGrp="1"/>
          </p:cNvSpPr>
          <p:nvPr>
            <p:ph type="sldNum" sz="quarter" idx="12"/>
          </p:nvPr>
        </p:nvSpPr>
        <p:spPr/>
        <p:txBody>
          <a:bodyPr/>
          <a:lstStyle/>
          <a:p>
            <a:fld id="{47A2A49C-3692-4152-8A6C-C7C5B48EF17E}" type="slidenum">
              <a:rPr lang="en-US" smtClean="0"/>
              <a:t>8</a:t>
            </a:fld>
            <a:endParaRPr lang="en-US"/>
          </a:p>
        </p:txBody>
      </p:sp>
      <p:pic>
        <p:nvPicPr>
          <p:cNvPr id="4098" name="Picture 2">
            <a:extLst>
              <a:ext uri="{FF2B5EF4-FFF2-40B4-BE49-F238E27FC236}">
                <a16:creationId xmlns:a16="http://schemas.microsoft.com/office/drawing/2014/main" id="{A5923489-0E41-4C4B-B720-765D6D5B2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03" y="3491687"/>
            <a:ext cx="4121512" cy="32226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5A64E9-0AB3-FC41-ABA1-3FFC69354700}"/>
              </a:ext>
            </a:extLst>
          </p:cNvPr>
          <p:cNvSpPr/>
          <p:nvPr/>
        </p:nvSpPr>
        <p:spPr>
          <a:xfrm>
            <a:off x="7406640" y="6627168"/>
            <a:ext cx="1737360" cy="230832"/>
          </a:xfrm>
          <a:prstGeom prst="rect">
            <a:avLst/>
          </a:prstGeom>
        </p:spPr>
        <p:txBody>
          <a:bodyPr wrap="square">
            <a:spAutoFit/>
          </a:bodyPr>
          <a:lstStyle/>
          <a:p>
            <a:r>
              <a:rPr lang="en-US" sz="900" i="1" u="sng" dirty="0">
                <a:solidFill>
                  <a:srgbClr val="1155CC"/>
                </a:solidFill>
                <a:latin typeface="Arial" panose="020B0604020202020204" pitchFamily="34" charset="0"/>
              </a:rPr>
              <a:t>Source: </a:t>
            </a:r>
            <a:r>
              <a:rPr lang="en-US" sz="900" i="1" u="sng" dirty="0" err="1">
                <a:solidFill>
                  <a:srgbClr val="1155CC"/>
                </a:solidFill>
                <a:latin typeface="Arial" panose="020B0604020202020204" pitchFamily="34" charset="0"/>
              </a:rPr>
              <a:t>chem.libretexts.org</a:t>
            </a:r>
            <a:endParaRPr lang="en-US" sz="900" i="1" dirty="0"/>
          </a:p>
        </p:txBody>
      </p:sp>
    </p:spTree>
    <p:extLst>
      <p:ext uri="{BB962C8B-B14F-4D97-AF65-F5344CB8AC3E}">
        <p14:creationId xmlns:p14="http://schemas.microsoft.com/office/powerpoint/2010/main" val="1363168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390D-0A2E-C44C-8E58-0A42311E68BF}"/>
              </a:ext>
            </a:extLst>
          </p:cNvPr>
          <p:cNvSpPr>
            <a:spLocks noGrp="1"/>
          </p:cNvSpPr>
          <p:nvPr>
            <p:ph type="title"/>
          </p:nvPr>
        </p:nvSpPr>
        <p:spPr/>
        <p:txBody>
          <a:bodyPr/>
          <a:lstStyle/>
          <a:p>
            <a:r>
              <a:rPr lang="en-US" dirty="0"/>
              <a:t>Mass Defect Curve</a:t>
            </a:r>
          </a:p>
        </p:txBody>
      </p:sp>
      <p:sp>
        <p:nvSpPr>
          <p:cNvPr id="3" name="Content Placeholder 2">
            <a:extLst>
              <a:ext uri="{FF2B5EF4-FFF2-40B4-BE49-F238E27FC236}">
                <a16:creationId xmlns:a16="http://schemas.microsoft.com/office/drawing/2014/main" id="{30193B15-11ED-654B-921D-F4B4DEC228F2}"/>
              </a:ext>
            </a:extLst>
          </p:cNvPr>
          <p:cNvSpPr>
            <a:spLocks noGrp="1"/>
          </p:cNvSpPr>
          <p:nvPr>
            <p:ph sz="half" idx="1"/>
          </p:nvPr>
        </p:nvSpPr>
        <p:spPr>
          <a:xfrm>
            <a:off x="104502" y="1271588"/>
            <a:ext cx="4789716" cy="5312091"/>
          </a:xfrm>
        </p:spPr>
        <p:txBody>
          <a:bodyPr>
            <a:normAutofit fontScale="92500" lnSpcReduction="10000"/>
          </a:bodyPr>
          <a:lstStyle/>
          <a:p>
            <a:pPr fontAlgn="base"/>
            <a:r>
              <a:rPr lang="en-US"/>
              <a:t>Not </a:t>
            </a:r>
            <a:r>
              <a:rPr lang="en-US" dirty="0"/>
              <a:t>all nuclei are equally stable. </a:t>
            </a:r>
          </a:p>
          <a:p>
            <a:pPr lvl="1" fontAlgn="base"/>
            <a:r>
              <a:rPr lang="en-US" dirty="0"/>
              <a:t>The ratio of binding energy to neutrons &amp; protons determines the stability of an element.</a:t>
            </a:r>
            <a:br>
              <a:rPr lang="en-US" dirty="0"/>
            </a:br>
            <a:r>
              <a:rPr lang="en-US" dirty="0"/>
              <a:t> </a:t>
            </a:r>
            <a:endParaRPr lang="en-US" sz="1000" dirty="0"/>
          </a:p>
          <a:p>
            <a:pPr fontAlgn="base"/>
            <a:r>
              <a:rPr lang="en-US" dirty="0"/>
              <a:t>As hydrogen fuses into helium, the binding energy to nucleon* ratio increases.</a:t>
            </a:r>
          </a:p>
          <a:p>
            <a:pPr lvl="1" fontAlgn="base"/>
            <a:r>
              <a:rPr lang="en-US" dirty="0"/>
              <a:t>It takes more energy to separate the nucleons of helium compared to those of hydrogen. </a:t>
            </a:r>
          </a:p>
          <a:p>
            <a:pPr lvl="1" fontAlgn="base"/>
            <a:r>
              <a:rPr lang="en-US" dirty="0"/>
              <a:t>Similarly, binding energy increases as helium fuses into carbon. </a:t>
            </a:r>
          </a:p>
          <a:p>
            <a:endParaRPr lang="en-US" dirty="0"/>
          </a:p>
        </p:txBody>
      </p:sp>
      <p:sp>
        <p:nvSpPr>
          <p:cNvPr id="5" name="Slide Number Placeholder 4">
            <a:extLst>
              <a:ext uri="{FF2B5EF4-FFF2-40B4-BE49-F238E27FC236}">
                <a16:creationId xmlns:a16="http://schemas.microsoft.com/office/drawing/2014/main" id="{1915D542-7E16-7249-9D1F-2E8C523E7191}"/>
              </a:ext>
            </a:extLst>
          </p:cNvPr>
          <p:cNvSpPr>
            <a:spLocks noGrp="1"/>
          </p:cNvSpPr>
          <p:nvPr>
            <p:ph type="sldNum" sz="quarter" idx="12"/>
          </p:nvPr>
        </p:nvSpPr>
        <p:spPr/>
        <p:txBody>
          <a:bodyPr/>
          <a:lstStyle/>
          <a:p>
            <a:fld id="{47A2A49C-3692-4152-8A6C-C7C5B48EF17E}" type="slidenum">
              <a:rPr lang="en-US" smtClean="0"/>
              <a:t>9</a:t>
            </a:fld>
            <a:endParaRPr lang="en-US"/>
          </a:p>
        </p:txBody>
      </p:sp>
      <p:pic>
        <p:nvPicPr>
          <p:cNvPr id="6" name="Picture 2" descr="Graph of binding energy per nucleon, MeV, versus mass number, A. The graph starts close to point 2,1 and peaks close to element 56 Fe, which has an MeV value of between 8 and 9. After this, the graph tapers off to an MeV value of roughly 7. 56 Fe is labeled most stable nucleus. A vertical bar at A = 60 is labeled region of very stable nuclides. Both sides of this bar have an arrow pointing to it. The left one is labeled fusion and the right one is labeled fission.">
            <a:extLst>
              <a:ext uri="{FF2B5EF4-FFF2-40B4-BE49-F238E27FC236}">
                <a16:creationId xmlns:a16="http://schemas.microsoft.com/office/drawing/2014/main" id="{692A9AE4-0A17-1342-B166-DFF33E5CD7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429"/>
          <a:stretch/>
        </p:blipFill>
        <p:spPr bwMode="auto">
          <a:xfrm>
            <a:off x="4894218" y="1590108"/>
            <a:ext cx="4249782" cy="51162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49B2A2-DB46-F242-B008-BCF57D80BB4C}"/>
              </a:ext>
            </a:extLst>
          </p:cNvPr>
          <p:cNvSpPr/>
          <p:nvPr/>
        </p:nvSpPr>
        <p:spPr>
          <a:xfrm>
            <a:off x="5274174" y="6635931"/>
            <a:ext cx="4000453" cy="222069"/>
          </a:xfrm>
          <a:prstGeom prst="rect">
            <a:avLst/>
          </a:prstGeom>
        </p:spPr>
        <p:txBody>
          <a:bodyPr wrap="square">
            <a:spAutoFit/>
          </a:bodyPr>
          <a:lstStyle/>
          <a:p>
            <a:r>
              <a:rPr lang="en-US" sz="800" i="1" u="sng" dirty="0">
                <a:solidFill>
                  <a:srgbClr val="1155CC"/>
                </a:solidFill>
                <a:latin typeface="Times New Roman" panose="02020603050405020304" pitchFamily="18" charset="0"/>
                <a:hlinkClick r:id="rId3"/>
              </a:rPr>
              <a:t>Source: https://opentextbc.ca/universityphysicsv3openstax/chapter/nuclear-binding-energy/</a:t>
            </a:r>
            <a:r>
              <a:rPr lang="en-US" sz="800" i="1" dirty="0">
                <a:solidFill>
                  <a:srgbClr val="000000"/>
                </a:solidFill>
                <a:latin typeface="Times New Roman" panose="02020603050405020304" pitchFamily="18" charset="0"/>
              </a:rPr>
              <a:t> </a:t>
            </a:r>
            <a:endParaRPr lang="en-US" sz="800" i="1" dirty="0"/>
          </a:p>
        </p:txBody>
      </p:sp>
      <p:sp>
        <p:nvSpPr>
          <p:cNvPr id="4" name="Rectangle 3"/>
          <p:cNvSpPr/>
          <p:nvPr/>
        </p:nvSpPr>
        <p:spPr>
          <a:xfrm>
            <a:off x="1874415" y="6420738"/>
            <a:ext cx="3096104" cy="369332"/>
          </a:xfrm>
          <a:prstGeom prst="rect">
            <a:avLst/>
          </a:prstGeom>
        </p:spPr>
        <p:txBody>
          <a:bodyPr wrap="none">
            <a:spAutoFit/>
          </a:bodyPr>
          <a:lstStyle/>
          <a:p>
            <a:r>
              <a:rPr lang="en-US" i="1" dirty="0"/>
              <a:t>*</a:t>
            </a:r>
            <a:r>
              <a:rPr lang="en-US" i="1" u="sng" dirty="0"/>
              <a:t>Nucleon</a:t>
            </a:r>
            <a:r>
              <a:rPr lang="en-US" i="1" dirty="0"/>
              <a:t> = neutrons &amp; protons</a:t>
            </a:r>
          </a:p>
        </p:txBody>
      </p:sp>
    </p:spTree>
    <p:extLst>
      <p:ext uri="{BB962C8B-B14F-4D97-AF65-F5344CB8AC3E}">
        <p14:creationId xmlns:p14="http://schemas.microsoft.com/office/powerpoint/2010/main" val="1575821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38434</TotalTime>
  <Words>754</Words>
  <Application>Microsoft Office PowerPoint</Application>
  <PresentationFormat>On-screen Show (4:3)</PresentationFormat>
  <Paragraphs>128</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Times New Roman</vt:lpstr>
      <vt:lpstr>Office Theme</vt:lpstr>
      <vt:lpstr>Life of Stars Unit  Week 2 – Why do stars die? </vt:lpstr>
      <vt:lpstr>Sun Unit – W2 Driving Question</vt:lpstr>
      <vt:lpstr>Stars Week 1 Recap</vt:lpstr>
      <vt:lpstr>The Big Ideas</vt:lpstr>
      <vt:lpstr>The Big Ideas</vt:lpstr>
      <vt:lpstr>Fusion vs. Combustion</vt:lpstr>
      <vt:lpstr>Mass Defect</vt:lpstr>
      <vt:lpstr>Mass Defect</vt:lpstr>
      <vt:lpstr>Mass Defect Curve</vt:lpstr>
      <vt:lpstr>Mass Defect Curve</vt:lpstr>
      <vt:lpstr>Mass Defect &amp; Star Death</vt:lpstr>
      <vt:lpstr>Fusion vs. Fission</vt:lpstr>
      <vt:lpstr>Revisions to W2 Driving Question</vt:lpstr>
      <vt:lpstr>PowerPoint Presentation</vt:lpstr>
      <vt:lpstr>Mass Defect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Haverly</dc:creator>
  <cp:lastModifiedBy>Craig Kohn</cp:lastModifiedBy>
  <cp:revision>218</cp:revision>
  <cp:lastPrinted>2021-09-03T16:08:55Z</cp:lastPrinted>
  <dcterms:created xsi:type="dcterms:W3CDTF">2016-07-25T16:58:07Z</dcterms:created>
  <dcterms:modified xsi:type="dcterms:W3CDTF">2021-11-30T17:58:12Z</dcterms:modified>
</cp:coreProperties>
</file>