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7"/>
  </p:notesMasterIdLst>
  <p:sldIdLst>
    <p:sldId id="256" r:id="rId2"/>
    <p:sldId id="271" r:id="rId3"/>
    <p:sldId id="291" r:id="rId4"/>
    <p:sldId id="292" r:id="rId5"/>
    <p:sldId id="293" r:id="rId6"/>
    <p:sldId id="294" r:id="rId7"/>
    <p:sldId id="296" r:id="rId8"/>
    <p:sldId id="295" r:id="rId9"/>
    <p:sldId id="297" r:id="rId10"/>
    <p:sldId id="300" r:id="rId11"/>
    <p:sldId id="298" r:id="rId12"/>
    <p:sldId id="301" r:id="rId13"/>
    <p:sldId id="299" r:id="rId14"/>
    <p:sldId id="263" r:id="rId15"/>
    <p:sldId id="264" r:id="rId16"/>
    <p:sldId id="259" r:id="rId17"/>
    <p:sldId id="302" r:id="rId18"/>
    <p:sldId id="303" r:id="rId19"/>
    <p:sldId id="304" r:id="rId20"/>
    <p:sldId id="270" r:id="rId21"/>
    <p:sldId id="272" r:id="rId22"/>
    <p:sldId id="273" r:id="rId23"/>
    <p:sldId id="274" r:id="rId24"/>
    <p:sldId id="30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EE395"/>
    <a:srgbClr val="E2C4DE"/>
    <a:srgbClr val="EDDBEA"/>
    <a:srgbClr val="DBB5D6"/>
    <a:srgbClr val="F8FBFE"/>
    <a:srgbClr val="F5F9FC"/>
    <a:srgbClr val="FFF8FF"/>
    <a:srgbClr val="B3C0DB"/>
    <a:srgbClr val="98A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2687" autoAdjust="0"/>
  </p:normalViewPr>
  <p:slideViewPr>
    <p:cSldViewPr snapToGrid="0" snapToObjects="1">
      <p:cViewPr varScale="1">
        <p:scale>
          <a:sx n="68" d="100"/>
          <a:sy n="68" d="100"/>
        </p:scale>
        <p:origin x="94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8D672-EE78-4AE7-931A-52BE231D69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65FE29-D190-428E-8D27-F105588C4CCE}">
      <dgm:prSet custT="1"/>
      <dgm:spPr/>
      <dgm:t>
        <a:bodyPr/>
        <a:lstStyle/>
        <a:p>
          <a:r>
            <a:rPr lang="en-US" sz="2400" u="sng" dirty="0"/>
            <a:t>Translation</a:t>
          </a:r>
          <a:r>
            <a:rPr lang="en-US" sz="2400" dirty="0"/>
            <a:t> is the actual assembly of a protein using the mRNA copy.</a:t>
          </a:r>
        </a:p>
      </dgm:t>
    </dgm:pt>
    <dgm:pt modelId="{881B51CB-D9C7-4933-B143-182E8B68C821}" type="parTrans" cxnId="{77C8FA01-E90B-42B4-9F1A-4E8DEB5142B4}">
      <dgm:prSet/>
      <dgm:spPr/>
      <dgm:t>
        <a:bodyPr/>
        <a:lstStyle/>
        <a:p>
          <a:endParaRPr lang="en-US" sz="2400"/>
        </a:p>
      </dgm:t>
    </dgm:pt>
    <dgm:pt modelId="{769632F2-769A-487D-94C3-5ADB00D7FB6C}" type="sibTrans" cxnId="{77C8FA01-E90B-42B4-9F1A-4E8DEB5142B4}">
      <dgm:prSet/>
      <dgm:spPr/>
      <dgm:t>
        <a:bodyPr/>
        <a:lstStyle/>
        <a:p>
          <a:endParaRPr lang="en-US" sz="2400"/>
        </a:p>
      </dgm:t>
    </dgm:pt>
    <dgm:pt modelId="{B3675BA8-2F77-4B45-A85C-E7D84B1BC825}">
      <dgm:prSet custT="1"/>
      <dgm:spPr/>
      <dgm:t>
        <a:bodyPr/>
        <a:lstStyle/>
        <a:p>
          <a:r>
            <a:rPr lang="en-US" sz="2400" u="sng" dirty="0"/>
            <a:t>Ribosomes</a:t>
          </a:r>
          <a:r>
            <a:rPr lang="en-US" sz="2400" dirty="0"/>
            <a:t> are made from ribosomal RNA (</a:t>
          </a:r>
          <a:r>
            <a:rPr lang="en-US" sz="2400" u="sng" dirty="0" err="1"/>
            <a:t>rRNA</a:t>
          </a:r>
          <a:r>
            <a:rPr lang="en-US" sz="2400" dirty="0"/>
            <a:t>); they function like molecular factories that assemble proteins from amino acids.</a:t>
          </a:r>
        </a:p>
      </dgm:t>
    </dgm:pt>
    <dgm:pt modelId="{06140FB5-FC7A-4398-8A48-ACAE4341B884}" type="parTrans" cxnId="{A2BC175C-2455-443A-B8C9-F4256AF2575A}">
      <dgm:prSet/>
      <dgm:spPr/>
      <dgm:t>
        <a:bodyPr/>
        <a:lstStyle/>
        <a:p>
          <a:endParaRPr lang="en-US" sz="2400"/>
        </a:p>
      </dgm:t>
    </dgm:pt>
    <dgm:pt modelId="{7F299963-8E8C-4AD7-BEF7-966DB182CE5E}" type="sibTrans" cxnId="{A2BC175C-2455-443A-B8C9-F4256AF2575A}">
      <dgm:prSet/>
      <dgm:spPr/>
      <dgm:t>
        <a:bodyPr/>
        <a:lstStyle/>
        <a:p>
          <a:endParaRPr lang="en-US" sz="2400"/>
        </a:p>
      </dgm:t>
    </dgm:pt>
    <dgm:pt modelId="{55CFFC56-49AF-43C3-BC7C-59F933262559}">
      <dgm:prSet custT="1"/>
      <dgm:spPr/>
      <dgm:t>
        <a:bodyPr/>
        <a:lstStyle/>
        <a:p>
          <a:r>
            <a:rPr lang="en-US" sz="2400" dirty="0"/>
            <a:t>As mRNA moves through the ribosome, </a:t>
          </a:r>
          <a:r>
            <a:rPr lang="en-US" sz="2400" u="sng" dirty="0" err="1"/>
            <a:t>tRNA</a:t>
          </a:r>
          <a:r>
            <a:rPr lang="en-US" sz="2400" dirty="0"/>
            <a:t> delivers amino acids to the ribosome based on each mRNA codon.</a:t>
          </a:r>
        </a:p>
      </dgm:t>
    </dgm:pt>
    <dgm:pt modelId="{2ECC909F-87DC-441A-A46C-17FFD8D0D870}" type="parTrans" cxnId="{3292F4D7-46E6-446C-BC2A-5861A1488C01}">
      <dgm:prSet/>
      <dgm:spPr/>
      <dgm:t>
        <a:bodyPr/>
        <a:lstStyle/>
        <a:p>
          <a:endParaRPr lang="en-US" sz="2400"/>
        </a:p>
      </dgm:t>
    </dgm:pt>
    <dgm:pt modelId="{96ED252A-2F77-4DEF-8AD2-41BE16C2AF23}" type="sibTrans" cxnId="{3292F4D7-46E6-446C-BC2A-5861A1488C01}">
      <dgm:prSet/>
      <dgm:spPr/>
      <dgm:t>
        <a:bodyPr/>
        <a:lstStyle/>
        <a:p>
          <a:endParaRPr lang="en-US" sz="2400"/>
        </a:p>
      </dgm:t>
    </dgm:pt>
    <dgm:pt modelId="{18682B8A-F184-4273-943A-B377A85148AF}">
      <dgm:prSet custT="1"/>
      <dgm:spPr/>
      <dgm:t>
        <a:bodyPr/>
        <a:lstStyle/>
        <a:p>
          <a:r>
            <a:rPr lang="en-US" sz="2400" dirty="0"/>
            <a:t>A </a:t>
          </a:r>
          <a:r>
            <a:rPr lang="en-US" sz="2400" dirty="0" err="1"/>
            <a:t>tRNA</a:t>
          </a:r>
          <a:r>
            <a:rPr lang="en-US" sz="2400" dirty="0"/>
            <a:t> containing the complementary bases will deliver an amino acid specific to that codon and add it to the growing chain that will become the protein. </a:t>
          </a:r>
        </a:p>
      </dgm:t>
    </dgm:pt>
    <dgm:pt modelId="{4FB47852-4B81-4BA0-B845-C4415CC7214F}" type="parTrans" cxnId="{3161A492-BCDD-4E0C-9E57-80DD1E04CC63}">
      <dgm:prSet/>
      <dgm:spPr/>
      <dgm:t>
        <a:bodyPr/>
        <a:lstStyle/>
        <a:p>
          <a:endParaRPr lang="en-US" sz="2400"/>
        </a:p>
      </dgm:t>
    </dgm:pt>
    <dgm:pt modelId="{2981DE1B-B12C-4CB5-B5C6-8D7C6F64E0B8}" type="sibTrans" cxnId="{3161A492-BCDD-4E0C-9E57-80DD1E04CC63}">
      <dgm:prSet/>
      <dgm:spPr/>
      <dgm:t>
        <a:bodyPr/>
        <a:lstStyle/>
        <a:p>
          <a:endParaRPr lang="en-US" sz="2400"/>
        </a:p>
      </dgm:t>
    </dgm:pt>
    <dgm:pt modelId="{F0A1B398-2390-7B4E-8530-8B8C54150992}" type="pres">
      <dgm:prSet presAssocID="{06D8D672-EE78-4AE7-931A-52BE231D6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8083B-EA3E-4549-835A-D6DBC0BFF396}" type="pres">
      <dgm:prSet presAssocID="{6B65FE29-D190-428E-8D27-F105588C4CCE}" presName="parentText" presStyleLbl="node1" presStyleIdx="0" presStyleCnt="4" custScaleY="86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8AA34-1983-C343-A25A-2C3C475C4AC3}" type="pres">
      <dgm:prSet presAssocID="{769632F2-769A-487D-94C3-5ADB00D7FB6C}" presName="spacer" presStyleCnt="0"/>
      <dgm:spPr/>
    </dgm:pt>
    <dgm:pt modelId="{7E3D5291-BE07-C44A-AFFD-57178AB67AC7}" type="pres">
      <dgm:prSet presAssocID="{B3675BA8-2F77-4B45-A85C-E7D84B1BC8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8A6E9-1D62-0F4B-B083-B4B6B1640FAD}" type="pres">
      <dgm:prSet presAssocID="{7F299963-8E8C-4AD7-BEF7-966DB182CE5E}" presName="spacer" presStyleCnt="0"/>
      <dgm:spPr/>
    </dgm:pt>
    <dgm:pt modelId="{2815DB32-26D7-E44B-AD59-EFFAD8DB2760}" type="pres">
      <dgm:prSet presAssocID="{55CFFC56-49AF-43C3-BC7C-59F9332625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F40B7-42E7-9441-88E2-3DD113DAF0B5}" type="pres">
      <dgm:prSet presAssocID="{96ED252A-2F77-4DEF-8AD2-41BE16C2AF23}" presName="spacer" presStyleCnt="0"/>
      <dgm:spPr/>
    </dgm:pt>
    <dgm:pt modelId="{44373F2E-1842-3F45-B65E-859D774B0428}" type="pres">
      <dgm:prSet presAssocID="{18682B8A-F184-4273-943A-B377A85148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C175C-2455-443A-B8C9-F4256AF2575A}" srcId="{06D8D672-EE78-4AE7-931A-52BE231D69CB}" destId="{B3675BA8-2F77-4B45-A85C-E7D84B1BC825}" srcOrd="1" destOrd="0" parTransId="{06140FB5-FC7A-4398-8A48-ACAE4341B884}" sibTransId="{7F299963-8E8C-4AD7-BEF7-966DB182CE5E}"/>
    <dgm:cxn modelId="{87DC8CF4-46B9-9E49-9090-695DFECFD71E}" type="presOf" srcId="{18682B8A-F184-4273-943A-B377A85148AF}" destId="{44373F2E-1842-3F45-B65E-859D774B0428}" srcOrd="0" destOrd="0" presId="urn:microsoft.com/office/officeart/2005/8/layout/vList2"/>
    <dgm:cxn modelId="{0E88EC8D-AAA5-AB4B-B810-A10E6C9A8923}" type="presOf" srcId="{06D8D672-EE78-4AE7-931A-52BE231D69CB}" destId="{F0A1B398-2390-7B4E-8530-8B8C54150992}" srcOrd="0" destOrd="0" presId="urn:microsoft.com/office/officeart/2005/8/layout/vList2"/>
    <dgm:cxn modelId="{3161A492-BCDD-4E0C-9E57-80DD1E04CC63}" srcId="{06D8D672-EE78-4AE7-931A-52BE231D69CB}" destId="{18682B8A-F184-4273-943A-B377A85148AF}" srcOrd="3" destOrd="0" parTransId="{4FB47852-4B81-4BA0-B845-C4415CC7214F}" sibTransId="{2981DE1B-B12C-4CB5-B5C6-8D7C6F64E0B8}"/>
    <dgm:cxn modelId="{58DA81CB-D211-7C40-A69F-4FC5485DB991}" type="presOf" srcId="{55CFFC56-49AF-43C3-BC7C-59F933262559}" destId="{2815DB32-26D7-E44B-AD59-EFFAD8DB2760}" srcOrd="0" destOrd="0" presId="urn:microsoft.com/office/officeart/2005/8/layout/vList2"/>
    <dgm:cxn modelId="{77C8FA01-E90B-42B4-9F1A-4E8DEB5142B4}" srcId="{06D8D672-EE78-4AE7-931A-52BE231D69CB}" destId="{6B65FE29-D190-428E-8D27-F105588C4CCE}" srcOrd="0" destOrd="0" parTransId="{881B51CB-D9C7-4933-B143-182E8B68C821}" sibTransId="{769632F2-769A-487D-94C3-5ADB00D7FB6C}"/>
    <dgm:cxn modelId="{FCBD98E8-5F4F-D24C-B47A-B0D07A718ECE}" type="presOf" srcId="{6B65FE29-D190-428E-8D27-F105588C4CCE}" destId="{D0E8083B-EA3E-4549-835A-D6DBC0BFF396}" srcOrd="0" destOrd="0" presId="urn:microsoft.com/office/officeart/2005/8/layout/vList2"/>
    <dgm:cxn modelId="{3292F4D7-46E6-446C-BC2A-5861A1488C01}" srcId="{06D8D672-EE78-4AE7-931A-52BE231D69CB}" destId="{55CFFC56-49AF-43C3-BC7C-59F933262559}" srcOrd="2" destOrd="0" parTransId="{2ECC909F-87DC-441A-A46C-17FFD8D0D870}" sibTransId="{96ED252A-2F77-4DEF-8AD2-41BE16C2AF23}"/>
    <dgm:cxn modelId="{223744C5-2F62-F84E-99E6-8D0351ADF259}" type="presOf" srcId="{B3675BA8-2F77-4B45-A85C-E7D84B1BC825}" destId="{7E3D5291-BE07-C44A-AFFD-57178AB67AC7}" srcOrd="0" destOrd="0" presId="urn:microsoft.com/office/officeart/2005/8/layout/vList2"/>
    <dgm:cxn modelId="{2A35CBDE-B263-BE43-B314-939A3652B1CB}" type="presParOf" srcId="{F0A1B398-2390-7B4E-8530-8B8C54150992}" destId="{D0E8083B-EA3E-4549-835A-D6DBC0BFF396}" srcOrd="0" destOrd="0" presId="urn:microsoft.com/office/officeart/2005/8/layout/vList2"/>
    <dgm:cxn modelId="{1CB08CDF-7BFD-384F-8FA8-22FF7D43B753}" type="presParOf" srcId="{F0A1B398-2390-7B4E-8530-8B8C54150992}" destId="{63C8AA34-1983-C343-A25A-2C3C475C4AC3}" srcOrd="1" destOrd="0" presId="urn:microsoft.com/office/officeart/2005/8/layout/vList2"/>
    <dgm:cxn modelId="{49E1BAB7-3DB9-CC45-8E14-AE2CB3C7343A}" type="presParOf" srcId="{F0A1B398-2390-7B4E-8530-8B8C54150992}" destId="{7E3D5291-BE07-C44A-AFFD-57178AB67AC7}" srcOrd="2" destOrd="0" presId="urn:microsoft.com/office/officeart/2005/8/layout/vList2"/>
    <dgm:cxn modelId="{0BB3BA67-6685-2A4F-AA1C-61AE8F0B76C9}" type="presParOf" srcId="{F0A1B398-2390-7B4E-8530-8B8C54150992}" destId="{62E8A6E9-1D62-0F4B-B083-B4B6B1640FAD}" srcOrd="3" destOrd="0" presId="urn:microsoft.com/office/officeart/2005/8/layout/vList2"/>
    <dgm:cxn modelId="{9BAB2696-018F-C848-A7F3-2D90CE347BE7}" type="presParOf" srcId="{F0A1B398-2390-7B4E-8530-8B8C54150992}" destId="{2815DB32-26D7-E44B-AD59-EFFAD8DB2760}" srcOrd="4" destOrd="0" presId="urn:microsoft.com/office/officeart/2005/8/layout/vList2"/>
    <dgm:cxn modelId="{0822AFE2-90D1-774B-AD95-522ED75827D9}" type="presParOf" srcId="{F0A1B398-2390-7B4E-8530-8B8C54150992}" destId="{61FF40B7-42E7-9441-88E2-3DD113DAF0B5}" srcOrd="5" destOrd="0" presId="urn:microsoft.com/office/officeart/2005/8/layout/vList2"/>
    <dgm:cxn modelId="{79FCA1F6-9369-8C48-99AE-626307790092}" type="presParOf" srcId="{F0A1B398-2390-7B4E-8530-8B8C54150992}" destId="{44373F2E-1842-3F45-B65E-859D774B04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083B-EA3E-4549-835A-D6DBC0BFF396}">
      <dsp:nvSpPr>
        <dsp:cNvPr id="0" name=""/>
        <dsp:cNvSpPr/>
      </dsp:nvSpPr>
      <dsp:spPr>
        <a:xfrm>
          <a:off x="0" y="2163"/>
          <a:ext cx="6263640" cy="1290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/>
            <a:t>Translation</a:t>
          </a:r>
          <a:r>
            <a:rPr lang="en-US" sz="2400" kern="1200" dirty="0"/>
            <a:t> is the actual assembly of a protein using the mRNA copy.</a:t>
          </a:r>
        </a:p>
      </dsp:txBody>
      <dsp:txXfrm>
        <a:off x="62980" y="65143"/>
        <a:ext cx="6137680" cy="1164191"/>
      </dsp:txXfrm>
    </dsp:sp>
    <dsp:sp modelId="{7E3D5291-BE07-C44A-AFFD-57178AB67AC7}">
      <dsp:nvSpPr>
        <dsp:cNvPr id="0" name=""/>
        <dsp:cNvSpPr/>
      </dsp:nvSpPr>
      <dsp:spPr>
        <a:xfrm>
          <a:off x="0" y="1304984"/>
          <a:ext cx="6263640" cy="148717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/>
            <a:t>Ribosomes</a:t>
          </a:r>
          <a:r>
            <a:rPr lang="en-US" sz="2400" kern="1200" dirty="0"/>
            <a:t> are made from ribosomal RNA (</a:t>
          </a:r>
          <a:r>
            <a:rPr lang="en-US" sz="2400" u="sng" kern="1200" dirty="0" err="1"/>
            <a:t>rRNA</a:t>
          </a:r>
          <a:r>
            <a:rPr lang="en-US" sz="2400" kern="1200" dirty="0"/>
            <a:t>); they function like molecular factories that assemble proteins from amino acids.</a:t>
          </a:r>
        </a:p>
      </dsp:txBody>
      <dsp:txXfrm>
        <a:off x="72598" y="1377582"/>
        <a:ext cx="6118444" cy="1341975"/>
      </dsp:txXfrm>
    </dsp:sp>
    <dsp:sp modelId="{2815DB32-26D7-E44B-AD59-EFFAD8DB2760}">
      <dsp:nvSpPr>
        <dsp:cNvPr id="0" name=""/>
        <dsp:cNvSpPr/>
      </dsp:nvSpPr>
      <dsp:spPr>
        <a:xfrm>
          <a:off x="0" y="2804826"/>
          <a:ext cx="6263640" cy="148717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As mRNA moves through the ribosome, </a:t>
          </a:r>
          <a:r>
            <a:rPr lang="en-US" sz="2400" u="sng" kern="1200" dirty="0" err="1"/>
            <a:t>tRNA</a:t>
          </a:r>
          <a:r>
            <a:rPr lang="en-US" sz="2400" kern="1200" dirty="0"/>
            <a:t> delivers amino acids to the ribosome based on each mRNA codon.</a:t>
          </a:r>
        </a:p>
      </dsp:txBody>
      <dsp:txXfrm>
        <a:off x="72598" y="2877424"/>
        <a:ext cx="6118444" cy="1341975"/>
      </dsp:txXfrm>
    </dsp:sp>
    <dsp:sp modelId="{44373F2E-1842-3F45-B65E-859D774B0428}">
      <dsp:nvSpPr>
        <dsp:cNvPr id="0" name=""/>
        <dsp:cNvSpPr/>
      </dsp:nvSpPr>
      <dsp:spPr>
        <a:xfrm>
          <a:off x="0" y="4304668"/>
          <a:ext cx="6263640" cy="148717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 </a:t>
          </a:r>
          <a:r>
            <a:rPr lang="en-US" sz="2400" kern="1200" dirty="0" err="1"/>
            <a:t>tRNA</a:t>
          </a:r>
          <a:r>
            <a:rPr lang="en-US" sz="2400" kern="1200" dirty="0"/>
            <a:t> containing the complementary bases will deliver an amino acid specific to that codon and add it to the growing chain that will become the protein. </a:t>
          </a:r>
        </a:p>
      </dsp:txBody>
      <dsp:txXfrm>
        <a:off x="72598" y="4377266"/>
        <a:ext cx="6118444" cy="134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methods of genetic modification depended</a:t>
            </a:r>
            <a:r>
              <a:rPr lang="en-US" baseline="0" dirty="0" smtClean="0"/>
              <a:t> on changing genes before the fertilized egg started dividing. In addition to being faster, CRISPR can also modify the genes of developed organisms, providing a much greater range of opportunities for genetic modification.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2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Friday, March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Friday, March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77000">
              <a:srgbClr val="BEE395"/>
            </a:gs>
            <a:gs pos="94000">
              <a:srgbClr val="92D050"/>
            </a:gs>
            <a:gs pos="100000">
              <a:srgbClr val="92D050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Friday, March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8/86/Risk-Factors-for-Sickle-Cell-Anemia_(1)2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helicase.pbworks.com/f/1225738609/hemoglobins.GIF" TargetMode="External"/><Relationship Id="rId7" Type="http://schemas.openxmlformats.org/officeDocument/2006/relationships/hyperlink" Target="https://upload.wikimedia.org/wikipedia/commons/8/86/Risk-Factors-for-Sickle-Cell-Anemia_(1)2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upload.wikimedia.org/wikipedia/commons/7/78/Point-Mutation-Sickle-Cell-Normal_and_Mutated-Hemoglobin.png" TargetMode="Externa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pload.wikimedia.org/wikipedia/commons/3/3c/GFP_Mice_01.jp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pload.wikimedia.org/wikipedia/commons/3/3c/GFP_Mice_0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q.ubc.ca/restriction-endonucleases-molecular-scissors-for-specifically-cutting-dna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triple_edexcel/using_biology/biotechnology/revision/5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cheap2keep/411252533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5/51/GRNA-Cas9.png/640px-GRNA-Cas9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5/51/GRNA-Cas9.png/640px-GRNA-Cas9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pload.wikimedia.org/wikipedia/commons/3/3c/GFP_Mice_0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proteinqure/welcome-into-the-fold-bbd3f3b19fd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proteinqure/welcome-into-the-fold-bbd3f3b19fd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0/0f/Amino_acids.png/592px-Amino_acid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hemwiki.ucdavis.edu/Physical_Chemistry/Kinetics/Complex_Reactions/Cataly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cmillanhighered.com/BrainHoney/Resource/6716/digital_first_content/trunk/test/morris2e/morris2e_ch4_3.html?xdm_e=http://www.macmillanhighered.com/launchpad/morris2e/4932429&amp;xdm_c=default4122&amp;xdm_p=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techconnect.elsevier.com/general-principles-protein-foldin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DNA &amp; Proteins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/>
              <a:t>Week 3 – How does a protein determine traits?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58BB9F-9FDC-714D-8199-266B7C4A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277" y="122734"/>
            <a:ext cx="3581400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1945" y="900385"/>
            <a:ext cx="3548159" cy="2571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5673" y="3661587"/>
            <a:ext cx="3950607" cy="27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Folding &amp; </a:t>
            </a:r>
            <a:r>
              <a:rPr lang="en-US" dirty="0" err="1"/>
              <a:t>Misfolding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01" y="1211760"/>
            <a:ext cx="8066649" cy="52453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function of a protein depends whether a chain of amino acids folds into a correct shape. </a:t>
            </a:r>
          </a:p>
          <a:p>
            <a:pPr lvl="1"/>
            <a:r>
              <a:rPr lang="en-US" dirty="0"/>
              <a:t>For example, hemoglobin is the protein that </a:t>
            </a:r>
            <a:r>
              <a:rPr lang="en-US" dirty="0" smtClean="0"/>
              <a:t>binds oxygen molecules </a:t>
            </a:r>
            <a:r>
              <a:rPr lang="en-US" dirty="0"/>
              <a:t>on </a:t>
            </a:r>
            <a:r>
              <a:rPr lang="en-US" dirty="0" smtClean="0"/>
              <a:t>a </a:t>
            </a:r>
            <a:r>
              <a:rPr lang="en-US" dirty="0"/>
              <a:t>red blood cell. </a:t>
            </a:r>
          </a:p>
          <a:p>
            <a:pPr lvl="1"/>
            <a:r>
              <a:rPr lang="en-US" dirty="0"/>
              <a:t>Hemoglobin must form a ring shape in order to bind to oxygen.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Small changes in amino acid sequences can have major consequences for protein folding. </a:t>
            </a:r>
          </a:p>
          <a:p>
            <a:pPr lvl="1"/>
            <a:r>
              <a:rPr lang="en-US" dirty="0"/>
              <a:t>For example, a mutation in the gene for the hemoglobin protein </a:t>
            </a:r>
            <a:r>
              <a:rPr lang="en-US" dirty="0" smtClean="0"/>
              <a:t>changes </a:t>
            </a:r>
            <a:r>
              <a:rPr lang="en-US" dirty="0"/>
              <a:t>a single amino </a:t>
            </a:r>
            <a:r>
              <a:rPr lang="en-US" dirty="0" smtClean="0"/>
              <a:t>acid in that sequence. </a:t>
            </a:r>
            <a:endParaRPr lang="en-US" dirty="0"/>
          </a:p>
          <a:p>
            <a:pPr lvl="1"/>
            <a:r>
              <a:rPr lang="en-US" dirty="0"/>
              <a:t>This causes the entire amino acid chain to fold into a different shape (resembling a </a:t>
            </a:r>
            <a:r>
              <a:rPr lang="en-US" i="1" dirty="0"/>
              <a:t>sickle</a:t>
            </a:r>
            <a:r>
              <a:rPr lang="en-US" dirty="0"/>
              <a:t>, or half moon shape). 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results </a:t>
            </a:r>
            <a:r>
              <a:rPr lang="en-US" dirty="0" smtClean="0"/>
              <a:t>in a disease called sickle cell anemia, causing tissue </a:t>
            </a:r>
            <a:r>
              <a:rPr lang="en-US" dirty="0"/>
              <a:t>damage and reduced blood </a:t>
            </a:r>
            <a:r>
              <a:rPr lang="en-US" dirty="0" smtClean="0"/>
              <a:t>flow.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0345" y="539924"/>
            <a:ext cx="3729111" cy="6058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33651" y="6638110"/>
            <a:ext cx="1786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3737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08" y="1270650"/>
            <a:ext cx="4259885" cy="4553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Sickle cell anemia occurs when a </a:t>
            </a:r>
            <a:r>
              <a:rPr lang="en-US" dirty="0" smtClean="0"/>
              <a:t>T-base </a:t>
            </a:r>
            <a:r>
              <a:rPr lang="en-US" dirty="0"/>
              <a:t>in DNA is substituted for an A. </a:t>
            </a:r>
          </a:p>
          <a:p>
            <a:pPr lvl="1"/>
            <a:r>
              <a:rPr lang="en-US" dirty="0"/>
              <a:t>This causes the ribosome to add </a:t>
            </a:r>
            <a:r>
              <a:rPr lang="en-US" dirty="0" smtClean="0"/>
              <a:t>a valine </a:t>
            </a:r>
            <a:r>
              <a:rPr lang="en-US" dirty="0"/>
              <a:t>instead of the g</a:t>
            </a:r>
            <a:r>
              <a:rPr lang="en-US" dirty="0" smtClean="0"/>
              <a:t>lutamate </a:t>
            </a:r>
            <a:r>
              <a:rPr lang="en-US" dirty="0"/>
              <a:t>amino acid.</a:t>
            </a:r>
          </a:p>
          <a:p>
            <a:r>
              <a:rPr lang="en-US" dirty="0"/>
              <a:t>Changing one amino acid causes the shape of the entire protein to change. </a:t>
            </a:r>
          </a:p>
          <a:p>
            <a:pPr lvl="1"/>
            <a:r>
              <a:rPr lang="en-US" dirty="0"/>
              <a:t>This changes the shape of red blood cells, causing clots and tissue damage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5895" y="17528"/>
            <a:ext cx="6222042" cy="2517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11490766" y="2716791"/>
            <a:ext cx="11753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/>
              <a:t>Image Source: </a:t>
            </a:r>
            <a:r>
              <a:rPr lang="en-US" sz="800" i="1">
                <a:hlinkClick r:id="rId3"/>
              </a:rPr>
              <a:t>PBWorks</a:t>
            </a:r>
            <a:endParaRPr lang="en-US" sz="800" i="1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11301154" y="592493"/>
            <a:ext cx="15755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4"/>
              </a:rPr>
              <a:t>Wikimedia</a:t>
            </a:r>
            <a:endParaRPr lang="en-US" sz="9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5631" y="4801907"/>
            <a:ext cx="3599750" cy="2081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3627" y="4400207"/>
            <a:ext cx="4582164" cy="24577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32515" y="6638110"/>
            <a:ext cx="1786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7"/>
              </a:rPr>
              <a:t>Wikimedia</a:t>
            </a:r>
            <a:endParaRPr lang="en-US" sz="9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953" y="2766402"/>
            <a:ext cx="2740918" cy="1986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1547" y="2627077"/>
            <a:ext cx="3051805" cy="21302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E959D0-1096-FF42-849C-450F8F066168}"/>
              </a:ext>
            </a:extLst>
          </p:cNvPr>
          <p:cNvCxnSpPr>
            <a:cxnSpLocks/>
          </p:cNvCxnSpPr>
          <p:nvPr/>
        </p:nvCxnSpPr>
        <p:spPr>
          <a:xfrm flipH="1" flipV="1">
            <a:off x="7403691" y="2492477"/>
            <a:ext cx="324464" cy="19762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878928A-BACA-1846-8976-5F39BC9DE165}"/>
              </a:ext>
            </a:extLst>
          </p:cNvPr>
          <p:cNvSpPr/>
          <p:nvPr/>
        </p:nvSpPr>
        <p:spPr>
          <a:xfrm>
            <a:off x="5263665" y="2625213"/>
            <a:ext cx="3349387" cy="22712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358C74-45B4-7A43-B1A0-347D8A8D5BB6}"/>
              </a:ext>
            </a:extLst>
          </p:cNvPr>
          <p:cNvSpPr/>
          <p:nvPr/>
        </p:nvSpPr>
        <p:spPr>
          <a:xfrm>
            <a:off x="8704954" y="2556387"/>
            <a:ext cx="3349387" cy="22220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46C825-8188-0045-9CF0-EA3C8E44E9E3}"/>
              </a:ext>
            </a:extLst>
          </p:cNvPr>
          <p:cNvCxnSpPr>
            <a:cxnSpLocks/>
          </p:cNvCxnSpPr>
          <p:nvPr/>
        </p:nvCxnSpPr>
        <p:spPr>
          <a:xfrm flipV="1">
            <a:off x="9497961" y="2497393"/>
            <a:ext cx="535859" cy="16469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713BD2-3F29-D544-99E3-C7A10616E92B}"/>
              </a:ext>
            </a:extLst>
          </p:cNvPr>
          <p:cNvCxnSpPr>
            <a:cxnSpLocks/>
          </p:cNvCxnSpPr>
          <p:nvPr/>
        </p:nvCxnSpPr>
        <p:spPr>
          <a:xfrm>
            <a:off x="5456903" y="4306529"/>
            <a:ext cx="884903" cy="1061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3FAD61-0EDE-EF45-8965-9BBDD768BB6F}"/>
              </a:ext>
            </a:extLst>
          </p:cNvPr>
          <p:cNvCxnSpPr>
            <a:cxnSpLocks/>
          </p:cNvCxnSpPr>
          <p:nvPr/>
        </p:nvCxnSpPr>
        <p:spPr>
          <a:xfrm flipH="1">
            <a:off x="6386052" y="4704735"/>
            <a:ext cx="1460090" cy="6784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3F4FF7-38E3-F141-A188-F04EE1243EBB}"/>
              </a:ext>
            </a:extLst>
          </p:cNvPr>
          <p:cNvCxnSpPr>
            <a:cxnSpLocks/>
          </p:cNvCxnSpPr>
          <p:nvPr/>
        </p:nvCxnSpPr>
        <p:spPr>
          <a:xfrm>
            <a:off x="9001432" y="4311445"/>
            <a:ext cx="968478" cy="1219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EB1654-9C6A-A045-BAC6-29869C65DDE7}"/>
              </a:ext>
            </a:extLst>
          </p:cNvPr>
          <p:cNvCxnSpPr>
            <a:cxnSpLocks/>
          </p:cNvCxnSpPr>
          <p:nvPr/>
        </p:nvCxnSpPr>
        <p:spPr>
          <a:xfrm flipH="1">
            <a:off x="9969910" y="4483510"/>
            <a:ext cx="1548580" cy="1032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957D9D-67FC-494E-A3EC-7EB0A418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1424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Genetic Modification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EAAB01-E156-6049-B929-26A631E67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771149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Adding new genes to different species.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0848A-7951-894D-9B68-B197C182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6785"/>
            <a:ext cx="1391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2"/>
              </a:rPr>
              <a:t>Wikimedia</a:t>
            </a:r>
            <a:endParaRPr lang="en-US" sz="9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28" y="626717"/>
            <a:ext cx="5713244" cy="40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91" y="1256150"/>
            <a:ext cx="11211951" cy="52781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ells </a:t>
            </a:r>
            <a:r>
              <a:rPr lang="en-US" dirty="0"/>
              <a:t>perform transcription and translation in generally the same </a:t>
            </a:r>
            <a:r>
              <a:rPr lang="en-US" dirty="0" smtClean="0"/>
              <a:t>manner.</a:t>
            </a:r>
          </a:p>
          <a:p>
            <a:pPr lvl="1"/>
            <a:r>
              <a:rPr lang="en-US" dirty="0" smtClean="0"/>
              <a:t>Because of this, </a:t>
            </a:r>
            <a:r>
              <a:rPr lang="en-US" dirty="0"/>
              <a:t>genes from one organism can be </a:t>
            </a:r>
            <a:r>
              <a:rPr lang="en-US" dirty="0" smtClean="0"/>
              <a:t>moved to </a:t>
            </a:r>
            <a:r>
              <a:rPr lang="en-US" dirty="0"/>
              <a:t>the cells of another </a:t>
            </a:r>
            <a:r>
              <a:rPr lang="en-US" dirty="0" smtClean="0"/>
              <a:t>organism and will still be functional.</a:t>
            </a:r>
            <a:r>
              <a:rPr lang="en-US" dirty="0"/>
              <a:t> </a:t>
            </a:r>
          </a:p>
          <a:p>
            <a:pPr fontAlgn="base"/>
            <a:r>
              <a:rPr lang="en-US" u="sng" dirty="0"/>
              <a:t>Genetic engineering</a:t>
            </a:r>
            <a:r>
              <a:rPr lang="en-US" dirty="0"/>
              <a:t> is the process of changing the DNA of an organism by adding or removing DNA from an </a:t>
            </a:r>
            <a:r>
              <a:rPr lang="en-US" dirty="0" smtClean="0"/>
              <a:t>organism’s genome.</a:t>
            </a:r>
          </a:p>
          <a:p>
            <a:pPr lvl="1" fontAlgn="base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u="sng" dirty="0"/>
              <a:t>genome</a:t>
            </a:r>
            <a:r>
              <a:rPr lang="en-US" dirty="0"/>
              <a:t> </a:t>
            </a:r>
            <a:r>
              <a:rPr lang="en-US" dirty="0" smtClean="0"/>
              <a:t>is the </a:t>
            </a:r>
            <a:r>
              <a:rPr lang="en-US" dirty="0"/>
              <a:t>complete set of genes in an organism’s </a:t>
            </a:r>
            <a:r>
              <a:rPr lang="en-US" dirty="0" smtClean="0"/>
              <a:t>cells.</a:t>
            </a:r>
            <a:endParaRPr lang="en-US" dirty="0"/>
          </a:p>
          <a:p>
            <a:pPr lvl="1" fontAlgn="base"/>
            <a:r>
              <a:rPr lang="en-US" u="sng" dirty="0"/>
              <a:t>Genetically modified organisms</a:t>
            </a:r>
            <a:r>
              <a:rPr lang="en-US" dirty="0"/>
              <a:t> (GMOs)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organisms that </a:t>
            </a:r>
            <a:r>
              <a:rPr lang="en-US" dirty="0"/>
              <a:t>have been genetically </a:t>
            </a:r>
            <a:r>
              <a:rPr lang="en-US" dirty="0" smtClean="0"/>
              <a:t>engineered</a:t>
            </a:r>
            <a:br>
              <a:rPr lang="en-US" dirty="0" smtClean="0"/>
            </a:br>
            <a:r>
              <a:rPr lang="en-US" dirty="0" smtClean="0"/>
              <a:t>(genes were added or deleted from their genome).</a:t>
            </a:r>
            <a:endParaRPr lang="en-US" dirty="0"/>
          </a:p>
          <a:p>
            <a:r>
              <a:rPr lang="en-US" dirty="0"/>
              <a:t>Genetically modified organisms express </a:t>
            </a:r>
            <a:r>
              <a:rPr lang="en-US" dirty="0" smtClean="0"/>
              <a:t>an </a:t>
            </a:r>
            <a:br>
              <a:rPr lang="en-US" dirty="0" smtClean="0"/>
            </a:br>
            <a:r>
              <a:rPr lang="en-US" dirty="0" smtClean="0"/>
              <a:t>inserted </a:t>
            </a:r>
            <a:r>
              <a:rPr lang="en-US" dirty="0"/>
              <a:t>gene in the same way they would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express any </a:t>
            </a:r>
            <a:r>
              <a:rPr lang="en-US" dirty="0"/>
              <a:t>other gene in their DNA. </a:t>
            </a:r>
          </a:p>
          <a:p>
            <a:pPr lvl="1"/>
            <a:r>
              <a:rPr lang="en-US" dirty="0"/>
              <a:t>The added gene is copied by mRNA and moved 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ribosome.</a:t>
            </a:r>
          </a:p>
          <a:p>
            <a:pPr lvl="1"/>
            <a:r>
              <a:rPr lang="en-US" dirty="0" err="1" smtClean="0"/>
              <a:t>tRNA</a:t>
            </a:r>
            <a:r>
              <a:rPr lang="en-US" dirty="0" smtClean="0"/>
              <a:t> then delivers </a:t>
            </a:r>
            <a:r>
              <a:rPr lang="en-US" dirty="0"/>
              <a:t>amino acids </a:t>
            </a:r>
            <a:r>
              <a:rPr lang="en-US" dirty="0" smtClean="0"/>
              <a:t>from consumed</a:t>
            </a:r>
            <a:br>
              <a:rPr lang="en-US" dirty="0" smtClean="0"/>
            </a:br>
            <a:r>
              <a:rPr lang="en-US" dirty="0" smtClean="0"/>
              <a:t>food to assemble the new cellular protein.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11208344" y="3635217"/>
            <a:ext cx="1391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2"/>
              </a:rPr>
              <a:t>Wikimedia</a:t>
            </a:r>
            <a:endParaRPr lang="en-US" sz="9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081" t="39536" r="27608" b="1832"/>
          <a:stretch/>
        </p:blipFill>
        <p:spPr>
          <a:xfrm>
            <a:off x="8562536" y="3108960"/>
            <a:ext cx="3240258" cy="2210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62536" y="5291758"/>
            <a:ext cx="32898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The mouse on the left has been </a:t>
            </a:r>
            <a:br>
              <a:rPr lang="en-US" dirty="0" smtClean="0"/>
            </a:br>
            <a:r>
              <a:rPr lang="en-US" dirty="0" smtClean="0"/>
              <a:t>genetically modified so that its </a:t>
            </a:r>
            <a:br>
              <a:rPr lang="en-US" dirty="0" smtClean="0"/>
            </a:br>
            <a:r>
              <a:rPr lang="en-US" dirty="0" smtClean="0"/>
              <a:t>cells contain the gene needed to </a:t>
            </a:r>
            <a:br>
              <a:rPr lang="en-US" dirty="0" smtClean="0"/>
            </a:br>
            <a:r>
              <a:rPr lang="en-US" dirty="0" smtClean="0"/>
              <a:t>produce glowing proteins.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35" y="1183410"/>
            <a:ext cx="10801865" cy="5471390"/>
          </a:xfrm>
        </p:spPr>
        <p:txBody>
          <a:bodyPr>
            <a:normAutofit/>
          </a:bodyPr>
          <a:lstStyle/>
          <a:p>
            <a:r>
              <a:rPr lang="en-US" dirty="0"/>
              <a:t>Genetic engineering most often involves the removal of a gene from one organism so that it can be inserted it into another organism. </a:t>
            </a:r>
          </a:p>
          <a:p>
            <a:pPr lvl="1"/>
            <a:r>
              <a:rPr lang="en-US" dirty="0"/>
              <a:t>To remove a gene from a genome, a restriction enzyme must be used. </a:t>
            </a:r>
          </a:p>
          <a:p>
            <a:r>
              <a:rPr lang="en-US" dirty="0"/>
              <a:t>A </a:t>
            </a:r>
            <a:r>
              <a:rPr lang="en-US" u="sng" dirty="0"/>
              <a:t>restriction enzyme</a:t>
            </a:r>
            <a:r>
              <a:rPr lang="en-US" dirty="0"/>
              <a:t> is a protein that cuts DNA any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encounters </a:t>
            </a:r>
            <a:r>
              <a:rPr lang="en-US" dirty="0"/>
              <a:t>a specific sequence (such as </a:t>
            </a:r>
            <a:r>
              <a:rPr lang="en-US" dirty="0" smtClean="0"/>
              <a:t>GAATTC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A restriction enzyme is like a chemical scissors for DNA.</a:t>
            </a:r>
          </a:p>
          <a:p>
            <a:pPr lvl="1"/>
            <a:r>
              <a:rPr lang="en-US" dirty="0" smtClean="0"/>
              <a:t>The specific </a:t>
            </a:r>
            <a:r>
              <a:rPr lang="en-US" dirty="0"/>
              <a:t>sequence at which a restriction enzyme cuts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DNA </a:t>
            </a:r>
            <a:r>
              <a:rPr lang="en-US" dirty="0"/>
              <a:t>is </a:t>
            </a:r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u="sng" dirty="0"/>
              <a:t>restriction site</a:t>
            </a:r>
            <a:r>
              <a:rPr lang="en-US" dirty="0"/>
              <a:t>. </a:t>
            </a:r>
          </a:p>
          <a:p>
            <a:r>
              <a:rPr lang="en-US" dirty="0"/>
              <a:t>There are many kinds of restriction enzymes, and </a:t>
            </a:r>
            <a:br>
              <a:rPr lang="en-US" dirty="0"/>
            </a:br>
            <a:r>
              <a:rPr lang="en-US" dirty="0"/>
              <a:t>each one has a unique restriction site. </a:t>
            </a:r>
          </a:p>
          <a:p>
            <a:pPr lvl="1"/>
            <a:r>
              <a:rPr lang="en-US" dirty="0"/>
              <a:t>For example, the the </a:t>
            </a:r>
            <a:r>
              <a:rPr lang="en-US" i="1" dirty="0" err="1"/>
              <a:t>EcoRI</a:t>
            </a:r>
            <a:r>
              <a:rPr lang="en-US" dirty="0"/>
              <a:t> restriction enzyme cuts DNA</a:t>
            </a:r>
            <a:br>
              <a:rPr lang="en-US" dirty="0"/>
            </a:br>
            <a:r>
              <a:rPr lang="en-US" dirty="0"/>
              <a:t>anytime it encounters the sequence GAATTC.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4796" y="2907973"/>
            <a:ext cx="2867149" cy="38673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071470" y="6654800"/>
            <a:ext cx="11945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Source: www.scq.ubc.ca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9314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Sticky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206499"/>
            <a:ext cx="10998200" cy="3797301"/>
          </a:xfrm>
        </p:spPr>
        <p:txBody>
          <a:bodyPr>
            <a:normAutofit/>
          </a:bodyPr>
          <a:lstStyle/>
          <a:p>
            <a:r>
              <a:rPr lang="en-US" dirty="0"/>
              <a:t>Most restriction enzymes cut DNA in a zig-zag fashion.</a:t>
            </a:r>
          </a:p>
          <a:p>
            <a:pPr lvl="1"/>
            <a:r>
              <a:rPr lang="en-US" dirty="0"/>
              <a:t>This causes one portion of the double-stranded DNA to stick out farther than the other portion. This is called a </a:t>
            </a:r>
            <a:r>
              <a:rPr lang="en-US" u="sng" dirty="0"/>
              <a:t>sticky end</a:t>
            </a:r>
            <a:r>
              <a:rPr lang="en-US" dirty="0"/>
              <a:t>. </a:t>
            </a:r>
          </a:p>
          <a:p>
            <a:r>
              <a:rPr lang="en-US" dirty="0" smtClean="0"/>
              <a:t>If both the inserted gene and the genome are cut with the same restriction enzyme, the gene will often insert itself into the genome. </a:t>
            </a:r>
            <a:endParaRPr lang="en-US" dirty="0"/>
          </a:p>
          <a:p>
            <a:pPr lvl="1"/>
            <a:r>
              <a:rPr lang="en-US" dirty="0" smtClean="0"/>
              <a:t>The sticky ends of the cut gene will be complementary to the cut genome.</a:t>
            </a:r>
            <a:endParaRPr lang="en-US" dirty="0"/>
          </a:p>
          <a:p>
            <a:pPr lvl="1"/>
            <a:r>
              <a:rPr lang="en-US" dirty="0"/>
              <a:t>For example, if the </a:t>
            </a:r>
            <a:r>
              <a:rPr lang="en-US" dirty="0" smtClean="0"/>
              <a:t>inserted gene and </a:t>
            </a:r>
            <a:r>
              <a:rPr lang="en-US" dirty="0"/>
              <a:t>the genome are cut so that they have AATT and TTAA for sticky ends, the </a:t>
            </a:r>
            <a:r>
              <a:rPr lang="en-US" dirty="0" smtClean="0"/>
              <a:t>AATT </a:t>
            </a:r>
            <a:r>
              <a:rPr lang="en-US" dirty="0"/>
              <a:t>side of the </a:t>
            </a:r>
            <a:r>
              <a:rPr lang="en-US" dirty="0" smtClean="0"/>
              <a:t>inserted gene will </a:t>
            </a:r>
            <a:r>
              <a:rPr lang="en-US" dirty="0"/>
              <a:t>be attracted to the TTAA side of the genome </a:t>
            </a:r>
            <a:r>
              <a:rPr lang="en-US" dirty="0" smtClean="0"/>
              <a:t>(because A’s </a:t>
            </a:r>
            <a:r>
              <a:rPr lang="en-US" dirty="0"/>
              <a:t>always bond to T’s).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8585-AFFA-49D3-A962-E9B7AEF756B3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8F3E8-D47F-F149-8901-353CB6F2A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3"/>
          <a:stretch/>
        </p:blipFill>
        <p:spPr>
          <a:xfrm>
            <a:off x="848089" y="5118100"/>
            <a:ext cx="10813430" cy="147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00EAFE-2AB4-544E-9825-0EC341A4EB96}"/>
              </a:ext>
            </a:extLst>
          </p:cNvPr>
          <p:cNvSpPr/>
          <p:nvPr/>
        </p:nvSpPr>
        <p:spPr>
          <a:xfrm>
            <a:off x="9869967" y="6642556"/>
            <a:ext cx="12618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1" u="none" strike="noStrike" dirty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Source: www.bbc.co.uk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4449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Bt</a:t>
            </a:r>
            <a:r>
              <a:rPr lang="en-US" dirty="0"/>
              <a:t> Corn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145310"/>
            <a:ext cx="8356599" cy="5344390"/>
          </a:xfrm>
        </p:spPr>
        <p:txBody>
          <a:bodyPr>
            <a:normAutofit fontScale="92500"/>
          </a:bodyPr>
          <a:lstStyle/>
          <a:p>
            <a:r>
              <a:rPr lang="en-US" dirty="0"/>
              <a:t>Genetically modified organisms (GMOs) are increasingly common in society. </a:t>
            </a:r>
          </a:p>
          <a:p>
            <a:pPr lvl="1"/>
            <a:r>
              <a:rPr lang="en-US" dirty="0"/>
              <a:t>For example, </a:t>
            </a:r>
            <a:r>
              <a:rPr lang="en-US" dirty="0" err="1"/>
              <a:t>Bt</a:t>
            </a:r>
            <a:r>
              <a:rPr lang="en-US" dirty="0"/>
              <a:t> Corn is a </a:t>
            </a:r>
            <a:r>
              <a:rPr lang="en-US" dirty="0" smtClean="0"/>
              <a:t>widely-used variety of </a:t>
            </a:r>
            <a:r>
              <a:rPr lang="en-US" dirty="0"/>
              <a:t>corn that produces its own pesticide to </a:t>
            </a:r>
            <a:r>
              <a:rPr lang="en-US" dirty="0" smtClean="0"/>
              <a:t>fight harmful insects. </a:t>
            </a:r>
            <a:endParaRPr lang="en-US" dirty="0"/>
          </a:p>
          <a:p>
            <a:pPr lvl="1"/>
            <a:r>
              <a:rPr lang="en-US" dirty="0"/>
              <a:t>A gene was added to its genome so its cells can produce a protein </a:t>
            </a:r>
            <a:r>
              <a:rPr lang="en-US" i="1" dirty="0"/>
              <a:t>pesticide</a:t>
            </a:r>
            <a:r>
              <a:rPr lang="en-US" dirty="0"/>
              <a:t> (a substance that fights harmful insects or other pests). </a:t>
            </a:r>
          </a:p>
          <a:p>
            <a:pPr lvl="2"/>
            <a:r>
              <a:rPr lang="en-US" dirty="0"/>
              <a:t>For animals like cows and humans, this protein is </a:t>
            </a:r>
            <a:r>
              <a:rPr lang="en-US" dirty="0" smtClean="0"/>
              <a:t>harmlessly disassembled </a:t>
            </a:r>
            <a:r>
              <a:rPr lang="en-US" dirty="0" smtClean="0"/>
              <a:t>into amino acids </a:t>
            </a:r>
            <a:r>
              <a:rPr lang="en-US" dirty="0"/>
              <a:t>by </a:t>
            </a:r>
            <a:r>
              <a:rPr lang="en-US" dirty="0" smtClean="0"/>
              <a:t>digestive enzymes.</a:t>
            </a:r>
          </a:p>
          <a:p>
            <a:r>
              <a:rPr lang="en-US" dirty="0" smtClean="0"/>
              <a:t>The </a:t>
            </a:r>
            <a:r>
              <a:rPr lang="en-US" dirty="0"/>
              <a:t>insect-fighting </a:t>
            </a:r>
            <a:r>
              <a:rPr lang="en-US" dirty="0" smtClean="0"/>
              <a:t>protein in </a:t>
            </a:r>
            <a:r>
              <a:rPr lang="en-US" dirty="0" err="1" smtClean="0"/>
              <a:t>Bt</a:t>
            </a:r>
            <a:r>
              <a:rPr lang="en-US" dirty="0" smtClean="0"/>
              <a:t> Corn </a:t>
            </a:r>
            <a:r>
              <a:rPr lang="en-US" dirty="0"/>
              <a:t>is naturally produced by </a:t>
            </a:r>
            <a:r>
              <a:rPr lang="en-US" dirty="0" smtClean="0"/>
              <a:t>bacteria </a:t>
            </a:r>
            <a:r>
              <a:rPr lang="en-US" dirty="0"/>
              <a:t>called </a:t>
            </a:r>
            <a:r>
              <a:rPr lang="en-US" i="1" dirty="0"/>
              <a:t>Bacillus </a:t>
            </a:r>
            <a:r>
              <a:rPr lang="en-US" i="1" dirty="0" err="1"/>
              <a:t>thuringiensis</a:t>
            </a:r>
            <a:r>
              <a:rPr lang="en-US" dirty="0"/>
              <a:t> (or </a:t>
            </a:r>
            <a:r>
              <a:rPr lang="en-US" i="1" dirty="0" err="1" smtClean="0"/>
              <a:t>Bt</a:t>
            </a:r>
            <a:r>
              <a:rPr lang="en-US" dirty="0" smtClean="0"/>
              <a:t>). </a:t>
            </a:r>
            <a:endParaRPr lang="en-US" dirty="0"/>
          </a:p>
          <a:p>
            <a:pPr lvl="1"/>
            <a:r>
              <a:rPr lang="en-US" dirty="0"/>
              <a:t>Scientists moved the gene from the DNA of this bacteria to the genome of corn. </a:t>
            </a:r>
          </a:p>
          <a:p>
            <a:pPr lvl="1"/>
            <a:r>
              <a:rPr lang="en-US" dirty="0"/>
              <a:t>The cells of the corn produce this protein through transcription and translation </a:t>
            </a:r>
            <a:r>
              <a:rPr lang="en-US" dirty="0" smtClean="0"/>
              <a:t>in the same way as the </a:t>
            </a:r>
            <a:r>
              <a:rPr lang="en-US" dirty="0"/>
              <a:t>thousands of other proteins </a:t>
            </a:r>
            <a:r>
              <a:rPr lang="en-US" dirty="0" smtClean="0"/>
              <a:t>its cells produce.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8585-AFFA-49D3-A962-E9B7AEF756B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799" y="269209"/>
            <a:ext cx="2832101" cy="64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F78D6-2E68-5342-9737-56591095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CRISPR-Cas9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2B72-8DC9-B947-8A6B-A83AD515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8657492" cy="52031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Genetically modified organisms </a:t>
            </a:r>
            <a:r>
              <a:rPr lang="en-US" dirty="0" smtClean="0"/>
              <a:t>are now widely </a:t>
            </a:r>
            <a:r>
              <a:rPr lang="en-US" dirty="0"/>
              <a:t>used in the United </a:t>
            </a:r>
            <a:r>
              <a:rPr lang="en-US" dirty="0" smtClean="0"/>
              <a:t>States, </a:t>
            </a:r>
            <a:r>
              <a:rPr lang="en-US" dirty="0"/>
              <a:t>particularly </a:t>
            </a:r>
            <a:r>
              <a:rPr lang="en-US" dirty="0" smtClean="0"/>
              <a:t>for </a:t>
            </a:r>
            <a:r>
              <a:rPr lang="en-US" dirty="0"/>
              <a:t>medicine and </a:t>
            </a:r>
            <a:r>
              <a:rPr lang="en-US" dirty="0" smtClean="0"/>
              <a:t>food. </a:t>
            </a:r>
            <a:endParaRPr lang="en-US" dirty="0"/>
          </a:p>
          <a:p>
            <a:pPr lvl="1"/>
            <a:r>
              <a:rPr lang="en-US" dirty="0"/>
              <a:t>For example, over 90% of </a:t>
            </a:r>
            <a:r>
              <a:rPr lang="en-US" dirty="0" smtClean="0"/>
              <a:t>corn </a:t>
            </a:r>
            <a:r>
              <a:rPr lang="en-US" dirty="0"/>
              <a:t>and soybeans grown in the US are genetically modified. </a:t>
            </a:r>
          </a:p>
          <a:p>
            <a:pPr lvl="1"/>
            <a:r>
              <a:rPr lang="en-US" dirty="0"/>
              <a:t>Similarly, almost all human insulin used to treat individuals with diabetes is produced </a:t>
            </a:r>
            <a:r>
              <a:rPr lang="en-US" dirty="0" smtClean="0"/>
              <a:t>using </a:t>
            </a:r>
            <a:r>
              <a:rPr lang="en-US" dirty="0"/>
              <a:t>genetically modified bacteria. </a:t>
            </a:r>
            <a:br>
              <a:rPr lang="en-US" dirty="0"/>
            </a:br>
            <a:endParaRPr lang="en-US" sz="1700" dirty="0"/>
          </a:p>
          <a:p>
            <a:r>
              <a:rPr lang="en-US" dirty="0"/>
              <a:t>The newest method of genetic modification is called </a:t>
            </a:r>
            <a:r>
              <a:rPr lang="en-US" u="sng" dirty="0"/>
              <a:t>CRISPR-Cas9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Earlier forms of genetic </a:t>
            </a:r>
            <a:r>
              <a:rPr lang="en-US" dirty="0"/>
              <a:t>modification would take months or even </a:t>
            </a:r>
            <a:r>
              <a:rPr lang="en-US" dirty="0" smtClean="0"/>
              <a:t>years.</a:t>
            </a:r>
          </a:p>
          <a:p>
            <a:pPr lvl="1"/>
            <a:r>
              <a:rPr lang="en-US" dirty="0" smtClean="0"/>
              <a:t>CRISPR </a:t>
            </a:r>
            <a:r>
              <a:rPr lang="en-US" dirty="0"/>
              <a:t>allows for a genome to be modified in a matter of days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CRISPR can also be used to modify the genome of fully-developed organisms (instead of a single fertilized egg cell, as was usually the case for </a:t>
            </a:r>
            <a:r>
              <a:rPr lang="en-US" dirty="0" smtClean="0"/>
              <a:t>earlier </a:t>
            </a:r>
            <a:r>
              <a:rPr lang="en-US" dirty="0" smtClean="0"/>
              <a:t>methods).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58733" y="6628888"/>
            <a:ext cx="14489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Flickr</a:t>
            </a:r>
            <a:endParaRPr lang="en-US" sz="9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467" r="14843"/>
          <a:stretch/>
        </p:blipFill>
        <p:spPr>
          <a:xfrm>
            <a:off x="9540239" y="634986"/>
            <a:ext cx="2403231" cy="56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C938-5744-EC4D-9CD1-7B01F14C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CRISPR-Cas9: What It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FD5CF-A319-1243-9933-C65D3674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624"/>
            <a:ext cx="10669172" cy="4921753"/>
          </a:xfrm>
        </p:spPr>
        <p:txBody>
          <a:bodyPr>
            <a:normAutofit/>
          </a:bodyPr>
          <a:lstStyle/>
          <a:p>
            <a:r>
              <a:rPr lang="en-US" dirty="0"/>
              <a:t>CRISPR-Cas9 is a two-part system. </a:t>
            </a:r>
          </a:p>
          <a:p>
            <a:pPr lvl="1"/>
            <a:r>
              <a:rPr lang="en-US" i="1" dirty="0" smtClean="0"/>
              <a:t>CRISPR</a:t>
            </a:r>
            <a:r>
              <a:rPr lang="en-US" i="1" baseline="30000" dirty="0" smtClean="0"/>
              <a:t>*</a:t>
            </a:r>
            <a:r>
              <a:rPr lang="en-US" dirty="0" smtClean="0"/>
              <a:t> </a:t>
            </a:r>
            <a:r>
              <a:rPr lang="en-US" dirty="0"/>
              <a:t>refers to a mechanism </a:t>
            </a:r>
            <a:r>
              <a:rPr lang="en-US" dirty="0" smtClean="0"/>
              <a:t>for </a:t>
            </a:r>
            <a:r>
              <a:rPr lang="en-US" dirty="0"/>
              <a:t>identifying specific sequences of DNA (like a homing device</a:t>
            </a:r>
            <a:r>
              <a:rPr lang="en-US" dirty="0" smtClean="0"/>
              <a:t>) using </a:t>
            </a:r>
            <a:r>
              <a:rPr lang="en-US" i="1" dirty="0" smtClean="0"/>
              <a:t>guide RNA.</a:t>
            </a:r>
            <a:endParaRPr lang="en-US" sz="2000" dirty="0"/>
          </a:p>
          <a:p>
            <a:pPr lvl="1"/>
            <a:r>
              <a:rPr lang="en-US" i="1" dirty="0"/>
              <a:t>Cas9</a:t>
            </a:r>
            <a:r>
              <a:rPr lang="en-US" dirty="0"/>
              <a:t> is an enzyme that cuts DNA whenever it encounters this specific sequence of DNA (like a chemical scissors).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  <a:p>
            <a:r>
              <a:rPr lang="en-US" dirty="0" smtClean="0"/>
              <a:t>CRISPR-Cas9 is similar to a restriction enzyme - it cuts DNA </a:t>
            </a:r>
            <a:br>
              <a:rPr lang="en-US" dirty="0" smtClean="0"/>
            </a:br>
            <a:r>
              <a:rPr lang="en-US" dirty="0" smtClean="0"/>
              <a:t>wherever a specific sequence of bases occurs. </a:t>
            </a:r>
          </a:p>
          <a:p>
            <a:pPr lvl="1"/>
            <a:r>
              <a:rPr lang="en-US" dirty="0" smtClean="0"/>
              <a:t>However, unlike a restriction enzyme, CRISPR-Cas9 </a:t>
            </a:r>
            <a:br>
              <a:rPr lang="en-US" dirty="0" smtClean="0"/>
            </a:br>
            <a:r>
              <a:rPr lang="en-US" dirty="0" smtClean="0"/>
              <a:t>can also remove an entire gene from a genome. </a:t>
            </a:r>
          </a:p>
          <a:p>
            <a:pPr lvl="1"/>
            <a:r>
              <a:rPr lang="en-US" dirty="0" smtClean="0"/>
              <a:t>Newer </a:t>
            </a:r>
            <a:r>
              <a:rPr lang="en-US" dirty="0"/>
              <a:t>versions of CRISPR-Cas9 can rewrite the DNA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an organism one base at a time.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9534" y="3687015"/>
            <a:ext cx="4000773" cy="3176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7095" y="6627168"/>
            <a:ext cx="14349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Wikipedia</a:t>
            </a:r>
            <a:endParaRPr lang="en-US" sz="900" i="1" dirty="0"/>
          </a:p>
        </p:txBody>
      </p:sp>
      <p:sp>
        <p:nvSpPr>
          <p:cNvPr id="7" name="Rectangle 6"/>
          <p:cNvSpPr/>
          <p:nvPr/>
        </p:nvSpPr>
        <p:spPr>
          <a:xfrm>
            <a:off x="725656" y="6509193"/>
            <a:ext cx="8615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*CRISPR </a:t>
            </a:r>
            <a:r>
              <a:rPr lang="en-US" sz="1600" i="1" dirty="0"/>
              <a:t>is an acronym for “Clustered Regularly Interspaced Short Palindromic Repeats”</a:t>
            </a:r>
          </a:p>
        </p:txBody>
      </p:sp>
    </p:spTree>
    <p:extLst>
      <p:ext uri="{BB962C8B-B14F-4D97-AF65-F5344CB8AC3E}">
        <p14:creationId xmlns:p14="http://schemas.microsoft.com/office/powerpoint/2010/main" val="2008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4EB4-D504-924E-94FF-9EF1047B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CRISPR-Cas9: How it 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F39D6-284C-9C49-BCD6-7385B4D2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4303"/>
            <a:ext cx="10739511" cy="4852660"/>
          </a:xfrm>
        </p:spPr>
        <p:txBody>
          <a:bodyPr>
            <a:normAutofit/>
          </a:bodyPr>
          <a:lstStyle/>
          <a:p>
            <a:r>
              <a:rPr lang="en-US" dirty="0" smtClean="0"/>
              <a:t>1. A </a:t>
            </a:r>
            <a:r>
              <a:rPr lang="en-US" dirty="0"/>
              <a:t>type of RNA called </a:t>
            </a:r>
            <a:r>
              <a:rPr lang="en-US" i="1" u="sng" dirty="0"/>
              <a:t>guide RNA</a:t>
            </a:r>
            <a:r>
              <a:rPr lang="en-US" i="1" dirty="0"/>
              <a:t> (or </a:t>
            </a:r>
            <a:r>
              <a:rPr lang="en-US" i="1" u="sng" dirty="0"/>
              <a:t>gRNA</a:t>
            </a:r>
            <a:r>
              <a:rPr lang="en-US" i="1" dirty="0"/>
              <a:t>)</a:t>
            </a:r>
            <a:r>
              <a:rPr lang="en-US" dirty="0"/>
              <a:t> guides the Cas9 enzyme to the gene that need to be removed or edited. </a:t>
            </a:r>
          </a:p>
          <a:p>
            <a:r>
              <a:rPr lang="en-US" dirty="0" smtClean="0"/>
              <a:t>2. Cas9 </a:t>
            </a:r>
            <a:r>
              <a:rPr lang="en-US" dirty="0"/>
              <a:t>attaches to the </a:t>
            </a:r>
            <a:r>
              <a:rPr lang="en-US" dirty="0" smtClean="0"/>
              <a:t>gene </a:t>
            </a:r>
            <a:r>
              <a:rPr lang="en-US" dirty="0"/>
              <a:t>and cuts the DNA at this site. </a:t>
            </a:r>
          </a:p>
          <a:p>
            <a:r>
              <a:rPr lang="en-US" dirty="0" smtClean="0"/>
              <a:t>3. The </a:t>
            </a:r>
            <a:r>
              <a:rPr lang="en-US" dirty="0"/>
              <a:t>cell detects that DNA has been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cut </a:t>
            </a:r>
            <a:r>
              <a:rPr lang="en-US" dirty="0"/>
              <a:t>and attempts to fix the breakage. </a:t>
            </a:r>
          </a:p>
          <a:p>
            <a:r>
              <a:rPr lang="en-US" dirty="0" smtClean="0"/>
              <a:t>4. As </a:t>
            </a:r>
            <a:r>
              <a:rPr lang="en-US" dirty="0"/>
              <a:t>the cell fixes the break, it </a:t>
            </a:r>
            <a:r>
              <a:rPr lang="en-US" dirty="0" smtClean="0"/>
              <a:t>can disable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gene or replace it with another gene.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can be useful for eliminating harmful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genes that </a:t>
            </a:r>
            <a:r>
              <a:rPr lang="en-US" dirty="0"/>
              <a:t>could cause </a:t>
            </a:r>
            <a:r>
              <a:rPr lang="en-US" dirty="0" smtClean="0"/>
              <a:t>problems.</a:t>
            </a:r>
          </a:p>
          <a:p>
            <a:pPr lvl="1"/>
            <a:r>
              <a:rPr lang="en-US" dirty="0" smtClean="0"/>
              <a:t>More advanced forms of CRISPR-Cas9 can </a:t>
            </a:r>
            <a:br>
              <a:rPr lang="en-US" dirty="0" smtClean="0"/>
            </a:br>
            <a:r>
              <a:rPr lang="en-US" dirty="0" smtClean="0"/>
              <a:t>insert new genes where they did not exist. 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9711" y="2535052"/>
            <a:ext cx="5154117" cy="40921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57095" y="6627168"/>
            <a:ext cx="14349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Wikipedia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1164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&amp; Proteins Unit – W3 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245475"/>
            <a:ext cx="5694867" cy="5088089"/>
          </a:xfrm>
        </p:spPr>
        <p:txBody>
          <a:bodyPr>
            <a:normAutofit/>
          </a:bodyPr>
          <a:lstStyle/>
          <a:p>
            <a:r>
              <a:rPr lang="en-US" dirty="0"/>
              <a:t>Driving Question: How does a protein determine traits?  </a:t>
            </a:r>
          </a:p>
          <a:p>
            <a:pPr lvl="0"/>
            <a:r>
              <a:rPr lang="en-US" b="0" dirty="0"/>
              <a:t>How does a chain of amino acids form a functional protein? </a:t>
            </a:r>
          </a:p>
          <a:p>
            <a:pPr lvl="0"/>
            <a:r>
              <a:rPr lang="en-US" b="0" dirty="0"/>
              <a:t>How do the properties of the amino acids determine the shape and function of the protein? </a:t>
            </a:r>
          </a:p>
          <a:p>
            <a:pPr lvl="0"/>
            <a:r>
              <a:rPr lang="en-US" b="0" dirty="0"/>
              <a:t>How can genes for traits be added to new species?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49243" y="6124827"/>
            <a:ext cx="1391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2"/>
              </a:rPr>
              <a:t>Wikimedia</a:t>
            </a:r>
            <a:endParaRPr lang="en-US" sz="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868" y="1245475"/>
            <a:ext cx="5713244" cy="40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303" y="1477906"/>
            <a:ext cx="6906740" cy="5304659"/>
          </a:xfrm>
        </p:spPr>
        <p:txBody>
          <a:bodyPr>
            <a:normAutofit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 smtClean="0"/>
              <a:t>How </a:t>
            </a:r>
            <a:r>
              <a:rPr lang="en-US" dirty="0"/>
              <a:t>does a protein determine traits?  </a:t>
            </a:r>
          </a:p>
          <a:p>
            <a:pPr lvl="1"/>
            <a:r>
              <a:rPr lang="en-US" b="0" dirty="0"/>
              <a:t>How does a chain of amino acids form a functional protein? </a:t>
            </a:r>
          </a:p>
          <a:p>
            <a:pPr lvl="1"/>
            <a:r>
              <a:rPr lang="en-US" b="0" dirty="0"/>
              <a:t>How do the properties of the amino acids determine the shape and function of the protein? </a:t>
            </a:r>
          </a:p>
          <a:p>
            <a:pPr lvl="1"/>
            <a:r>
              <a:rPr lang="en-US" b="0" dirty="0"/>
              <a:t>How can genes for </a:t>
            </a:r>
            <a:r>
              <a:rPr lang="en-US" b="0" dirty="0" smtClean="0"/>
              <a:t>valuable traits </a:t>
            </a:r>
            <a:r>
              <a:rPr lang="en-US" b="0" dirty="0"/>
              <a:t>be added to new species?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43" y="-16778"/>
            <a:ext cx="4051606" cy="4749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8345" y="4020585"/>
            <a:ext cx="2378611" cy="246432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0446918" y="2885208"/>
            <a:ext cx="585257" cy="1118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11166855" y="1262965"/>
            <a:ext cx="17021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Source; </a:t>
            </a:r>
            <a:r>
              <a:rPr lang="en-US" sz="900" i="1" dirty="0" smtClean="0">
                <a:hlinkClick r:id="rId4"/>
              </a:rPr>
              <a:t>Medium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702676"/>
            <a:ext cx="5656865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 you will </a:t>
            </a:r>
            <a:r>
              <a:rPr lang="en-US" dirty="0" smtClean="0"/>
              <a:t>use models to demonstrate how chains of amino acids fold into specific shapes based on the properties of each amino acid.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2C3F6-2B45-E341-BE04-68BDBC98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0C5ECE-FFEA-B24E-84A5-8CEE5517CF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882A9-138E-A64E-B9FC-6A91C9DD7756}"/>
              </a:ext>
            </a:extLst>
          </p:cNvPr>
          <p:cNvSpPr/>
          <p:nvPr/>
        </p:nvSpPr>
        <p:spPr>
          <a:xfrm>
            <a:off x="9477375" y="6627168"/>
            <a:ext cx="27146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 smtClean="0"/>
              <a:t>Craig Kohn</a:t>
            </a:r>
            <a:endParaRPr lang="en-US" sz="900" i="1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34" y="1255667"/>
            <a:ext cx="5229951" cy="4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F39D6-284C-9C49-BCD6-7385B4D2B97F}"/>
              </a:ext>
            </a:extLst>
          </p:cNvPr>
          <p:cNvSpPr txBox="1">
            <a:spLocks/>
          </p:cNvSpPr>
          <p:nvPr/>
        </p:nvSpPr>
        <p:spPr>
          <a:xfrm>
            <a:off x="838199" y="1324302"/>
            <a:ext cx="10739511" cy="53971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shape of a protein determines its function. </a:t>
            </a:r>
          </a:p>
          <a:p>
            <a:pPr lvl="1"/>
            <a:r>
              <a:rPr lang="en-US" dirty="0" smtClean="0"/>
              <a:t>The shape of the protein is determined by the order in which amino acids are assembled (which is coded in the mRNA copy strand). </a:t>
            </a:r>
            <a:endParaRPr lang="en-US" dirty="0"/>
          </a:p>
          <a:p>
            <a:r>
              <a:rPr lang="en-US" dirty="0" smtClean="0"/>
              <a:t>Different </a:t>
            </a:r>
            <a:r>
              <a:rPr lang="en-US" dirty="0"/>
              <a:t>amino acids have different properties.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properties determine the </a:t>
            </a:r>
            <a:r>
              <a:rPr lang="en-US" dirty="0" smtClean="0"/>
              <a:t>shape of the protein. </a:t>
            </a:r>
          </a:p>
          <a:p>
            <a:r>
              <a:rPr lang="en-US" dirty="0"/>
              <a:t>Some amino acids are attracted to water (</a:t>
            </a:r>
            <a:r>
              <a:rPr lang="en-US" u="sng" dirty="0"/>
              <a:t>hydrophilic</a:t>
            </a:r>
            <a:r>
              <a:rPr lang="en-US" dirty="0"/>
              <a:t>). </a:t>
            </a:r>
            <a:r>
              <a:rPr lang="en-US" dirty="0" smtClean="0"/>
              <a:t>Some </a:t>
            </a:r>
            <a:r>
              <a:rPr lang="en-US" dirty="0"/>
              <a:t>amino acids repel water (</a:t>
            </a:r>
            <a:r>
              <a:rPr lang="en-US" u="sng" dirty="0"/>
              <a:t>hydrophobic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Hydrophobic amino acids move to the center of a </a:t>
            </a:r>
            <a:r>
              <a:rPr lang="en-US" dirty="0" smtClean="0"/>
              <a:t>group </a:t>
            </a:r>
            <a:r>
              <a:rPr lang="en-US" dirty="0"/>
              <a:t>of amino </a:t>
            </a:r>
            <a:r>
              <a:rPr lang="en-US" dirty="0" smtClean="0"/>
              <a:t>acids. </a:t>
            </a:r>
            <a:endParaRPr lang="en-US" dirty="0"/>
          </a:p>
          <a:p>
            <a:pPr lvl="1"/>
            <a:r>
              <a:rPr lang="en-US" dirty="0" smtClean="0"/>
              <a:t>Hydrophilic </a:t>
            </a:r>
            <a:r>
              <a:rPr lang="en-US" dirty="0"/>
              <a:t>amino acids move to the outside of </a:t>
            </a:r>
            <a:r>
              <a:rPr lang="en-US" dirty="0" smtClean="0"/>
              <a:t>a group </a:t>
            </a:r>
            <a:r>
              <a:rPr lang="en-US" dirty="0"/>
              <a:t>of amino </a:t>
            </a:r>
            <a:r>
              <a:rPr lang="en-US" dirty="0" smtClean="0"/>
              <a:t>acids.</a:t>
            </a:r>
          </a:p>
          <a:p>
            <a:r>
              <a:rPr lang="en-US" dirty="0"/>
              <a:t>Some amino acids that are attracted to each other. Some amino acids that repel each other.</a:t>
            </a:r>
          </a:p>
          <a:p>
            <a:pPr lvl="1"/>
            <a:r>
              <a:rPr lang="en-US" dirty="0"/>
              <a:t>Oppositely-charged amino acids are attracted to each other. </a:t>
            </a:r>
            <a:endParaRPr lang="en-US" dirty="0" smtClean="0"/>
          </a:p>
          <a:p>
            <a:pPr lvl="1"/>
            <a:r>
              <a:rPr lang="en-US" dirty="0" smtClean="0"/>
              <a:t>Similarly-charged </a:t>
            </a:r>
            <a:r>
              <a:rPr lang="en-US" dirty="0"/>
              <a:t>amino acids repel each other.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2593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Cysteine amino acids form </a:t>
            </a:r>
            <a:r>
              <a:rPr lang="en-US" dirty="0"/>
              <a:t>special bonds with other cysteine molecules. </a:t>
            </a:r>
            <a:endParaRPr lang="en-US" dirty="0" smtClean="0"/>
          </a:p>
          <a:p>
            <a:pPr lvl="1"/>
            <a:r>
              <a:rPr lang="en-US" dirty="0" smtClean="0"/>
              <a:t>Cysteine bonds are </a:t>
            </a:r>
            <a:r>
              <a:rPr lang="en-US" dirty="0"/>
              <a:t>very strong and provides additional stability to a </a:t>
            </a:r>
            <a:r>
              <a:rPr lang="en-US" dirty="0" smtClean="0"/>
              <a:t>protein.</a:t>
            </a:r>
          </a:p>
          <a:p>
            <a:r>
              <a:rPr lang="en-US" dirty="0"/>
              <a:t>Small changes in amino acid sequences </a:t>
            </a:r>
            <a:r>
              <a:rPr lang="en-US" dirty="0" smtClean="0"/>
              <a:t>have major consequences </a:t>
            </a:r>
            <a:r>
              <a:rPr lang="en-US" dirty="0"/>
              <a:t>for protein folding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example, sickle cell anemia is caused when a single base is changed in the gene, changing one amino acid which disrupts the folding of the entire protein. </a:t>
            </a:r>
          </a:p>
          <a:p>
            <a:pPr lvl="1"/>
            <a:r>
              <a:rPr lang="en-US" dirty="0" smtClean="0"/>
              <a:t>This deforms red blood cells, causing clots and tissue damage. </a:t>
            </a:r>
          </a:p>
          <a:p>
            <a:r>
              <a:rPr lang="en-US" dirty="0"/>
              <a:t>Due to similarities between cells, genes from one organism can be moved to the cells of another organism. </a:t>
            </a:r>
          </a:p>
          <a:p>
            <a:pPr lvl="1" fontAlgn="base"/>
            <a:r>
              <a:rPr lang="en-US" u="sng" dirty="0"/>
              <a:t>Genetic engineering</a:t>
            </a:r>
            <a:r>
              <a:rPr lang="en-US" dirty="0"/>
              <a:t> is the process of changing the DNA of an organism by adding or removing DNA from an organism’s </a:t>
            </a:r>
            <a:r>
              <a:rPr lang="en-US" u="sng" dirty="0"/>
              <a:t>genome</a:t>
            </a:r>
            <a:r>
              <a:rPr lang="en-US" dirty="0"/>
              <a:t> (the complete set of genes in an organism’s cells).</a:t>
            </a:r>
          </a:p>
          <a:p>
            <a:pPr lvl="1" fontAlgn="base"/>
            <a:r>
              <a:rPr lang="en-US" u="sng" dirty="0"/>
              <a:t>Genetically modified organisms</a:t>
            </a:r>
            <a:r>
              <a:rPr lang="en-US" dirty="0"/>
              <a:t> (GMOs) are organisms that have been genetically engineered.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4302"/>
            <a:ext cx="11091203" cy="5259377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Restriction enzymes</a:t>
            </a:r>
            <a:r>
              <a:rPr lang="en-US" dirty="0" smtClean="0"/>
              <a:t> cut </a:t>
            </a:r>
            <a:r>
              <a:rPr lang="en-US" dirty="0"/>
              <a:t>DNA any time it </a:t>
            </a:r>
            <a:r>
              <a:rPr lang="en-US" dirty="0" smtClean="0"/>
              <a:t>encounters </a:t>
            </a:r>
            <a:r>
              <a:rPr lang="en-US" dirty="0"/>
              <a:t>a specific sequence (such as GAATTC</a:t>
            </a:r>
            <a:r>
              <a:rPr lang="en-US" dirty="0" smtClean="0"/>
              <a:t>); this sequence is the </a:t>
            </a:r>
            <a:r>
              <a:rPr lang="en-US" u="sng" dirty="0" smtClean="0"/>
              <a:t>restriction site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A restriction enzyme is like a chemical scissors for DNA</a:t>
            </a:r>
            <a:r>
              <a:rPr lang="en-US" dirty="0" smtClean="0"/>
              <a:t>.</a:t>
            </a:r>
          </a:p>
          <a:p>
            <a:r>
              <a:rPr lang="en-US" dirty="0"/>
              <a:t>Most restriction enzymes cut DNA in a zig-zag </a:t>
            </a:r>
            <a:r>
              <a:rPr lang="en-US" dirty="0" smtClean="0"/>
              <a:t>fashion, which causes one </a:t>
            </a:r>
            <a:r>
              <a:rPr lang="en-US" dirty="0"/>
              <a:t>portion of the double-stranded DNA to stick out farther than the other </a:t>
            </a:r>
            <a:r>
              <a:rPr lang="en-US" dirty="0" smtClean="0"/>
              <a:t>portion (</a:t>
            </a:r>
            <a:r>
              <a:rPr lang="en-US" u="sng" dirty="0" smtClean="0"/>
              <a:t>sticky end)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If a gene and genome are cut with the same restriction enzyme, the gene will insert itself due to complementary bases. </a:t>
            </a:r>
          </a:p>
          <a:p>
            <a:r>
              <a:rPr lang="en-US" dirty="0"/>
              <a:t>Genetically modified organisms are now widely used in the United States, particularly for medicine and food. </a:t>
            </a:r>
            <a:endParaRPr lang="en-US" dirty="0" smtClean="0"/>
          </a:p>
          <a:p>
            <a:pPr lvl="1"/>
            <a:r>
              <a:rPr lang="en-US" dirty="0" smtClean="0"/>
              <a:t>Examples include </a:t>
            </a:r>
            <a:r>
              <a:rPr lang="en-US" dirty="0" err="1" smtClean="0"/>
              <a:t>Bt</a:t>
            </a:r>
            <a:r>
              <a:rPr lang="en-US" dirty="0" smtClean="0"/>
              <a:t> corn as well as the insulin used to treat patients with diabetes.</a:t>
            </a:r>
          </a:p>
          <a:p>
            <a:r>
              <a:rPr lang="en-US" u="sng" dirty="0"/>
              <a:t>CRISPR-Cas9</a:t>
            </a:r>
            <a:r>
              <a:rPr lang="en-US" dirty="0"/>
              <a:t> is </a:t>
            </a:r>
            <a:r>
              <a:rPr lang="en-US" dirty="0" smtClean="0"/>
              <a:t>a new gene editing technique that </a:t>
            </a:r>
            <a:r>
              <a:rPr lang="en-US" dirty="0"/>
              <a:t>cuts DNA </a:t>
            </a:r>
            <a:r>
              <a:rPr lang="en-US" dirty="0" smtClean="0"/>
              <a:t>wherever </a:t>
            </a:r>
            <a:r>
              <a:rPr lang="en-US" dirty="0"/>
              <a:t>a specific sequence of bases occurs. </a:t>
            </a:r>
            <a:endParaRPr lang="en-US" i="1" dirty="0"/>
          </a:p>
          <a:p>
            <a:pPr lvl="1"/>
            <a:r>
              <a:rPr lang="en-US" i="1" u="sng" dirty="0" smtClean="0"/>
              <a:t>gRNA</a:t>
            </a:r>
            <a:r>
              <a:rPr lang="en-US" dirty="0" smtClean="0"/>
              <a:t> </a:t>
            </a:r>
            <a:r>
              <a:rPr lang="en-US" dirty="0"/>
              <a:t>guides the Cas9 enzyme to the gene that need to be removed or edited. </a:t>
            </a:r>
            <a:r>
              <a:rPr lang="en-US" dirty="0" smtClean="0"/>
              <a:t>Cas9 cuts </a:t>
            </a:r>
            <a:r>
              <a:rPr lang="en-US" dirty="0"/>
              <a:t>the DNA at this site. </a:t>
            </a:r>
            <a:r>
              <a:rPr lang="en-US" dirty="0" smtClean="0"/>
              <a:t>As </a:t>
            </a:r>
            <a:r>
              <a:rPr lang="en-US" dirty="0"/>
              <a:t>the cell fixes the break, it can disable </a:t>
            </a:r>
            <a:r>
              <a:rPr lang="en-US" dirty="0" smtClean="0"/>
              <a:t>the </a:t>
            </a:r>
            <a:r>
              <a:rPr lang="en-US" dirty="0"/>
              <a:t>gene or replace it with another gene. </a:t>
            </a:r>
            <a:endParaRPr lang="en-US" dirty="0" smtClean="0"/>
          </a:p>
          <a:p>
            <a:pPr lvl="1"/>
            <a:r>
              <a:rPr lang="en-US" dirty="0" smtClean="0"/>
              <a:t>CRISPR-Cas9 is far faster and more effective than prior options for genetic engineering.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1020866" cy="5773119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10000"/>
              </a:lnSpc>
            </a:pPr>
            <a:r>
              <a:rPr lang="en-US" u="sng" dirty="0" smtClean="0"/>
              <a:t>Hydrophilic</a:t>
            </a:r>
            <a:r>
              <a:rPr lang="en-US" dirty="0" smtClean="0"/>
              <a:t>: attracted to water.  </a:t>
            </a:r>
            <a:r>
              <a:rPr lang="en-US" u="sng" dirty="0" smtClean="0"/>
              <a:t>Hydrophobic</a:t>
            </a:r>
            <a:r>
              <a:rPr lang="en-US" dirty="0" smtClean="0"/>
              <a:t>: repelled by water.</a:t>
            </a:r>
          </a:p>
          <a:p>
            <a:pPr fontAlgn="base">
              <a:lnSpc>
                <a:spcPct val="110000"/>
              </a:lnSpc>
            </a:pPr>
            <a:r>
              <a:rPr lang="en-US" u="sng" dirty="0" smtClean="0"/>
              <a:t>Cysteine</a:t>
            </a:r>
            <a:r>
              <a:rPr lang="en-US" dirty="0" smtClean="0"/>
              <a:t>: an amino acid that forms unique bonds with other </a:t>
            </a:r>
            <a:r>
              <a:rPr lang="en-US" dirty="0" err="1" smtClean="0"/>
              <a:t>cysteines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u="sng" dirty="0"/>
              <a:t>Genetic engineering</a:t>
            </a:r>
            <a:r>
              <a:rPr lang="en-US" dirty="0"/>
              <a:t> is the process of changing the DNA of an organism by adding or removing DNA from an organism’s </a:t>
            </a:r>
            <a:r>
              <a:rPr lang="en-US" u="sng" dirty="0"/>
              <a:t>genome</a:t>
            </a:r>
            <a:r>
              <a:rPr lang="en-US" dirty="0"/>
              <a:t> (the complete set of genes in an organism’s cells</a:t>
            </a:r>
            <a:r>
              <a:rPr lang="en-US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en-US" u="sng" dirty="0"/>
              <a:t>Genetically modified organisms</a:t>
            </a:r>
            <a:r>
              <a:rPr lang="en-US" dirty="0"/>
              <a:t> (GMOs) are organisms that have been genetically engineered </a:t>
            </a:r>
          </a:p>
          <a:p>
            <a:r>
              <a:rPr lang="en-US" dirty="0"/>
              <a:t>A </a:t>
            </a:r>
            <a:r>
              <a:rPr lang="en-US" u="sng" dirty="0"/>
              <a:t>restriction enzyme</a:t>
            </a:r>
            <a:r>
              <a:rPr lang="en-US" dirty="0"/>
              <a:t> is a protein that cuts DNA any time it encounters a specific </a:t>
            </a:r>
            <a:r>
              <a:rPr lang="en-US" dirty="0" smtClean="0"/>
              <a:t>sequence (</a:t>
            </a:r>
            <a:r>
              <a:rPr lang="en-US" u="sng" dirty="0" smtClean="0"/>
              <a:t>restriction site)</a:t>
            </a:r>
            <a:r>
              <a:rPr lang="en-US" dirty="0" smtClean="0"/>
              <a:t>.  </a:t>
            </a:r>
          </a:p>
          <a:p>
            <a:r>
              <a:rPr lang="en-US" u="sng" dirty="0" smtClean="0"/>
              <a:t>Sticky end</a:t>
            </a:r>
            <a:r>
              <a:rPr lang="en-US" dirty="0" smtClean="0"/>
              <a:t>: when DNA is cut so that one </a:t>
            </a:r>
            <a:r>
              <a:rPr lang="en-US" dirty="0"/>
              <a:t>portion of the double-stranded DNA </a:t>
            </a:r>
            <a:r>
              <a:rPr lang="en-US" dirty="0" smtClean="0"/>
              <a:t>sticks </a:t>
            </a:r>
            <a:r>
              <a:rPr lang="en-US" dirty="0"/>
              <a:t>out farther than the other portion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CRISPR-Cas9</a:t>
            </a:r>
            <a:r>
              <a:rPr lang="en-US" dirty="0" smtClean="0"/>
              <a:t>: </a:t>
            </a:r>
            <a:r>
              <a:rPr lang="en-US" dirty="0"/>
              <a:t>a new gene editing technique that cuts DNA wherever a specific sequence of bases occurs. </a:t>
            </a:r>
            <a:endParaRPr lang="en-US" i="1" dirty="0"/>
          </a:p>
          <a:p>
            <a:r>
              <a:rPr lang="en-US" i="1" u="sng" dirty="0"/>
              <a:t>gRNA</a:t>
            </a:r>
            <a:r>
              <a:rPr lang="en-US" dirty="0"/>
              <a:t> guides the Cas9 enzyme to the gene that need to be removed or edited.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42918" y="2984355"/>
            <a:ext cx="6179762" cy="841671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Recap of Week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9DC067-78FF-D648-BDD9-9EF777851ADD}"/>
              </a:ext>
            </a:extLst>
          </p:cNvPr>
          <p:cNvGrpSpPr/>
          <p:nvPr/>
        </p:nvGrpSpPr>
        <p:grpSpPr>
          <a:xfrm>
            <a:off x="954982" y="441743"/>
            <a:ext cx="7006604" cy="838814"/>
            <a:chOff x="0" y="0"/>
            <a:chExt cx="6971278" cy="106276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F699D74-6363-234A-9428-497CB3E4F62C}"/>
                </a:ext>
              </a:extLst>
            </p:cNvPr>
            <p:cNvSpPr/>
            <p:nvPr/>
          </p:nvSpPr>
          <p:spPr>
            <a:xfrm>
              <a:off x="0" y="0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783A967B-E8F8-9843-A6AF-4BE5B3448DAE}"/>
                </a:ext>
              </a:extLst>
            </p:cNvPr>
            <p:cNvSpPr txBox="1"/>
            <p:nvPr/>
          </p:nvSpPr>
          <p:spPr>
            <a:xfrm>
              <a:off x="51880" y="5188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u="sng" dirty="0"/>
                <a:t>RNA</a:t>
              </a:r>
              <a:r>
                <a:rPr lang="en-US" sz="2400" dirty="0"/>
                <a:t> serves as a link between the information stored in DNA and the assembly of proteins.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C0D23-1A68-3645-B819-58E742BE7C46}"/>
              </a:ext>
            </a:extLst>
          </p:cNvPr>
          <p:cNvGrpSpPr/>
          <p:nvPr/>
        </p:nvGrpSpPr>
        <p:grpSpPr>
          <a:xfrm>
            <a:off x="970747" y="1277315"/>
            <a:ext cx="6971278" cy="886105"/>
            <a:chOff x="0" y="1071881"/>
            <a:chExt cx="6971278" cy="106276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1EBD64-1D5C-1247-91ED-752FAFB68643}"/>
                </a:ext>
              </a:extLst>
            </p:cNvPr>
            <p:cNvSpPr/>
            <p:nvPr/>
          </p:nvSpPr>
          <p:spPr>
            <a:xfrm>
              <a:off x="0" y="1071881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67E8897D-326F-4C43-B002-4AA2BE2658C8}"/>
                </a:ext>
              </a:extLst>
            </p:cNvPr>
            <p:cNvSpPr txBox="1"/>
            <p:nvPr/>
          </p:nvSpPr>
          <p:spPr>
            <a:xfrm>
              <a:off x="51880" y="112376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Unlike DNA, RNA is 1) single stranded, 2) has a </a:t>
              </a:r>
              <a:r>
                <a:rPr lang="en-US" sz="2400" dirty="0" smtClean="0"/>
                <a:t>slightly different </a:t>
              </a:r>
              <a:r>
                <a:rPr lang="en-US" sz="2400" dirty="0"/>
                <a:t>sugar molecule, and 3) uses U instead of T.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F0D930-BCAE-BD41-85D4-81E260397931}"/>
              </a:ext>
            </a:extLst>
          </p:cNvPr>
          <p:cNvGrpSpPr/>
          <p:nvPr/>
        </p:nvGrpSpPr>
        <p:grpSpPr>
          <a:xfrm>
            <a:off x="970747" y="2156948"/>
            <a:ext cx="6971278" cy="949167"/>
            <a:chOff x="0" y="2140873"/>
            <a:chExt cx="6971278" cy="106276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1A7486C-51B1-934B-A550-570FFC7A1628}"/>
                </a:ext>
              </a:extLst>
            </p:cNvPr>
            <p:cNvSpPr/>
            <p:nvPr/>
          </p:nvSpPr>
          <p:spPr>
            <a:xfrm>
              <a:off x="0" y="2140873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3415DD48-83FE-324E-9B3A-78EFDED891F0}"/>
                </a:ext>
              </a:extLst>
            </p:cNvPr>
            <p:cNvSpPr txBox="1"/>
            <p:nvPr/>
          </p:nvSpPr>
          <p:spPr>
            <a:xfrm>
              <a:off x="51880" y="2192753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u="sng" dirty="0"/>
                <a:t>Transcription</a:t>
              </a:r>
              <a:r>
                <a:rPr lang="en-US" sz="2400" dirty="0"/>
                <a:t> produces an RNA copy of DNA known as </a:t>
              </a:r>
              <a:r>
                <a:rPr lang="en-US" sz="2400" u="sng" dirty="0"/>
                <a:t>mRNA</a:t>
              </a:r>
              <a:r>
                <a:rPr lang="en-US" sz="2400" dirty="0"/>
                <a:t> (short for messenger RNA).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1AE550-A8C2-9741-B99B-63A0CA1E07F8}"/>
              </a:ext>
            </a:extLst>
          </p:cNvPr>
          <p:cNvGrpSpPr/>
          <p:nvPr/>
        </p:nvGrpSpPr>
        <p:grpSpPr>
          <a:xfrm>
            <a:off x="986515" y="3102874"/>
            <a:ext cx="6971278" cy="1390603"/>
            <a:chOff x="0" y="3209865"/>
            <a:chExt cx="6971278" cy="1062762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0DD671E-D30A-6D41-A16E-E97C4C139C20}"/>
                </a:ext>
              </a:extLst>
            </p:cNvPr>
            <p:cNvSpPr/>
            <p:nvPr/>
          </p:nvSpPr>
          <p:spPr>
            <a:xfrm>
              <a:off x="0" y="3209865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1244AAA5-4E39-2D4D-A23C-DF5C32A2109D}"/>
                </a:ext>
              </a:extLst>
            </p:cNvPr>
            <p:cNvSpPr txBox="1"/>
            <p:nvPr/>
          </p:nvSpPr>
          <p:spPr>
            <a:xfrm>
              <a:off x="51880" y="3261745"/>
              <a:ext cx="6867518" cy="990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u="sng" dirty="0"/>
                <a:t>RNA polymerase</a:t>
              </a:r>
              <a:r>
                <a:rPr lang="en-US" sz="2400" dirty="0"/>
                <a:t> is the enzyme that creates the mRNA copy. RNA polymerase </a:t>
              </a:r>
              <a:r>
                <a:rPr lang="en-US" sz="2400" dirty="0" smtClean="0"/>
                <a:t>assembles complementary </a:t>
              </a:r>
              <a:r>
                <a:rPr lang="en-US" sz="2400" dirty="0"/>
                <a:t>bases in a 3’ </a:t>
              </a:r>
              <a:r>
                <a:rPr lang="en-US" sz="2400" dirty="0">
                  <a:sym typeface="Wingdings" panose="05000000000000000000" pitchFamily="2" charset="2"/>
                </a:rPr>
                <a:t> 5’ direction.</a:t>
              </a:r>
              <a:r>
                <a:rPr lang="en-US" sz="2400" dirty="0"/>
                <a:t> 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E0A256-36BF-4148-B282-2046F20AE017}"/>
              </a:ext>
            </a:extLst>
          </p:cNvPr>
          <p:cNvSpPr/>
          <p:nvPr/>
        </p:nvSpPr>
        <p:spPr>
          <a:xfrm>
            <a:off x="1024759" y="4493480"/>
            <a:ext cx="6936828" cy="1822313"/>
          </a:xfrm>
          <a:prstGeom prst="roundRect">
            <a:avLst>
              <a:gd name="adj" fmla="val 6411"/>
            </a:avLst>
          </a:prstGeom>
          <a:solidFill>
            <a:srgbClr val="70AE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/>
              <a:t>Transcription factor proteins</a:t>
            </a:r>
            <a:r>
              <a:rPr lang="en-US" sz="2400" dirty="0"/>
              <a:t> determine when and how RNA polymerase binds to </a:t>
            </a:r>
            <a:r>
              <a:rPr lang="en-US" sz="2400" dirty="0" smtClean="0"/>
              <a:t>DNA. These proteins play </a:t>
            </a:r>
            <a:r>
              <a:rPr lang="en-US" sz="2400" dirty="0"/>
              <a:t>an important role in determining whether genes are expressed as proteins and traits.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CBB8D124-72A7-624E-9880-71E73DC63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23171" r="31633" b="21441"/>
          <a:stretch/>
        </p:blipFill>
        <p:spPr bwMode="auto">
          <a:xfrm>
            <a:off x="8018547" y="4200032"/>
            <a:ext cx="4007402" cy="24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4268B5-FB47-DA47-A044-63458E42B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89"/>
          <a:stretch/>
        </p:blipFill>
        <p:spPr>
          <a:xfrm>
            <a:off x="8221577" y="29031"/>
            <a:ext cx="3723679" cy="38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A1BDB85-8AA4-4F0E-9E6F-50CC12374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70601"/>
              </p:ext>
            </p:extLst>
          </p:nvPr>
        </p:nvGraphicFramePr>
        <p:xfrm>
          <a:off x="1128430" y="829003"/>
          <a:ext cx="6263640" cy="579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BB4DF5F-DFE7-FE4A-B65C-63F01424C589}"/>
              </a:ext>
            </a:extLst>
          </p:cNvPr>
          <p:cNvSpPr txBox="1">
            <a:spLocks/>
          </p:cNvSpPr>
          <p:nvPr/>
        </p:nvSpPr>
        <p:spPr>
          <a:xfrm>
            <a:off x="261184" y="89193"/>
            <a:ext cx="6179762" cy="84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Recap of Week 1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00F257F-27A6-9B48-8A94-A0DA2A70FEA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6922" y="89193"/>
            <a:ext cx="3970019" cy="2155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2E8CD-473A-3747-B965-F97AB08AD06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2586" y="2737533"/>
            <a:ext cx="2808979" cy="38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Shape Determines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07" y="1127350"/>
            <a:ext cx="8319868" cy="53437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cells assemble proteins in generally the same way. </a:t>
            </a:r>
          </a:p>
          <a:p>
            <a:pPr lvl="1"/>
            <a:r>
              <a:rPr lang="en-US" dirty="0"/>
              <a:t>The order of bases in the mRNA copy of DNA determines the order in which amino acids are delivered and assembled at a ribosome. </a:t>
            </a:r>
          </a:p>
          <a:p>
            <a:pPr lvl="1"/>
            <a:r>
              <a:rPr lang="en-US" dirty="0"/>
              <a:t>A protein generally consists of a chain of hundreds of amino acid molecules. </a:t>
            </a:r>
          </a:p>
          <a:p>
            <a:r>
              <a:rPr lang="en-US" dirty="0"/>
              <a:t>Each protein has a different shape and function. </a:t>
            </a:r>
          </a:p>
          <a:p>
            <a:pPr lvl="1"/>
            <a:r>
              <a:rPr lang="en-US" dirty="0"/>
              <a:t>Amino acids do not stay in a straight line as they leave the ribosome.</a:t>
            </a:r>
          </a:p>
          <a:p>
            <a:pPr lvl="1"/>
            <a:r>
              <a:rPr lang="en-US" dirty="0"/>
              <a:t>Instead, they will fold into a compact blob, eventually forming a specific shape. </a:t>
            </a:r>
          </a:p>
          <a:p>
            <a:r>
              <a:rPr lang="en-US" dirty="0"/>
              <a:t>The shape of a protein is what primarily determines its function. </a:t>
            </a:r>
          </a:p>
          <a:p>
            <a:pPr lvl="1"/>
            <a:r>
              <a:rPr lang="en-US" dirty="0"/>
              <a:t>The shape of a protein is determined by </a:t>
            </a:r>
            <a:r>
              <a:rPr lang="en-US" dirty="0" smtClean="0"/>
              <a:t>the </a:t>
            </a:r>
            <a:r>
              <a:rPr lang="en-US" dirty="0"/>
              <a:t>order in which </a:t>
            </a:r>
            <a:r>
              <a:rPr lang="en-US" dirty="0" smtClean="0"/>
              <a:t>amino acids </a:t>
            </a:r>
            <a:r>
              <a:rPr lang="en-US" dirty="0"/>
              <a:t>are </a:t>
            </a:r>
            <a:r>
              <a:rPr lang="en-US" dirty="0" smtClean="0"/>
              <a:t>assembled into a long chain. </a:t>
            </a:r>
            <a:endParaRPr lang="en-US" dirty="0"/>
          </a:p>
        </p:txBody>
      </p:sp>
      <p:sp>
        <p:nvSpPr>
          <p:cNvPr id="5" name="AutoShape 2" descr="File:Stylised atom with three Bohr model orbits and stylised nucleus.svg - 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3197" y="-16778"/>
            <a:ext cx="2774452" cy="3252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8345" y="4003807"/>
            <a:ext cx="1622401" cy="168086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446918" y="2885208"/>
            <a:ext cx="585257" cy="1118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11166855" y="1262965"/>
            <a:ext cx="17021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Source; </a:t>
            </a:r>
            <a:r>
              <a:rPr lang="en-US" sz="900" i="1" dirty="0" smtClean="0">
                <a:hlinkClick r:id="rId4"/>
              </a:rPr>
              <a:t>Medium</a:t>
            </a:r>
            <a:endParaRPr lang="en-US" sz="900" i="1" dirty="0"/>
          </a:p>
        </p:txBody>
      </p:sp>
      <p:sp>
        <p:nvSpPr>
          <p:cNvPr id="9" name="Rectangle 8"/>
          <p:cNvSpPr/>
          <p:nvPr/>
        </p:nvSpPr>
        <p:spPr>
          <a:xfrm>
            <a:off x="9060844" y="5634191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Chains of amino acids fold </a:t>
            </a:r>
            <a:r>
              <a:rPr lang="en-US" dirty="0"/>
              <a:t>into a </a:t>
            </a:r>
            <a:r>
              <a:rPr lang="en-US" dirty="0" smtClean="0"/>
              <a:t>specific shape. This shape determines the function.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24303"/>
            <a:ext cx="7588348" cy="52171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Different amino acids have different </a:t>
            </a:r>
            <a:r>
              <a:rPr lang="en-US" dirty="0" smtClean="0"/>
              <a:t>properties that determine </a:t>
            </a:r>
            <a:r>
              <a:rPr lang="en-US" dirty="0"/>
              <a:t>the three-dimensional shape of the protein. </a:t>
            </a:r>
          </a:p>
          <a:p>
            <a:pPr lvl="1"/>
            <a:r>
              <a:rPr lang="en-US" dirty="0" smtClean="0"/>
              <a:t>Some amino </a:t>
            </a:r>
            <a:r>
              <a:rPr lang="en-US" dirty="0"/>
              <a:t>acids </a:t>
            </a:r>
            <a:r>
              <a:rPr lang="en-US" dirty="0" smtClean="0"/>
              <a:t>are </a:t>
            </a:r>
            <a:r>
              <a:rPr lang="en-US" dirty="0"/>
              <a:t>attracted to water (</a:t>
            </a:r>
            <a:r>
              <a:rPr lang="en-US" u="sng" dirty="0" smtClean="0"/>
              <a:t>hydrophilic</a:t>
            </a:r>
            <a:r>
              <a:rPr lang="en-US" dirty="0" smtClean="0"/>
              <a:t>). Some amino acids repel </a:t>
            </a:r>
            <a:r>
              <a:rPr lang="en-US" dirty="0"/>
              <a:t>water (</a:t>
            </a:r>
            <a:r>
              <a:rPr lang="en-US" u="sng" dirty="0"/>
              <a:t>hydrophobic</a:t>
            </a:r>
            <a:r>
              <a:rPr lang="en-US" dirty="0" smtClean="0"/>
              <a:t>)</a:t>
            </a:r>
            <a:r>
              <a:rPr lang="en-US" baseline="30000" dirty="0" smtClean="0"/>
              <a:t>*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smtClean="0"/>
              <a:t>Some amino </a:t>
            </a:r>
            <a:r>
              <a:rPr lang="en-US" dirty="0"/>
              <a:t>acids </a:t>
            </a:r>
            <a:r>
              <a:rPr lang="en-US" dirty="0" smtClean="0"/>
              <a:t>are </a:t>
            </a:r>
            <a:r>
              <a:rPr lang="en-US" dirty="0"/>
              <a:t>attracted to </a:t>
            </a:r>
            <a:r>
              <a:rPr lang="en-US" dirty="0" smtClean="0"/>
              <a:t>some amino acids. Some amino </a:t>
            </a:r>
            <a:r>
              <a:rPr lang="en-US" dirty="0"/>
              <a:t>acids </a:t>
            </a:r>
            <a:r>
              <a:rPr lang="en-US" dirty="0" smtClean="0"/>
              <a:t>repel some amino acids.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These properties determine the shape of the protein made from those amino acids. </a:t>
            </a:r>
          </a:p>
          <a:p>
            <a:pPr lvl="1"/>
            <a:r>
              <a:rPr lang="en-US" dirty="0" smtClean="0"/>
              <a:t>The shape </a:t>
            </a:r>
            <a:r>
              <a:rPr lang="en-US" dirty="0"/>
              <a:t>of the amino acid chain </a:t>
            </a:r>
            <a:r>
              <a:rPr lang="en-US" dirty="0" smtClean="0"/>
              <a:t>is determined by whether individual </a:t>
            </a:r>
            <a:r>
              <a:rPr lang="en-US" dirty="0" smtClean="0"/>
              <a:t>amino </a:t>
            </a:r>
            <a:r>
              <a:rPr lang="en-US" dirty="0" smtClean="0"/>
              <a:t>acids love/hate water, and </a:t>
            </a:r>
            <a:r>
              <a:rPr lang="en-US" dirty="0" smtClean="0"/>
              <a:t>whether they love/hate neighboring </a:t>
            </a:r>
            <a:r>
              <a:rPr lang="en-US" dirty="0" smtClean="0"/>
              <a:t>amino </a:t>
            </a:r>
            <a:r>
              <a:rPr lang="en-US" dirty="0" smtClean="0"/>
              <a:t>acids.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shape of the </a:t>
            </a:r>
            <a:r>
              <a:rPr lang="en-US" dirty="0" smtClean="0"/>
              <a:t>protein determines its function.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89" y="259374"/>
            <a:ext cx="3538904" cy="6387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89919" y="6637000"/>
            <a:ext cx="15615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Wikimedia</a:t>
            </a:r>
            <a:endParaRPr lang="en-US" sz="900" i="1" dirty="0"/>
          </a:p>
        </p:txBody>
      </p:sp>
      <p:sp>
        <p:nvSpPr>
          <p:cNvPr id="6" name="Rectangle 5"/>
          <p:cNvSpPr/>
          <p:nvPr/>
        </p:nvSpPr>
        <p:spPr>
          <a:xfrm>
            <a:off x="725661" y="6519446"/>
            <a:ext cx="6121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baseline="30000" dirty="0" smtClean="0"/>
              <a:t>*</a:t>
            </a:r>
            <a:r>
              <a:rPr lang="en-US" sz="1600" i="1" dirty="0" smtClean="0"/>
              <a:t> This matters because the inside of cells is primarily comprised of water.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654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0" y="365126"/>
            <a:ext cx="10808110" cy="848820"/>
          </a:xfrm>
        </p:spPr>
        <p:txBody>
          <a:bodyPr/>
          <a:lstStyle/>
          <a:p>
            <a:r>
              <a:rPr lang="en-US" dirty="0"/>
              <a:t>Hydrophobic vs. Hydrophilic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5" y="1171597"/>
            <a:ext cx="7578483" cy="54799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kinds of </a:t>
            </a:r>
            <a:r>
              <a:rPr lang="en-US" dirty="0" smtClean="0"/>
              <a:t>elements</a:t>
            </a:r>
            <a:r>
              <a:rPr lang="en-US" baseline="30000" dirty="0" smtClean="0"/>
              <a:t>*</a:t>
            </a:r>
            <a:r>
              <a:rPr lang="en-US" dirty="0" smtClean="0"/>
              <a:t> found in </a:t>
            </a:r>
            <a:r>
              <a:rPr lang="en-US" dirty="0" smtClean="0"/>
              <a:t>each amino acid determines </a:t>
            </a:r>
            <a:r>
              <a:rPr lang="en-US" dirty="0" smtClean="0"/>
              <a:t>whether </a:t>
            </a:r>
            <a:r>
              <a:rPr lang="en-US" dirty="0" smtClean="0"/>
              <a:t>it is hydrophobic </a:t>
            </a:r>
            <a:r>
              <a:rPr lang="en-US" dirty="0" smtClean="0"/>
              <a:t>or hydrophilic. </a:t>
            </a:r>
            <a:endParaRPr lang="en-US" dirty="0"/>
          </a:p>
          <a:p>
            <a:pPr lvl="1"/>
            <a:r>
              <a:rPr lang="en-US" dirty="0" smtClean="0"/>
              <a:t>Amino </a:t>
            </a:r>
            <a:r>
              <a:rPr lang="en-US" dirty="0"/>
              <a:t>acids that are mostly carbon and hydrogen tend to repel water (</a:t>
            </a:r>
            <a:r>
              <a:rPr lang="en-US" u="sng" dirty="0"/>
              <a:t>hydrophobic</a:t>
            </a:r>
            <a:r>
              <a:rPr lang="en-US" dirty="0"/>
              <a:t>). </a:t>
            </a:r>
          </a:p>
          <a:p>
            <a:pPr lvl="2"/>
            <a:r>
              <a:rPr lang="en-US" dirty="0" smtClean="0"/>
              <a:t>E.g., Leucine </a:t>
            </a:r>
            <a:r>
              <a:rPr lang="en-US" dirty="0"/>
              <a:t>is a hydrophobic amino acid.</a:t>
            </a:r>
          </a:p>
          <a:p>
            <a:pPr lvl="1"/>
            <a:r>
              <a:rPr lang="en-US" dirty="0"/>
              <a:t>Amino acids with more oxygen and nitrogen atoms are attracted to water (</a:t>
            </a:r>
            <a:r>
              <a:rPr lang="en-US" u="sng" dirty="0"/>
              <a:t>hydrophilic</a:t>
            </a:r>
            <a:r>
              <a:rPr lang="en-US" dirty="0"/>
              <a:t>). </a:t>
            </a:r>
          </a:p>
          <a:p>
            <a:pPr lvl="2"/>
            <a:r>
              <a:rPr lang="en-US" dirty="0" smtClean="0"/>
              <a:t>E.g., Asparagine </a:t>
            </a:r>
            <a:r>
              <a:rPr lang="en-US" dirty="0"/>
              <a:t>is a hydrophilic amino acid</a:t>
            </a:r>
            <a:r>
              <a:rPr lang="en-US" dirty="0" smtClean="0"/>
              <a:t>.</a:t>
            </a:r>
          </a:p>
          <a:p>
            <a:r>
              <a:rPr lang="en-US" dirty="0"/>
              <a:t>Whether amino acids are hydrophobic or hydrophilic affects their placement.</a:t>
            </a:r>
          </a:p>
          <a:p>
            <a:pPr lvl="1"/>
            <a:r>
              <a:rPr lang="en-US" i="1" dirty="0"/>
              <a:t>Hydrophobic</a:t>
            </a:r>
            <a:r>
              <a:rPr lang="en-US" dirty="0"/>
              <a:t> amino acids move to the center of a group of amino acids to </a:t>
            </a:r>
            <a:r>
              <a:rPr lang="en-US" dirty="0" smtClean="0"/>
              <a:t>“hide” from water.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i="1" dirty="0" smtClean="0"/>
              <a:t>Hydrophilic</a:t>
            </a:r>
            <a:r>
              <a:rPr lang="en-US" dirty="0" smtClean="0"/>
              <a:t> amino acids move to the outside of a group of amino acids to be closer to water.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11309273" y="4003196"/>
            <a:ext cx="15712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Source: chemwiki.ucdavis.edu</a:t>
            </a:r>
            <a:endParaRPr lang="en-US" sz="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0607" y="2854982"/>
            <a:ext cx="3770671" cy="4003018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EF99A4F0-EB52-0445-84F5-4146E9B56F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6037" y="186401"/>
            <a:ext cx="1913603" cy="2450755"/>
          </a:xfrm>
          <a:prstGeom prst="rect">
            <a:avLst/>
          </a:prstGeom>
        </p:spPr>
      </p:pic>
      <p:pic>
        <p:nvPicPr>
          <p:cNvPr id="11" name="Picture 10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7B8EAF44-3D10-C145-B571-2E7064D948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2837" y="209343"/>
            <a:ext cx="1930389" cy="25850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F1BE0A-0DB4-124B-90B7-135E4B392E72}"/>
              </a:ext>
            </a:extLst>
          </p:cNvPr>
          <p:cNvSpPr/>
          <p:nvPr/>
        </p:nvSpPr>
        <p:spPr>
          <a:xfrm rot="16200000">
            <a:off x="11213804" y="601828"/>
            <a:ext cx="17255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6"/>
              </a:rPr>
              <a:t>Macmillan</a:t>
            </a:r>
            <a:endParaRPr lang="en-US" sz="900" i="1" dirty="0"/>
          </a:p>
        </p:txBody>
      </p:sp>
      <p:sp>
        <p:nvSpPr>
          <p:cNvPr id="5" name="Rectangle 4"/>
          <p:cNvSpPr/>
          <p:nvPr/>
        </p:nvSpPr>
        <p:spPr>
          <a:xfrm>
            <a:off x="262597" y="6534834"/>
            <a:ext cx="8754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 smtClean="0"/>
              <a:t>*</a:t>
            </a:r>
            <a:r>
              <a:rPr lang="en-US" i="1" u="sng" dirty="0" smtClean="0"/>
              <a:t>Elements</a:t>
            </a:r>
            <a:r>
              <a:rPr lang="en-US" i="1" dirty="0" smtClean="0"/>
              <a:t> </a:t>
            </a:r>
            <a:r>
              <a:rPr lang="en-US" i="1" dirty="0"/>
              <a:t>are types </a:t>
            </a:r>
            <a:r>
              <a:rPr lang="en-US" i="1" dirty="0" smtClean="0"/>
              <a:t>of </a:t>
            </a:r>
            <a:r>
              <a:rPr lang="en-US" i="1" dirty="0"/>
              <a:t>atoms, such as carbon, oxygen, hydrogen, &amp; nitrogen.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55877" y="1772529"/>
            <a:ext cx="679451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82486" y="2378885"/>
            <a:ext cx="2473456" cy="946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466362" y="1501864"/>
            <a:ext cx="464234" cy="270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879070" y="1063224"/>
            <a:ext cx="464234" cy="270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820618" y="4991459"/>
            <a:ext cx="2581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Hydrophobic</a:t>
            </a:r>
            <a:r>
              <a:rPr lang="en-US" sz="1600" dirty="0"/>
              <a:t> </a:t>
            </a:r>
            <a:r>
              <a:rPr lang="en-US" sz="1600" dirty="0" smtClean="0"/>
              <a:t>AA’s</a:t>
            </a:r>
            <a:br>
              <a:rPr lang="en-US" sz="1600" dirty="0" smtClean="0"/>
            </a:br>
            <a:r>
              <a:rPr lang="en-US" sz="1600" dirty="0" smtClean="0"/>
              <a:t>move </a:t>
            </a:r>
            <a:r>
              <a:rPr lang="en-US" sz="1600" dirty="0"/>
              <a:t>to the </a:t>
            </a:r>
            <a:r>
              <a:rPr lang="en-US" sz="1600" dirty="0" smtClean="0"/>
              <a:t>center; </a:t>
            </a:r>
            <a:br>
              <a:rPr lang="en-US" sz="1600" dirty="0" smtClean="0"/>
            </a:br>
            <a:r>
              <a:rPr lang="en-US" sz="1600" dirty="0" smtClean="0"/>
              <a:t>hydrophilic AA’s move </a:t>
            </a:r>
            <a:br>
              <a:rPr lang="en-US" sz="1600" dirty="0" smtClean="0"/>
            </a:br>
            <a:r>
              <a:rPr lang="en-US" sz="1600" dirty="0" smtClean="0"/>
              <a:t>to the outside.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16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4" y="1324303"/>
            <a:ext cx="5538776" cy="5452292"/>
          </a:xfrm>
        </p:spPr>
        <p:txBody>
          <a:bodyPr>
            <a:normAutofit fontScale="92500"/>
          </a:bodyPr>
          <a:lstStyle/>
          <a:p>
            <a:r>
              <a:rPr lang="en-US" dirty="0"/>
              <a:t>Some amino acids have a positive or a negative charge. </a:t>
            </a:r>
          </a:p>
          <a:p>
            <a:r>
              <a:rPr lang="en-US" dirty="0"/>
              <a:t>Oppositely-charged amino acids are attracted to each </a:t>
            </a:r>
            <a:r>
              <a:rPr lang="en-US" dirty="0" smtClean="0"/>
              <a:t>other.</a:t>
            </a:r>
          </a:p>
          <a:p>
            <a:pPr lvl="1"/>
            <a:r>
              <a:rPr lang="en-US" dirty="0"/>
              <a:t>A negatively-charged amino acid will move closer to a positively-charged amino acid. </a:t>
            </a:r>
          </a:p>
          <a:p>
            <a:pPr lvl="1"/>
            <a:r>
              <a:rPr lang="en-US" dirty="0" smtClean="0"/>
              <a:t>This is similar </a:t>
            </a:r>
            <a:r>
              <a:rPr lang="en-US" dirty="0" smtClean="0"/>
              <a:t>to </a:t>
            </a:r>
            <a:r>
              <a:rPr lang="en-US" dirty="0"/>
              <a:t>how opposite ends of a magnet </a:t>
            </a:r>
            <a:r>
              <a:rPr lang="en-US" dirty="0" smtClean="0"/>
              <a:t>are attracted </a:t>
            </a:r>
            <a:r>
              <a:rPr lang="en-US" dirty="0"/>
              <a:t>to each </a:t>
            </a:r>
            <a:r>
              <a:rPr lang="en-US" dirty="0" smtClean="0"/>
              <a:t>other. </a:t>
            </a:r>
            <a:endParaRPr lang="en-US" dirty="0"/>
          </a:p>
          <a:p>
            <a:r>
              <a:rPr lang="en-US" dirty="0" smtClean="0"/>
              <a:t>Similarly-charged </a:t>
            </a:r>
            <a:r>
              <a:rPr lang="en-US" dirty="0"/>
              <a:t>amino acids repel each other. </a:t>
            </a:r>
          </a:p>
          <a:p>
            <a:pPr lvl="1"/>
            <a:r>
              <a:rPr lang="en-US" dirty="0"/>
              <a:t>Two amino acids with the same charge (positive-positive or negative-negative) will try to move further </a:t>
            </a:r>
            <a:r>
              <a:rPr lang="en-US" dirty="0" smtClean="0"/>
              <a:t>apart.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0704" y="1213946"/>
            <a:ext cx="5877388" cy="497280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333799" y="6634094"/>
            <a:ext cx="18582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Source: scitechconnect.elsevier.com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5810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F5A6029-5276-3F47-8B7E-86CDF3BE9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97"/>
          <a:stretch/>
        </p:blipFill>
        <p:spPr>
          <a:xfrm>
            <a:off x="8290448" y="1223889"/>
            <a:ext cx="3744432" cy="284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Cysteine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1" y="1324302"/>
            <a:ext cx="7749104" cy="5090565"/>
          </a:xfrm>
        </p:spPr>
        <p:txBody>
          <a:bodyPr>
            <a:normAutofit/>
          </a:bodyPr>
          <a:lstStyle/>
          <a:p>
            <a:r>
              <a:rPr lang="en-US" dirty="0"/>
              <a:t>One type of amino </a:t>
            </a:r>
            <a:r>
              <a:rPr lang="en-US" dirty="0" smtClean="0"/>
              <a:t>acid, </a:t>
            </a:r>
            <a:r>
              <a:rPr lang="en-US" dirty="0"/>
              <a:t>called </a:t>
            </a:r>
            <a:r>
              <a:rPr lang="en-US" u="sng" dirty="0"/>
              <a:t>cysteine</a:t>
            </a:r>
            <a:r>
              <a:rPr lang="en-US" dirty="0"/>
              <a:t>, forms special bonds with other cysteine molecules.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cysteine amino acids </a:t>
            </a:r>
            <a:r>
              <a:rPr lang="en-US" dirty="0" smtClean="0"/>
              <a:t>will move </a:t>
            </a:r>
            <a:r>
              <a:rPr lang="en-US" dirty="0"/>
              <a:t>the whole chain of amino acids </a:t>
            </a:r>
            <a:r>
              <a:rPr lang="en-US" dirty="0" smtClean="0"/>
              <a:t>to bond </a:t>
            </a:r>
            <a:r>
              <a:rPr lang="en-US" dirty="0"/>
              <a:t>together. </a:t>
            </a:r>
          </a:p>
          <a:p>
            <a:pPr lvl="1"/>
            <a:r>
              <a:rPr lang="en-US" dirty="0"/>
              <a:t>The bonds between two cysteine amino acids is very strong and provides additional stability to a protein. 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Amino acid properties (</a:t>
            </a:r>
            <a:r>
              <a:rPr lang="en-US" i="1" dirty="0" smtClean="0"/>
              <a:t>attraction/repulsion </a:t>
            </a:r>
            <a:r>
              <a:rPr lang="en-US" i="1" dirty="0"/>
              <a:t>to water, </a:t>
            </a:r>
            <a:r>
              <a:rPr lang="en-US" i="1" dirty="0" smtClean="0"/>
              <a:t>positive/negative </a:t>
            </a:r>
            <a:r>
              <a:rPr lang="en-US" i="1" dirty="0"/>
              <a:t>charge, and cysteine bonds</a:t>
            </a:r>
            <a:r>
              <a:rPr lang="en-US" dirty="0"/>
              <a:t>) are what determine the shape </a:t>
            </a:r>
            <a:r>
              <a:rPr lang="en-US" dirty="0" smtClean="0"/>
              <a:t>the </a:t>
            </a:r>
            <a:r>
              <a:rPr lang="en-US" dirty="0"/>
              <a:t>chain of amino </a:t>
            </a:r>
            <a:r>
              <a:rPr lang="en-US" dirty="0" smtClean="0"/>
              <a:t>acids that form the protein.</a:t>
            </a:r>
            <a:endParaRPr lang="en-US" dirty="0"/>
          </a:p>
          <a:p>
            <a:pPr lvl="1"/>
            <a:r>
              <a:rPr lang="en-US" dirty="0"/>
              <a:t>The shape of the protein determines the function of the protein.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2D96E-824D-C042-B76D-2B5491BBEFFA}"/>
              </a:ext>
            </a:extLst>
          </p:cNvPr>
          <p:cNvSpPr/>
          <p:nvPr/>
        </p:nvSpPr>
        <p:spPr>
          <a:xfrm>
            <a:off x="9705436" y="4025998"/>
            <a:ext cx="1520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Cysteine Bond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2200C-DA36-6643-866F-78BB0861741A}"/>
              </a:ext>
            </a:extLst>
          </p:cNvPr>
          <p:cNvSpPr/>
          <p:nvPr/>
        </p:nvSpPr>
        <p:spPr>
          <a:xfrm>
            <a:off x="9050449" y="1001136"/>
            <a:ext cx="1309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Amino Acid </a:t>
            </a:r>
            <a:br>
              <a:rPr lang="en-US" dirty="0"/>
            </a:br>
            <a:r>
              <a:rPr lang="en-US" dirty="0"/>
              <a:t>Chain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C536B-B858-374A-A27B-5776F28ACEDE}"/>
              </a:ext>
            </a:extLst>
          </p:cNvPr>
          <p:cNvSpPr/>
          <p:nvPr/>
        </p:nvSpPr>
        <p:spPr>
          <a:xfrm>
            <a:off x="9255267" y="4483198"/>
            <a:ext cx="26618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Two cysteine amino acids </a:t>
            </a:r>
            <a:br>
              <a:rPr lang="en-US" dirty="0"/>
            </a:br>
            <a:r>
              <a:rPr lang="en-US" dirty="0"/>
              <a:t>will form an extra-strong </a:t>
            </a:r>
            <a:br>
              <a:rPr lang="en-US" dirty="0"/>
            </a:br>
            <a:r>
              <a:rPr lang="en-US" dirty="0"/>
              <a:t>bond the strengthens and </a:t>
            </a:r>
            <a:br>
              <a:rPr lang="en-US" dirty="0"/>
            </a:br>
            <a:r>
              <a:rPr lang="en-US" dirty="0"/>
              <a:t>reinforces the protein. </a:t>
            </a:r>
          </a:p>
        </p:txBody>
      </p:sp>
    </p:spTree>
    <p:extLst>
      <p:ext uri="{BB962C8B-B14F-4D97-AF65-F5344CB8AC3E}">
        <p14:creationId xmlns:p14="http://schemas.microsoft.com/office/powerpoint/2010/main" val="6227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2242</Words>
  <Application>Microsoft Office PowerPoint</Application>
  <PresentationFormat>Widescreen</PresentationFormat>
  <Paragraphs>213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Wingdings</vt:lpstr>
      <vt:lpstr>Office Theme</vt:lpstr>
      <vt:lpstr>WUHS Biology: DNA &amp; Proteins Unit</vt:lpstr>
      <vt:lpstr>DNA &amp; Proteins Unit – W3 Driving Question</vt:lpstr>
      <vt:lpstr>Recap of Week 2</vt:lpstr>
      <vt:lpstr>PowerPoint Presentation</vt:lpstr>
      <vt:lpstr>Protein Shape Determines Function</vt:lpstr>
      <vt:lpstr>Amino Acid Properties</vt:lpstr>
      <vt:lpstr>Hydrophobic vs. Hydrophilic</vt:lpstr>
      <vt:lpstr>Electrical Charge</vt:lpstr>
      <vt:lpstr>Cysteine Bonds</vt:lpstr>
      <vt:lpstr>Protein Folding &amp; Misfolding</vt:lpstr>
      <vt:lpstr>Sickle Cell Anemia</vt:lpstr>
      <vt:lpstr>Genetic Modification</vt:lpstr>
      <vt:lpstr>Genetic Engineering</vt:lpstr>
      <vt:lpstr>Restriction Enzymes</vt:lpstr>
      <vt:lpstr>Sticky Ends</vt:lpstr>
      <vt:lpstr>Bt Corn</vt:lpstr>
      <vt:lpstr>CRISPR-Cas9</vt:lpstr>
      <vt:lpstr>CRISPR-Cas9: What It Is</vt:lpstr>
      <vt:lpstr>CRISPR-Cas9: How it Works </vt:lpstr>
      <vt:lpstr>Revising Our Claims</vt:lpstr>
      <vt:lpstr>Looking Ahead:  Part 3 Investigation</vt:lpstr>
      <vt:lpstr>Key Points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117</cp:revision>
  <dcterms:created xsi:type="dcterms:W3CDTF">2022-01-10T02:14:04Z</dcterms:created>
  <dcterms:modified xsi:type="dcterms:W3CDTF">2022-03-11T15:59:40Z</dcterms:modified>
</cp:coreProperties>
</file>