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3" r:id="rId1"/>
  </p:sldMasterIdLst>
  <p:notesMasterIdLst>
    <p:notesMasterId r:id="rId25"/>
  </p:notesMasterIdLst>
  <p:sldIdLst>
    <p:sldId id="256" r:id="rId2"/>
    <p:sldId id="271" r:id="rId3"/>
    <p:sldId id="310" r:id="rId4"/>
    <p:sldId id="292" r:id="rId5"/>
    <p:sldId id="293" r:id="rId6"/>
    <p:sldId id="301" r:id="rId7"/>
    <p:sldId id="294" r:id="rId8"/>
    <p:sldId id="295" r:id="rId9"/>
    <p:sldId id="311" r:id="rId10"/>
    <p:sldId id="296" r:id="rId11"/>
    <p:sldId id="314" r:id="rId12"/>
    <p:sldId id="315" r:id="rId13"/>
    <p:sldId id="298" r:id="rId14"/>
    <p:sldId id="317" r:id="rId15"/>
    <p:sldId id="305" r:id="rId16"/>
    <p:sldId id="309" r:id="rId17"/>
    <p:sldId id="297" r:id="rId18"/>
    <p:sldId id="313" r:id="rId19"/>
    <p:sldId id="270" r:id="rId20"/>
    <p:sldId id="272" r:id="rId21"/>
    <p:sldId id="273" r:id="rId22"/>
    <p:sldId id="274" r:id="rId23"/>
    <p:sldId id="27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E2C4DE"/>
    <a:srgbClr val="EDDBEA"/>
    <a:srgbClr val="DBB5D6"/>
    <a:srgbClr val="FF0000"/>
    <a:srgbClr val="F8FBFE"/>
    <a:srgbClr val="F5F9FC"/>
    <a:srgbClr val="FFF8FF"/>
    <a:srgbClr val="B3C0DB"/>
    <a:srgbClr val="98AA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31"/>
    <p:restoredTop sz="92650" autoAdjust="0"/>
  </p:normalViewPr>
  <p:slideViewPr>
    <p:cSldViewPr snapToGrid="0" snapToObjects="1">
      <p:cViewPr varScale="1">
        <p:scale>
          <a:sx n="68" d="100"/>
          <a:sy n="68" d="100"/>
        </p:scale>
        <p:origin x="94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902CC9-9F04-AC40-B85C-3ED6D947C702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FF587B-0952-0741-8E72-E638A82B3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64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8A16B-0959-DB4B-95F0-41E528DA4E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751DEE-B196-CA45-AB95-E7CE82087C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59C7BE-9313-F54D-9C15-CD59128B4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CB40C-FEFD-B142-8CC9-3B79A129B7D7}" type="datetime2">
              <a:rPr lang="en-US" smtClean="0"/>
              <a:t>Tuesday, April 12, 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20F345-B87F-234D-B3E6-2D282FAEB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FD2B07-7012-6B40-AD6C-E30397CA2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C5ECE-FFEA-B24E-84A5-8CEE5517C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671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88C58-AAFA-7347-8C6C-9D67D2DCD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03461A-E61F-6142-87D6-936E918B0E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34075D-6910-334A-B03F-7B1F3BAEC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17E06-4DAF-5F4D-A031-73475EEB9E5B}" type="datetime2">
              <a:rPr lang="en-US" smtClean="0"/>
              <a:t>Tuesday, April 12,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DF9358-C483-C04E-BD4C-221C3F5D7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329812-83C5-1143-A640-C6405A6A1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C5ECE-FFEA-B24E-84A5-8CEE5517C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834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0ED2006-08B1-0A46-B8A7-3D51C004CC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13C865-EFB4-4D4F-A4DD-BE31F73653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8DD36C-1411-DE4D-99C9-7912A227D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673F4-38BE-204F-9A78-FECC964BDDB8}" type="datetime2">
              <a:rPr lang="en-US" smtClean="0"/>
              <a:t>Tuesday, April 12,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BB7C7E-964B-ED4A-9C67-51BC61C7B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1DE602-EC73-9F4B-82FF-947CF5EB3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C5ECE-FFEA-B24E-84A5-8CEE5517C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559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0F1AA-6634-5940-BCD7-F87A26D40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4882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0052CA-D4B2-3F4A-B7EC-86F1C7A8F0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4303"/>
            <a:ext cx="10515600" cy="4852660"/>
          </a:xfrm>
        </p:spPr>
        <p:txBody>
          <a:bodyPr/>
          <a:lstStyle>
            <a:lvl1pPr>
              <a:defRPr sz="2800" b="1"/>
            </a:lvl1pPr>
            <a:lvl2pPr>
              <a:defRPr sz="2400"/>
            </a:lvl2pPr>
            <a:lvl3pPr>
              <a:defRPr sz="2400" i="1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DBC62F-DAD0-5342-B62C-E558C1733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21D6D-1BF6-C046-85C5-0023AA26DFB6}" type="datetime2">
              <a:rPr lang="en-US" smtClean="0"/>
              <a:t>Tuesday, April 12, 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EDAE0E-23C2-AB43-9B09-4D53C5BC1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096E1F-414A-3844-BA28-86DFCD889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C5ECE-FFEA-B24E-84A5-8CEE5517C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67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8497A-502B-A049-8B91-627E32789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18CE44-BF5D-AF40-8DE5-76BA5F0229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D0BEEA-2CEA-E149-9A74-D41E85990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AE8C5-7103-6446-A6BF-9AD34982B488}" type="datetime2">
              <a:rPr lang="en-US" smtClean="0"/>
              <a:t>Tuesday, April 12,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E5EAEC-9B96-E942-A56B-65F455E4D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ACFD81-2417-CE45-BBAA-C641D3AEA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C5ECE-FFEA-B24E-84A5-8CEE5517C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305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D245D-12EF-3D4C-BC58-CB42D2580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48CD63-E615-FD42-8F6C-3951EBC220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896D7F-A4DF-A34D-A45F-43DECFA826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3F81A7-5A11-D642-85C7-936A5E8E5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82395-D42E-9749-BCF5-7AF547227428}" type="datetime2">
              <a:rPr lang="en-US" smtClean="0"/>
              <a:t>Tuesday, April 12, 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D48AA9-A622-FA40-A0DC-58640B46C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6810A8-7653-1F4A-890E-76C138CE6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C5ECE-FFEA-B24E-84A5-8CEE5517C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166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E30E6-06FE-F64A-AF7D-1B4FC5F24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D36BA8-A3DC-624A-B402-F1E83E8275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891D7A-6484-6B49-A469-0E1FD41AF6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811371-50BD-444C-9718-89CC122603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056744-FF87-A549-B731-DA5002765D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46C607-FF6F-1245-830B-1BAACF189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ED0CE-0576-AF42-B300-0594CDABC10B}" type="datetime2">
              <a:rPr lang="en-US" smtClean="0"/>
              <a:t>Tuesday, April 12, 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308B81-F2F8-DF43-BF14-974891392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0607288-7878-9245-9B1C-34D75E56E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C5ECE-FFEA-B24E-84A5-8CEE5517C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350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B846A-967F-004A-913C-B461DCA33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3D8F9F-0106-D04B-AE21-6A53FA00A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E2658-A3D7-0C45-990F-AA4237FC77BD}" type="datetime2">
              <a:rPr lang="en-US" smtClean="0"/>
              <a:t>Tuesday, April 12, 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13DC9E-35BE-4548-B166-23F2652DA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5AE034-0A23-B04A-9036-17E07739E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C5ECE-FFEA-B24E-84A5-8CEE5517C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521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E83502-28DD-BE4A-A4B5-FFC3FD7E4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C795B-A4F3-854D-A947-834AF6EB94E3}" type="datetime2">
              <a:rPr lang="en-US" smtClean="0"/>
              <a:t>Tuesday, April 12, 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2CD24F-3D89-A946-96D4-B2F410A31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C901FD-2D04-B74E-A855-63603AEA7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C5ECE-FFEA-B24E-84A5-8CEE5517C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216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F9914-8590-E94C-93E6-91C9C3A01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96A09-7A8A-CE49-B2B1-B26985867E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343492-5753-F541-AD7D-CB7D25170A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407A8B-0F22-F545-AB91-657DBEDED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C9B6B-307C-FD47-A3A9-DB7674061716}" type="datetime2">
              <a:rPr lang="en-US" smtClean="0"/>
              <a:t>Tuesday, April 12, 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73CB11-DCB9-454C-A0C4-BE6537DDD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8C8F82-D307-BD4B-8CB4-7B995B8B5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C5ECE-FFEA-B24E-84A5-8CEE5517C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734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378A1-2476-0E47-884D-6C2BB73F7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A3A070-BA50-954E-B06A-9E223477AC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1E5171-F96E-9849-AB81-223A4322AF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DB2774-468F-5D40-916C-E3289461A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99D9C-CB8D-4C4A-8DC5-37473C37852D}" type="datetime2">
              <a:rPr lang="en-US" smtClean="0"/>
              <a:t>Tuesday, April 12, 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9349D4-8D72-904A-9C50-30A8AECB9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5421A6-B5CD-3E4C-BB3A-B554395CD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C5ECE-FFEA-B24E-84A5-8CEE5517C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771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5000">
              <a:schemeClr val="accent1">
                <a:lumMod val="5000"/>
                <a:lumOff val="95000"/>
              </a:schemeClr>
            </a:gs>
            <a:gs pos="87000">
              <a:srgbClr val="FFFF00">
                <a:alpha val="54902"/>
              </a:srgbClr>
            </a:gs>
            <a:gs pos="94000">
              <a:srgbClr val="FFFF00">
                <a:alpha val="83137"/>
              </a:srgbClr>
            </a:gs>
            <a:gs pos="100000">
              <a:srgbClr val="FFFF00"/>
            </a:gs>
          </a:gsLst>
          <a:lin ang="12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790A9A-A028-734B-81BC-255D742B3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53A8C3-5134-1346-8CFD-4018513DAF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EF90D2-E1A0-C14C-B063-D171ACFF65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35908-9044-BF4B-9493-3E0E6763754D}" type="datetime2">
              <a:rPr lang="en-US" smtClean="0"/>
              <a:t>Tuesday, April 12, 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95B89C-207F-2441-ABE9-98820D54C4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0AF4BC-0A2E-AB43-85F3-F7DD83BF50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C5ECE-FFEA-B24E-84A5-8CEE5517CF7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364119A-4EA3-FD4A-A6F6-668532BBD889}"/>
              </a:ext>
            </a:extLst>
          </p:cNvPr>
          <p:cNvSpPr txBox="1">
            <a:spLocks/>
          </p:cNvSpPr>
          <p:nvPr userDrawn="1"/>
        </p:nvSpPr>
        <p:spPr>
          <a:xfrm>
            <a:off x="161365" y="6276953"/>
            <a:ext cx="418912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defPPr>
              <a:defRPr lang="en-US"/>
            </a:defPPr>
            <a:lvl1pPr marL="0" algn="r" defTabSz="914400" rtl="0" eaLnBrk="1" latinLnBrk="0" hangingPunct="1">
              <a:lnSpc>
                <a:spcPct val="120000"/>
              </a:lnSpc>
              <a:defRPr sz="12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1DCD7E1-6554-3241-B0C5-5684150680E5}" type="slidenum">
              <a:rPr lang="en-US" sz="2000" smtClean="0"/>
              <a:pPr algn="ctr"/>
              <a:t>‹#›</a:t>
            </a:fld>
            <a:endParaRPr lang="en-US" sz="2000" dirty="0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EFC344AD-0A5E-2C45-832C-B309685C410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47020" y="5903259"/>
            <a:ext cx="792959" cy="620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433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Risk-Factors-for-Sickle-Cell-Anemia_(1)2.jpg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dn.pixabay.com/photo/2020/07/26/07/48/bull-5438674_1280.jpg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upload.wikimedia.org/wikipedia/commons/7/79/Types-of-mutation.png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nihgov/28006685670?scrlybrkr=00f965ad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cdn.pixabay.com/photo/2020/07/26/07/48/bull-5438674_1280.jp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cdn.pixabay.com/photo/2020/07/26/07/48/bull-5438674_1280.jpg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www.biologycorner.com/worksheets/DNA-sim.html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arthobservatory.nasa.gov/features/UVB/uvb_radiation.php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NCP14053.jpg?scrlybrkr=c1c722ac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8B47E-F49F-264D-ACBA-E657536662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000" y="720000"/>
            <a:ext cx="5015638" cy="2804400"/>
          </a:xfrm>
        </p:spPr>
        <p:txBody>
          <a:bodyPr>
            <a:normAutofit/>
          </a:bodyPr>
          <a:lstStyle/>
          <a:p>
            <a:r>
              <a:rPr lang="en-US" dirty="0"/>
              <a:t>WUHS Biology: Mutations Unit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243C72-77A1-8343-A695-B168BAC70F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000" y="3830399"/>
            <a:ext cx="5015638" cy="1936800"/>
          </a:xfrm>
        </p:spPr>
        <p:txBody>
          <a:bodyPr>
            <a:normAutofit/>
          </a:bodyPr>
          <a:lstStyle/>
          <a:p>
            <a:r>
              <a:rPr lang="en-US" sz="4000" dirty="0"/>
              <a:t>Week 1 – How do mutations change genes and proteins?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4F8A9A62-5B52-244C-94B5-56691A71D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1</a:t>
            </a:fld>
            <a:endParaRPr lang="en-US"/>
          </a:p>
        </p:txBody>
      </p:sp>
      <p:pic>
        <p:nvPicPr>
          <p:cNvPr id="12" name="Picture 11" descr="DNA molecules background">
            <a:extLst>
              <a:ext uri="{FF2B5EF4-FFF2-40B4-BE49-F238E27FC236}">
                <a16:creationId xmlns:a16="http://schemas.microsoft.com/office/drawing/2014/main" id="{A1B1CB5A-56E9-A844-BDA7-739B12B031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16380"/>
          <a:stretch/>
        </p:blipFill>
        <p:spPr>
          <a:xfrm>
            <a:off x="6529067" y="10"/>
            <a:ext cx="5662935" cy="6857990"/>
          </a:xfrm>
          <a:custGeom>
            <a:avLst/>
            <a:gdLst/>
            <a:ahLst/>
            <a:cxnLst/>
            <a:rect l="l" t="t" r="r" b="b"/>
            <a:pathLst>
              <a:path w="5662935" h="6858000">
                <a:moveTo>
                  <a:pt x="598332" y="0"/>
                </a:moveTo>
                <a:lnTo>
                  <a:pt x="5662935" y="0"/>
                </a:lnTo>
                <a:lnTo>
                  <a:pt x="5662935" y="6858000"/>
                </a:lnTo>
                <a:lnTo>
                  <a:pt x="0" y="6858000"/>
                </a:lnTo>
                <a:lnTo>
                  <a:pt x="78957" y="6777438"/>
                </a:lnTo>
                <a:cubicBezTo>
                  <a:pt x="291624" y="6544265"/>
                  <a:pt x="490445" y="6275955"/>
                  <a:pt x="672224" y="5969316"/>
                </a:cubicBezTo>
                <a:cubicBezTo>
                  <a:pt x="914597" y="5515036"/>
                  <a:pt x="1066080" y="5030470"/>
                  <a:pt x="1217563" y="4515619"/>
                </a:cubicBezTo>
                <a:cubicBezTo>
                  <a:pt x="1338748" y="3970483"/>
                  <a:pt x="1399341" y="3516203"/>
                  <a:pt x="1399341" y="3061922"/>
                </a:cubicBezTo>
                <a:cubicBezTo>
                  <a:pt x="1399341" y="1948936"/>
                  <a:pt x="1190580" y="1021447"/>
                  <a:pt x="773055" y="279455"/>
                </a:cubicBezTo>
                <a:close/>
              </a:path>
            </a:pathLst>
          </a:cu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058BB9F-9FDC-714D-8199-266B7C4A4F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0277" y="122734"/>
            <a:ext cx="3581400" cy="4191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B229EA1-7455-4545-A3A5-6866E00DF524}"/>
              </a:ext>
            </a:extLst>
          </p:cNvPr>
          <p:cNvSpPr txBox="1"/>
          <p:nvPr/>
        </p:nvSpPr>
        <p:spPr>
          <a:xfrm>
            <a:off x="-876300" y="3060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09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Hereditary Mutations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712" y="1113286"/>
            <a:ext cx="8319868" cy="5397172"/>
          </a:xfrm>
        </p:spPr>
        <p:txBody>
          <a:bodyPr>
            <a:normAutofit fontScale="92500" lnSpcReduction="10000"/>
          </a:bodyPr>
          <a:lstStyle/>
          <a:p>
            <a:r>
              <a:rPr lang="en-US" u="sng" dirty="0"/>
              <a:t>Hereditary mutations</a:t>
            </a:r>
            <a:r>
              <a:rPr lang="en-US" dirty="0"/>
              <a:t> are </a:t>
            </a:r>
            <a:r>
              <a:rPr lang="en-US" dirty="0" smtClean="0"/>
              <a:t>those that can be passed on to subsequent generations and are present throughout the life of an organism. </a:t>
            </a:r>
          </a:p>
          <a:p>
            <a:pPr lvl="1"/>
            <a:r>
              <a:rPr lang="en-US" dirty="0" smtClean="0"/>
              <a:t>These </a:t>
            </a:r>
            <a:r>
              <a:rPr lang="en-US" dirty="0"/>
              <a:t>mutations are found in </a:t>
            </a:r>
            <a:r>
              <a:rPr lang="en-US" i="1" dirty="0"/>
              <a:t>every</a:t>
            </a:r>
            <a:r>
              <a:rPr lang="en-US" dirty="0"/>
              <a:t> </a:t>
            </a:r>
            <a:r>
              <a:rPr lang="en-US" dirty="0" smtClean="0"/>
              <a:t>cell of an organism.</a:t>
            </a:r>
          </a:p>
          <a:p>
            <a:r>
              <a:rPr lang="en-US" dirty="0" smtClean="0"/>
              <a:t>A mutation becomes hereditary if found in sperm </a:t>
            </a:r>
            <a:r>
              <a:rPr lang="en-US" dirty="0"/>
              <a:t>or eggs </a:t>
            </a:r>
            <a:r>
              <a:rPr lang="en-US" dirty="0" smtClean="0"/>
              <a:t>cells. </a:t>
            </a:r>
          </a:p>
          <a:p>
            <a:pPr lvl="1"/>
            <a:r>
              <a:rPr lang="en-US" dirty="0" smtClean="0"/>
              <a:t>During fertilization, a sperm and egg cell combine their DNA. </a:t>
            </a:r>
          </a:p>
          <a:p>
            <a:pPr lvl="1"/>
            <a:r>
              <a:rPr lang="en-US" dirty="0" smtClean="0"/>
              <a:t>If either the egg or the sperm cell carry a mutation, all cells that divide from this cell will also replicate this mutation. </a:t>
            </a:r>
          </a:p>
          <a:p>
            <a:r>
              <a:rPr lang="en-US" dirty="0" smtClean="0"/>
              <a:t>Hereditary mutations can result from different causes. </a:t>
            </a:r>
          </a:p>
          <a:p>
            <a:pPr lvl="1"/>
            <a:r>
              <a:rPr lang="en-US" dirty="0"/>
              <a:t>Some hereditary mutations </a:t>
            </a:r>
            <a:r>
              <a:rPr lang="en-US" dirty="0" smtClean="0"/>
              <a:t>result from copying errors in meiosis</a:t>
            </a:r>
            <a:r>
              <a:rPr lang="en-US" dirty="0"/>
              <a:t>. </a:t>
            </a:r>
            <a:endParaRPr lang="en-US" dirty="0" smtClean="0"/>
          </a:p>
          <a:p>
            <a:pPr lvl="1"/>
            <a:r>
              <a:rPr lang="en-US" dirty="0" smtClean="0"/>
              <a:t>Some hereditary mutations occur during crossing over in meiosis. </a:t>
            </a:r>
          </a:p>
          <a:p>
            <a:pPr lvl="2"/>
            <a:r>
              <a:rPr lang="en-US" dirty="0" smtClean="0"/>
              <a:t>For example, bases of a gene can be lost or added when </a:t>
            </a:r>
            <a:br>
              <a:rPr lang="en-US" dirty="0" smtClean="0"/>
            </a:br>
            <a:r>
              <a:rPr lang="en-US" dirty="0" smtClean="0"/>
              <a:t>chromosomes exchange segments during crossing over.</a:t>
            </a:r>
          </a:p>
          <a:p>
            <a:pPr lvl="1"/>
            <a:r>
              <a:rPr lang="en-US" dirty="0" smtClean="0"/>
              <a:t>Mutagens can also change DNA in sperm and egg cells, </a:t>
            </a:r>
            <a:br>
              <a:rPr lang="en-US" dirty="0" smtClean="0"/>
            </a:br>
            <a:r>
              <a:rPr lang="en-US" dirty="0" smtClean="0"/>
              <a:t>resulting in hereditary mutations.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84345" y="258040"/>
            <a:ext cx="3076575" cy="50387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848580" y="5270487"/>
            <a:ext cx="3076355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Genetic diseases, such as</a:t>
            </a:r>
            <a:br>
              <a:rPr lang="en-US" dirty="0" smtClean="0"/>
            </a:br>
            <a:r>
              <a:rPr lang="en-US" dirty="0" smtClean="0"/>
              <a:t>sickle anemia, are usually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examples of hereditary</a:t>
            </a:r>
            <a:br>
              <a:rPr lang="en-US" dirty="0" smtClean="0"/>
            </a:br>
            <a:r>
              <a:rPr lang="en-US" dirty="0" smtClean="0"/>
              <a:t>mutations because they are</a:t>
            </a:r>
            <a:br>
              <a:rPr lang="en-US" dirty="0" smtClean="0"/>
            </a:br>
            <a:r>
              <a:rPr lang="en-US" dirty="0" smtClean="0"/>
              <a:t>usually inherited from parents.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211951" y="-34665"/>
            <a:ext cx="108321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i="1" dirty="0" smtClean="0"/>
              <a:t>Source: </a:t>
            </a:r>
            <a:r>
              <a:rPr lang="en-US" sz="900" i="1" dirty="0" smtClean="0">
                <a:hlinkClick r:id="rId3"/>
              </a:rPr>
              <a:t>Wikimedia</a:t>
            </a:r>
            <a:endParaRPr lang="en-US" sz="900" i="1" dirty="0"/>
          </a:p>
        </p:txBody>
      </p:sp>
    </p:spTree>
    <p:extLst>
      <p:ext uri="{BB962C8B-B14F-4D97-AF65-F5344CB8AC3E}">
        <p14:creationId xmlns:p14="http://schemas.microsoft.com/office/powerpoint/2010/main" val="178545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Study: Double Muscle Cattle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4303"/>
            <a:ext cx="10515600" cy="4852660"/>
          </a:xfrm>
        </p:spPr>
        <p:txBody>
          <a:bodyPr>
            <a:normAutofit/>
          </a:bodyPr>
          <a:lstStyle/>
          <a:p>
            <a:r>
              <a:rPr lang="en-US" dirty="0"/>
              <a:t>“Double muscling” is a genetic condition that </a:t>
            </a:r>
            <a:r>
              <a:rPr lang="en-US" dirty="0" smtClean="0"/>
              <a:t>can occur </a:t>
            </a:r>
            <a:r>
              <a:rPr lang="en-US" dirty="0"/>
              <a:t>in cattle. </a:t>
            </a:r>
            <a:endParaRPr lang="en-US" dirty="0" smtClean="0"/>
          </a:p>
          <a:p>
            <a:pPr lvl="1"/>
            <a:r>
              <a:rPr lang="en-US" dirty="0" smtClean="0"/>
              <a:t>Animals </a:t>
            </a:r>
            <a:r>
              <a:rPr lang="en-US" dirty="0"/>
              <a:t>affected by this condition </a:t>
            </a:r>
            <a:r>
              <a:rPr lang="en-US" dirty="0" smtClean="0"/>
              <a:t>inherit </a:t>
            </a:r>
            <a:r>
              <a:rPr lang="en-US" dirty="0"/>
              <a:t>a mutation in their gene for the myostatin protein. </a:t>
            </a:r>
            <a:endParaRPr lang="en-US" dirty="0" smtClean="0"/>
          </a:p>
          <a:p>
            <a:pPr lvl="1"/>
            <a:r>
              <a:rPr lang="en-US" dirty="0" smtClean="0"/>
              <a:t>This </a:t>
            </a:r>
            <a:r>
              <a:rPr lang="en-US" dirty="0"/>
              <a:t>protein regulates muscle development and limits the rate at which animals can develop muscle </a:t>
            </a:r>
            <a:r>
              <a:rPr lang="en-US" dirty="0" smtClean="0"/>
              <a:t>fibers.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Cattle with the mutated myostatin protein</a:t>
            </a:r>
            <a:br>
              <a:rPr lang="en-US" dirty="0" smtClean="0"/>
            </a:br>
            <a:r>
              <a:rPr lang="en-US" dirty="0" smtClean="0"/>
              <a:t>are born with 2-3x as many muscle fibers. </a:t>
            </a:r>
          </a:p>
          <a:p>
            <a:pPr lvl="1"/>
            <a:r>
              <a:rPr lang="en-US" dirty="0" smtClean="0"/>
              <a:t>This </a:t>
            </a:r>
            <a:r>
              <a:rPr lang="en-US" dirty="0"/>
              <a:t>results in visibly greater muscle growth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compared </a:t>
            </a:r>
            <a:r>
              <a:rPr lang="en-US" dirty="0"/>
              <a:t>to </a:t>
            </a:r>
            <a:r>
              <a:rPr lang="en-US" dirty="0" smtClean="0"/>
              <a:t>unaffected </a:t>
            </a:r>
            <a:r>
              <a:rPr lang="en-US" dirty="0"/>
              <a:t>cattle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This is a hereditary mutation - it is passed on </a:t>
            </a:r>
            <a:br>
              <a:rPr lang="en-US" dirty="0" smtClean="0"/>
            </a:br>
            <a:r>
              <a:rPr lang="en-US" dirty="0" smtClean="0"/>
              <a:t>from parents and affects all cells of the organism.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C5ECE-FFEA-B24E-84A5-8CEE5517CF7F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6"/>
          <a:stretch/>
        </p:blipFill>
        <p:spPr>
          <a:xfrm>
            <a:off x="7920111" y="3346785"/>
            <a:ext cx="3990038" cy="249644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782530" y="5826285"/>
            <a:ext cx="126829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Image Source: </a:t>
            </a:r>
            <a:r>
              <a:rPr lang="en-US" sz="900" i="1" u="sng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Pixabay</a:t>
            </a:r>
            <a:endParaRPr lang="en-US" sz="900" i="1" dirty="0"/>
          </a:p>
        </p:txBody>
      </p:sp>
    </p:spTree>
    <p:extLst>
      <p:ext uri="{BB962C8B-B14F-4D97-AF65-F5344CB8AC3E}">
        <p14:creationId xmlns:p14="http://schemas.microsoft.com/office/powerpoint/2010/main" val="10030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1850" y="4768946"/>
            <a:ext cx="10515600" cy="170219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Mutations Mechanisms – </a:t>
            </a:r>
            <a:br>
              <a:rPr lang="en-US" dirty="0" smtClean="0"/>
            </a:br>
            <a:r>
              <a:rPr lang="en-US" dirty="0" smtClean="0"/>
              <a:t>How DNA is Altered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C5ECE-FFEA-B24E-84A5-8CEE5517CF7F}" type="slidenum">
              <a:rPr lang="en-US" smtClean="0"/>
              <a:t>12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2629" y="629285"/>
            <a:ext cx="4374041" cy="3886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33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95421"/>
            <a:ext cx="10515600" cy="801860"/>
          </a:xfrm>
        </p:spPr>
        <p:txBody>
          <a:bodyPr>
            <a:normAutofit/>
          </a:bodyPr>
          <a:lstStyle/>
          <a:p>
            <a:r>
              <a:rPr lang="en-US" dirty="0" smtClean="0"/>
              <a:t>Mutations Mechanisms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7452" y="1294229"/>
            <a:ext cx="6428936" cy="510657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 </a:t>
            </a:r>
            <a:r>
              <a:rPr lang="en-US" u="sng" dirty="0"/>
              <a:t>substitution mutation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i="1" dirty="0" smtClean="0"/>
              <a:t>or point </a:t>
            </a:r>
            <a:r>
              <a:rPr lang="en-US" dirty="0" smtClean="0"/>
              <a:t>mutation) occurs if one </a:t>
            </a:r>
            <a:r>
              <a:rPr lang="en-US" dirty="0"/>
              <a:t>base is replaced by another base</a:t>
            </a:r>
            <a:r>
              <a:rPr lang="en-US" dirty="0" smtClean="0"/>
              <a:t>. </a:t>
            </a:r>
            <a:endParaRPr lang="en-US" dirty="0"/>
          </a:p>
          <a:p>
            <a:pPr lvl="1"/>
            <a:r>
              <a:rPr lang="en-US" dirty="0" smtClean="0"/>
              <a:t>In these mutations, usually only one codon is changed.</a:t>
            </a:r>
          </a:p>
          <a:p>
            <a:r>
              <a:rPr lang="en-US" dirty="0" smtClean="0"/>
              <a:t>Some substitutions have no impact.</a:t>
            </a:r>
          </a:p>
          <a:p>
            <a:pPr lvl="1"/>
            <a:r>
              <a:rPr lang="en-US" dirty="0" smtClean="0"/>
              <a:t>For example, changing AAG to AAA still codes for lysine).</a:t>
            </a:r>
          </a:p>
          <a:p>
            <a:r>
              <a:rPr lang="en-US" dirty="0" smtClean="0"/>
              <a:t>If a substitution results in a different amino acid, this can change the protein shape and function. </a:t>
            </a:r>
          </a:p>
          <a:p>
            <a:pPr lvl="1"/>
            <a:r>
              <a:rPr lang="en-US" dirty="0" smtClean="0"/>
              <a:t>If a substitution creates a stop codon, protein assembly will stop prematurely, resulting in only a partial protein.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1" r="62555" b="47572"/>
          <a:stretch/>
        </p:blipFill>
        <p:spPr>
          <a:xfrm>
            <a:off x="7741053" y="1097281"/>
            <a:ext cx="3458842" cy="4121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30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95421"/>
            <a:ext cx="10515600" cy="801860"/>
          </a:xfrm>
        </p:spPr>
        <p:txBody>
          <a:bodyPr>
            <a:normAutofit/>
          </a:bodyPr>
          <a:lstStyle/>
          <a:p>
            <a:r>
              <a:rPr lang="en-US" dirty="0" smtClean="0"/>
              <a:t>Mutations Mechanisms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7452" y="1294229"/>
            <a:ext cx="6428936" cy="5106570"/>
          </a:xfrm>
        </p:spPr>
        <p:txBody>
          <a:bodyPr>
            <a:normAutofit/>
          </a:bodyPr>
          <a:lstStyle/>
          <a:p>
            <a:r>
              <a:rPr lang="en-US" dirty="0"/>
              <a:t>A </a:t>
            </a:r>
            <a:r>
              <a:rPr lang="en-US" u="sng" dirty="0"/>
              <a:t>frameshift mutation</a:t>
            </a:r>
            <a:r>
              <a:rPr lang="en-US" dirty="0"/>
              <a:t> changes every codon that occurs after the mutation due to the insertion or deletion of a base. </a:t>
            </a:r>
          </a:p>
          <a:p>
            <a:pPr lvl="1"/>
            <a:r>
              <a:rPr lang="en-US" dirty="0"/>
              <a:t>Frameshift mutations tend to have the biggest impact on protein assembly because they </a:t>
            </a:r>
            <a:r>
              <a:rPr lang="en-US" dirty="0" smtClean="0"/>
              <a:t>affect codons and amino </a:t>
            </a:r>
            <a:r>
              <a:rPr lang="en-US" dirty="0"/>
              <a:t>acids </a:t>
            </a:r>
            <a:r>
              <a:rPr lang="en-US" dirty="0" smtClean="0"/>
              <a:t>after </a:t>
            </a:r>
            <a:r>
              <a:rPr lang="en-US" dirty="0" smtClean="0"/>
              <a:t>the mutation.</a:t>
            </a:r>
            <a:endParaRPr lang="en-US" dirty="0"/>
          </a:p>
          <a:p>
            <a:r>
              <a:rPr lang="en-US" dirty="0"/>
              <a:t>Frameshift mutations can be caused by insertion or deletions. </a:t>
            </a:r>
          </a:p>
          <a:p>
            <a:pPr lvl="1"/>
            <a:r>
              <a:rPr lang="en-US" u="sng" dirty="0"/>
              <a:t>Insertions</a:t>
            </a:r>
            <a:r>
              <a:rPr lang="en-US" dirty="0"/>
              <a:t>: bases are added to genes. </a:t>
            </a:r>
          </a:p>
          <a:p>
            <a:pPr lvl="1"/>
            <a:r>
              <a:rPr lang="en-US" u="sng" dirty="0"/>
              <a:t>Deletions</a:t>
            </a:r>
            <a:r>
              <a:rPr lang="en-US" dirty="0"/>
              <a:t>: bases are removed from genes.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1" r="62555" b="72602"/>
          <a:stretch/>
        </p:blipFill>
        <p:spPr>
          <a:xfrm>
            <a:off x="7642579" y="315743"/>
            <a:ext cx="3458842" cy="21539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t="51660" r="62555"/>
          <a:stretch/>
        </p:blipFill>
        <p:spPr>
          <a:xfrm>
            <a:off x="7664989" y="2426524"/>
            <a:ext cx="3450499" cy="3791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23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4178101" y="941763"/>
            <a:ext cx="3835777" cy="575445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7995098" y="941764"/>
            <a:ext cx="4014018" cy="575445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12538" y="941764"/>
            <a:ext cx="4065563" cy="575445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589646" y="1292663"/>
            <a:ext cx="295421" cy="2266463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94786"/>
            <a:ext cx="10515600" cy="63291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Mutations Mechanisms w/ Effects on Translation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5315" y="4294770"/>
            <a:ext cx="3142957" cy="2485857"/>
          </a:xfrm>
        </p:spPr>
        <p:txBody>
          <a:bodyPr>
            <a:normAutofit fontScale="77500" lnSpcReduction="20000"/>
          </a:bodyPr>
          <a:lstStyle/>
          <a:p>
            <a:r>
              <a:rPr lang="en-US" u="sng" dirty="0" smtClean="0"/>
              <a:t>Substitution</a:t>
            </a:r>
            <a:r>
              <a:rPr lang="en-US" dirty="0" smtClean="0"/>
              <a:t>: one base is swapped for another.</a:t>
            </a:r>
          </a:p>
          <a:p>
            <a:r>
              <a:rPr lang="en-US" dirty="0"/>
              <a:t>All other bases </a:t>
            </a:r>
            <a:r>
              <a:rPr lang="en-US" dirty="0" smtClean="0"/>
              <a:t>are unaffected.</a:t>
            </a:r>
          </a:p>
          <a:p>
            <a:r>
              <a:rPr lang="en-US" dirty="0" smtClean="0"/>
              <a:t>Other codons are unaffected (</a:t>
            </a:r>
            <a:r>
              <a:rPr lang="en-US" i="1" dirty="0" smtClean="0"/>
              <a:t>unless a stop codon is created</a:t>
            </a:r>
            <a:r>
              <a:rPr lang="en-US" dirty="0" smtClean="0"/>
              <a:t>).</a:t>
            </a:r>
            <a:br>
              <a:rPr lang="en-US" dirty="0" smtClean="0"/>
            </a:br>
            <a:endParaRPr lang="en-US" dirty="0" smtClean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12925" r="16723"/>
          <a:stretch/>
        </p:blipFill>
        <p:spPr>
          <a:xfrm>
            <a:off x="347517" y="1157674"/>
            <a:ext cx="3718424" cy="305268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12351" r="16543"/>
          <a:stretch/>
        </p:blipFill>
        <p:spPr>
          <a:xfrm>
            <a:off x="4281369" y="1171982"/>
            <a:ext cx="3682893" cy="303838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/>
          <a:srcRect l="12944" r="13030"/>
          <a:stretch/>
        </p:blipFill>
        <p:spPr>
          <a:xfrm>
            <a:off x="8126038" y="1112409"/>
            <a:ext cx="3775226" cy="3083369"/>
          </a:xfrm>
          <a:prstGeom prst="rect">
            <a:avLst/>
          </a:prstGeom>
        </p:spPr>
      </p:pic>
      <p:sp>
        <p:nvSpPr>
          <p:cNvPr id="16" name="Content Placeholder 2"/>
          <p:cNvSpPr txBox="1">
            <a:spLocks/>
          </p:cNvSpPr>
          <p:nvPr/>
        </p:nvSpPr>
        <p:spPr>
          <a:xfrm>
            <a:off x="4486020" y="4294770"/>
            <a:ext cx="3371960" cy="230329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u="sng" dirty="0" smtClean="0"/>
              <a:t>Deletion Frameshift</a:t>
            </a:r>
            <a:r>
              <a:rPr lang="en-US" i="1" dirty="0" smtClean="0"/>
              <a:t>:</a:t>
            </a:r>
            <a:r>
              <a:rPr lang="en-US" dirty="0" smtClean="0"/>
              <a:t> one base is removed from the gene.</a:t>
            </a:r>
          </a:p>
          <a:p>
            <a:r>
              <a:rPr lang="en-US" dirty="0" smtClean="0"/>
              <a:t>All other bases shift one space backward.</a:t>
            </a:r>
          </a:p>
          <a:p>
            <a:r>
              <a:rPr lang="en-US" dirty="0" smtClean="0"/>
              <a:t>All subsequent codons change.</a:t>
            </a:r>
            <a:br>
              <a:rPr lang="en-US" dirty="0" smtClean="0"/>
            </a:br>
            <a:endParaRPr lang="en-US" dirty="0" smtClean="0"/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5825386" y="1284241"/>
            <a:ext cx="1976509" cy="12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9845045" y="1266334"/>
            <a:ext cx="191125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1322508" y="941764"/>
            <a:ext cx="8531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        T</a:t>
            </a:r>
            <a:endParaRPr lang="en-US" dirty="0"/>
          </a:p>
        </p:txBody>
      </p:sp>
      <p:sp>
        <p:nvSpPr>
          <p:cNvPr id="26" name="Curved Left Arrow 25"/>
          <p:cNvSpPr/>
          <p:nvPr/>
        </p:nvSpPr>
        <p:spPr>
          <a:xfrm rot="5400000">
            <a:off x="1666624" y="1091213"/>
            <a:ext cx="164886" cy="326424"/>
          </a:xfrm>
          <a:prstGeom prst="curved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&quot;No&quot; Symbol 26"/>
          <p:cNvSpPr/>
          <p:nvPr/>
        </p:nvSpPr>
        <p:spPr>
          <a:xfrm>
            <a:off x="5522521" y="1505241"/>
            <a:ext cx="297980" cy="297980"/>
          </a:xfrm>
          <a:prstGeom prst="noSmoking">
            <a:avLst>
              <a:gd name="adj" fmla="val 4469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9548169" y="883973"/>
            <a:ext cx="296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</a:t>
            </a:r>
            <a:endParaRPr lang="en-US" dirty="0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9697335" y="1170017"/>
            <a:ext cx="0" cy="1338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Content Placeholder 2"/>
          <p:cNvSpPr txBox="1">
            <a:spLocks/>
          </p:cNvSpPr>
          <p:nvPr/>
        </p:nvSpPr>
        <p:spPr>
          <a:xfrm>
            <a:off x="8384341" y="4238498"/>
            <a:ext cx="3371960" cy="230329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u="sng" dirty="0" smtClean="0"/>
              <a:t>Insertion Frameshift</a:t>
            </a:r>
            <a:r>
              <a:rPr lang="en-US" dirty="0" smtClean="0"/>
              <a:t>: one base is added to the gene.</a:t>
            </a:r>
          </a:p>
          <a:p>
            <a:r>
              <a:rPr lang="en-US" dirty="0" smtClean="0"/>
              <a:t>All other bases shift one space forward.</a:t>
            </a:r>
          </a:p>
          <a:p>
            <a:r>
              <a:rPr lang="en-US" dirty="0" smtClean="0"/>
              <a:t>All subsequent codons change.</a:t>
            </a:r>
            <a:br>
              <a:rPr lang="en-US" dirty="0" smtClean="0"/>
            </a:b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0773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1850" y="3924887"/>
            <a:ext cx="10515600" cy="2170967"/>
          </a:xfrm>
        </p:spPr>
        <p:txBody>
          <a:bodyPr/>
          <a:lstStyle/>
          <a:p>
            <a:pPr algn="ctr"/>
            <a:r>
              <a:rPr lang="en-US" dirty="0" smtClean="0"/>
              <a:t>Chromosomal Mutations – Changing Multiple Genes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C5ECE-FFEA-B24E-84A5-8CEE5517CF7F}" type="slidenum">
              <a:rPr lang="en-US" smtClean="0"/>
              <a:t>16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18" b="59442"/>
          <a:stretch/>
        </p:blipFill>
        <p:spPr>
          <a:xfrm>
            <a:off x="3740346" y="510975"/>
            <a:ext cx="4698608" cy="3810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98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Chromosomal Mutations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4303"/>
            <a:ext cx="7883769" cy="5397172"/>
          </a:xfrm>
        </p:spPr>
        <p:txBody>
          <a:bodyPr>
            <a:normAutofit/>
          </a:bodyPr>
          <a:lstStyle/>
          <a:p>
            <a:r>
              <a:rPr lang="en-US" dirty="0" smtClean="0"/>
              <a:t>Sometimes mutations can involve multiple genes. </a:t>
            </a:r>
          </a:p>
          <a:p>
            <a:pPr lvl="1"/>
            <a:r>
              <a:rPr lang="en-US" dirty="0" smtClean="0"/>
              <a:t>These are known as </a:t>
            </a:r>
            <a:r>
              <a:rPr lang="en-US" u="sng" dirty="0" smtClean="0"/>
              <a:t>chromosomal mutations</a:t>
            </a:r>
            <a:r>
              <a:rPr lang="en-US" dirty="0" smtClean="0"/>
              <a:t> because they involve changes in the structure of a chromosome.</a:t>
            </a:r>
            <a:br>
              <a:rPr lang="en-US" dirty="0" smtClean="0"/>
            </a:br>
            <a:r>
              <a:rPr lang="en-US" dirty="0" smtClean="0"/>
              <a:t> </a:t>
            </a:r>
          </a:p>
          <a:p>
            <a:r>
              <a:rPr lang="en-US" dirty="0" smtClean="0"/>
              <a:t>Chromosomes can be mutated in four key ways. </a:t>
            </a:r>
          </a:p>
          <a:p>
            <a:pPr lvl="1"/>
            <a:r>
              <a:rPr lang="en-US" u="sng" dirty="0" smtClean="0"/>
              <a:t>Deletion</a:t>
            </a:r>
            <a:r>
              <a:rPr lang="en-US" dirty="0" smtClean="0"/>
              <a:t>: when part or all of the genes in a chromosome are lost. </a:t>
            </a:r>
          </a:p>
          <a:p>
            <a:pPr lvl="1"/>
            <a:r>
              <a:rPr lang="en-US" u="sng" dirty="0" smtClean="0"/>
              <a:t>Duplication</a:t>
            </a:r>
            <a:r>
              <a:rPr lang="en-US" dirty="0" smtClean="0"/>
              <a:t>: when all or part of a chromosome is unintentionally replicated. </a:t>
            </a:r>
          </a:p>
          <a:p>
            <a:pPr lvl="1"/>
            <a:r>
              <a:rPr lang="en-US" u="sng" dirty="0" smtClean="0"/>
              <a:t>Inversion</a:t>
            </a:r>
            <a:r>
              <a:rPr lang="en-US" dirty="0" smtClean="0"/>
              <a:t>: when the order of genes on a chromosome is reversed.</a:t>
            </a:r>
          </a:p>
          <a:p>
            <a:pPr lvl="1"/>
            <a:r>
              <a:rPr lang="en-US" u="sng" dirty="0" smtClean="0"/>
              <a:t>Insertion/Translocation</a:t>
            </a:r>
            <a:r>
              <a:rPr lang="en-US" dirty="0" smtClean="0"/>
              <a:t>: when part of one chromosome is unintentionally inserted onto another chromosome.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18"/>
          <a:stretch/>
        </p:blipFill>
        <p:spPr>
          <a:xfrm>
            <a:off x="8876714" y="14178"/>
            <a:ext cx="3174606" cy="684382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869637" y="6604081"/>
            <a:ext cx="132236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i="1" dirty="0" smtClean="0"/>
              <a:t>Image Source: </a:t>
            </a:r>
            <a:r>
              <a:rPr lang="en-US" sz="800" i="1" dirty="0" smtClean="0">
                <a:hlinkClick r:id="rId3"/>
              </a:rPr>
              <a:t>Wikimedia</a:t>
            </a:r>
            <a:endParaRPr lang="en-US" sz="800" i="1" dirty="0"/>
          </a:p>
        </p:txBody>
      </p:sp>
    </p:spTree>
    <p:extLst>
      <p:ext uri="{BB962C8B-B14F-4D97-AF65-F5344CB8AC3E}">
        <p14:creationId xmlns:p14="http://schemas.microsoft.com/office/powerpoint/2010/main" val="24297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 of Chromosomal Mutations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02" y="1324303"/>
            <a:ext cx="10875498" cy="485266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effects of chromosomal mutations can vary. </a:t>
            </a:r>
          </a:p>
          <a:p>
            <a:pPr lvl="1"/>
            <a:r>
              <a:rPr lang="en-US" dirty="0" smtClean="0"/>
              <a:t>Some chromosomal mutations may </a:t>
            </a:r>
            <a:r>
              <a:rPr lang="en-US" dirty="0"/>
              <a:t>have no effect on a person's </a:t>
            </a:r>
            <a:r>
              <a:rPr lang="en-US" dirty="0" smtClean="0"/>
              <a:t>health; some chromosomal mutations can result in significant health problems. 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impact of these mutations depend on how many genes are affected, which genes are affected, whether gene function is interrupted, and whether any genes are gained or lost.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One common example </a:t>
            </a:r>
            <a:r>
              <a:rPr lang="en-US" dirty="0"/>
              <a:t>of a </a:t>
            </a:r>
            <a:r>
              <a:rPr lang="en-US" dirty="0" smtClean="0"/>
              <a:t>chromosomal </a:t>
            </a:r>
            <a:br>
              <a:rPr lang="en-US" dirty="0" smtClean="0"/>
            </a:br>
            <a:r>
              <a:rPr lang="en-US" dirty="0" smtClean="0"/>
              <a:t>mutation </a:t>
            </a:r>
            <a:r>
              <a:rPr lang="en-US" dirty="0"/>
              <a:t>is </a:t>
            </a:r>
            <a:r>
              <a:rPr lang="en-US" dirty="0" smtClean="0"/>
              <a:t>Down’s syndrome.</a:t>
            </a:r>
          </a:p>
          <a:p>
            <a:pPr lvl="1"/>
            <a:r>
              <a:rPr lang="en-US" dirty="0" smtClean="0"/>
              <a:t>Down’s syndrome results from errors during </a:t>
            </a:r>
            <a:br>
              <a:rPr lang="en-US" dirty="0" smtClean="0"/>
            </a:br>
            <a:r>
              <a:rPr lang="en-US" dirty="0" smtClean="0"/>
              <a:t>meiosis</a:t>
            </a:r>
            <a:r>
              <a:rPr lang="en-US" dirty="0"/>
              <a:t>, resulting in gametes </a:t>
            </a:r>
            <a:r>
              <a:rPr lang="en-US" dirty="0" smtClean="0"/>
              <a:t>(sperm or egg </a:t>
            </a:r>
            <a:br>
              <a:rPr lang="en-US" dirty="0" smtClean="0"/>
            </a:br>
            <a:r>
              <a:rPr lang="en-US" dirty="0" smtClean="0"/>
              <a:t>cells) with three copies of the 21</a:t>
            </a:r>
            <a:r>
              <a:rPr lang="en-US" baseline="30000" dirty="0" smtClean="0"/>
              <a:t>st</a:t>
            </a:r>
            <a:r>
              <a:rPr lang="en-US" dirty="0" smtClean="0"/>
              <a:t> chromosome. </a:t>
            </a:r>
          </a:p>
          <a:p>
            <a:pPr lvl="1"/>
            <a:r>
              <a:rPr lang="en-US" dirty="0" smtClean="0"/>
              <a:t>As a result, individuals with Down’s syndrome </a:t>
            </a:r>
            <a:br>
              <a:rPr lang="en-US" dirty="0" smtClean="0"/>
            </a:br>
            <a:r>
              <a:rPr lang="en-US" dirty="0" smtClean="0"/>
              <a:t>possess 47 chromosomes instead of 46.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6387" y="3477102"/>
            <a:ext cx="4558665" cy="269986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085341" y="6606059"/>
            <a:ext cx="123795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i="1" dirty="0" smtClean="0"/>
              <a:t>Image Source: </a:t>
            </a:r>
            <a:r>
              <a:rPr lang="en-US" sz="900" i="1" dirty="0" smtClean="0">
                <a:hlinkClick r:id="rId3"/>
              </a:rPr>
              <a:t>Flickr</a:t>
            </a:r>
            <a:endParaRPr lang="en-US" sz="900" i="1" dirty="0"/>
          </a:p>
        </p:txBody>
      </p:sp>
    </p:spTree>
    <p:extLst>
      <p:ext uri="{BB962C8B-B14F-4D97-AF65-F5344CB8AC3E}">
        <p14:creationId xmlns:p14="http://schemas.microsoft.com/office/powerpoint/2010/main" val="304975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521" y="1"/>
            <a:ext cx="5251316" cy="1210620"/>
          </a:xfrm>
        </p:spPr>
        <p:txBody>
          <a:bodyPr>
            <a:normAutofit/>
          </a:bodyPr>
          <a:lstStyle/>
          <a:p>
            <a:r>
              <a:rPr lang="en-US" dirty="0"/>
              <a:t>Revising Our Claims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8642" y="1210620"/>
            <a:ext cx="4923195" cy="5304659"/>
          </a:xfrm>
        </p:spPr>
        <p:txBody>
          <a:bodyPr>
            <a:normAutofit/>
          </a:bodyPr>
          <a:lstStyle/>
          <a:p>
            <a:r>
              <a:rPr lang="en-US" dirty="0"/>
              <a:t>Revisit your ideas from Part 1. </a:t>
            </a:r>
          </a:p>
          <a:p>
            <a:pPr lvl="1"/>
            <a:r>
              <a:rPr lang="en-US" dirty="0"/>
              <a:t>How could you improve your responses to our Driving Questions?</a:t>
            </a:r>
          </a:p>
          <a:p>
            <a:r>
              <a:rPr lang="en-US" dirty="0"/>
              <a:t>Driving Question: How do mutations change genes &amp; proteins?  </a:t>
            </a:r>
          </a:p>
          <a:p>
            <a:pPr lvl="0"/>
            <a:r>
              <a:rPr lang="en-US" b="0" dirty="0"/>
              <a:t>What kinds of mutations can occur? </a:t>
            </a:r>
          </a:p>
          <a:p>
            <a:pPr lvl="0"/>
            <a:r>
              <a:rPr lang="en-US" b="0" dirty="0"/>
              <a:t>Why do mutations occur? </a:t>
            </a:r>
          </a:p>
          <a:p>
            <a:pPr lvl="0"/>
            <a:r>
              <a:rPr lang="en-US" b="0" dirty="0"/>
              <a:t>What are the impacts of different mutations?</a:t>
            </a:r>
          </a:p>
          <a:p>
            <a:pPr lvl="1"/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10797356" y="4867422"/>
            <a:ext cx="139159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i="1" dirty="0"/>
              <a:t>Image Source: </a:t>
            </a:r>
            <a:r>
              <a:rPr lang="en-US" sz="800" i="1" dirty="0"/>
              <a:t>: </a:t>
            </a:r>
            <a:r>
              <a:rPr lang="en-US" sz="800" i="1" u="sng" dirty="0" err="1">
                <a:hlinkClick r:id="rId2"/>
              </a:rPr>
              <a:t>Pixabay</a:t>
            </a:r>
            <a:endParaRPr lang="en-US" sz="800" i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6432" y="1394167"/>
            <a:ext cx="6169278" cy="3473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81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Mutations Unit – W1 Driving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2" y="1245475"/>
            <a:ext cx="4794534" cy="5088089"/>
          </a:xfrm>
        </p:spPr>
        <p:txBody>
          <a:bodyPr>
            <a:normAutofit/>
          </a:bodyPr>
          <a:lstStyle/>
          <a:p>
            <a:r>
              <a:rPr lang="en-US" dirty="0"/>
              <a:t>Driving Question: How do mutations change genes &amp; proteins?  </a:t>
            </a:r>
          </a:p>
          <a:p>
            <a:pPr lvl="0"/>
            <a:r>
              <a:rPr lang="en-US" b="0" dirty="0"/>
              <a:t>What kinds of mutations can occur? </a:t>
            </a:r>
          </a:p>
          <a:p>
            <a:pPr lvl="0"/>
            <a:r>
              <a:rPr lang="en-US" b="0" dirty="0"/>
              <a:t>Why do mutations occur? </a:t>
            </a:r>
          </a:p>
          <a:p>
            <a:pPr lvl="0"/>
            <a:r>
              <a:rPr lang="en-US" b="0" dirty="0"/>
              <a:t>What are the impacts of different mutations?</a:t>
            </a: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649243" y="6124827"/>
            <a:ext cx="139159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i="1" dirty="0"/>
              <a:t>Image Source: </a:t>
            </a:r>
            <a:r>
              <a:rPr lang="en-US" sz="800" i="1" dirty="0"/>
              <a:t>: </a:t>
            </a:r>
            <a:r>
              <a:rPr lang="en-US" sz="800" i="1" u="sng" dirty="0" err="1">
                <a:hlinkClick r:id="rId2"/>
              </a:rPr>
              <a:t>Pixabay</a:t>
            </a:r>
            <a:endParaRPr lang="en-US" sz="8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4228" y="1394167"/>
            <a:ext cx="6169278" cy="3473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25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C1C752-2124-934B-8638-30B2C1244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469" y="0"/>
            <a:ext cx="4553607" cy="1899912"/>
          </a:xfrm>
          <a:solidFill>
            <a:srgbClr val="F8FBFE">
              <a:alpha val="52157"/>
            </a:srgbClr>
          </a:solidFill>
        </p:spPr>
        <p:txBody>
          <a:bodyPr>
            <a:normAutofit/>
          </a:bodyPr>
          <a:lstStyle/>
          <a:p>
            <a:r>
              <a:rPr lang="en-US" sz="4000" dirty="0"/>
              <a:t>Looking Ahead: </a:t>
            </a:r>
            <a:br>
              <a:rPr lang="en-US" sz="4000" dirty="0"/>
            </a:br>
            <a:r>
              <a:rPr lang="en-US" sz="4000" dirty="0"/>
              <a:t>Part 3 Investigation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F7D808-65C0-F943-82F5-39FB5409E7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310" y="1702676"/>
            <a:ext cx="5656865" cy="5155324"/>
          </a:xfrm>
          <a:solidFill>
            <a:srgbClr val="F8FBFE">
              <a:alpha val="52157"/>
            </a:srgbClr>
          </a:solidFill>
        </p:spPr>
        <p:txBody>
          <a:bodyPr>
            <a:normAutofit/>
          </a:bodyPr>
          <a:lstStyle/>
          <a:p>
            <a:r>
              <a:rPr lang="en-US" dirty="0"/>
              <a:t>In Part 3 you will </a:t>
            </a:r>
            <a:r>
              <a:rPr lang="en-US" dirty="0" smtClean="0"/>
              <a:t>be using a computer simulation to explore different kinds of mutations and their impacts of protein assembly. </a:t>
            </a:r>
            <a:endParaRPr lang="en-US" sz="2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1882A9-138E-A64E-B9FC-6A91C9DD7756}"/>
              </a:ext>
            </a:extLst>
          </p:cNvPr>
          <p:cNvSpPr/>
          <p:nvPr/>
        </p:nvSpPr>
        <p:spPr>
          <a:xfrm>
            <a:off x="10026015" y="6627168"/>
            <a:ext cx="271462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i="1" dirty="0"/>
              <a:t>Image Source</a:t>
            </a:r>
            <a:r>
              <a:rPr lang="en-US" sz="900" i="1" dirty="0" smtClean="0"/>
              <a:t>: </a:t>
            </a:r>
            <a:r>
              <a:rPr lang="en-US" sz="900" i="1" dirty="0" smtClean="0">
                <a:hlinkClick r:id="rId2"/>
              </a:rPr>
              <a:t>Biology Corner</a:t>
            </a:r>
            <a:endParaRPr lang="en-US" sz="900" i="1" dirty="0"/>
          </a:p>
        </p:txBody>
      </p:sp>
      <p:pic>
        <p:nvPicPr>
          <p:cNvPr id="8" name="Picture 7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2" t="11430" r="3274"/>
          <a:stretch/>
        </p:blipFill>
        <p:spPr bwMode="auto">
          <a:xfrm>
            <a:off x="6097525" y="563131"/>
            <a:ext cx="5698745" cy="52300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1213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3F8F7-ACA2-4344-A358-AEB263D3D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E3FE51-A857-644A-8710-B62BAE2E5F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 </a:t>
            </a:r>
            <a:r>
              <a:rPr lang="en-US" u="sng" dirty="0"/>
              <a:t>mutation</a:t>
            </a:r>
            <a:r>
              <a:rPr lang="en-US" dirty="0"/>
              <a:t> occurs when DNA undergoes a permanent but unintentional change through the loss, addition, or switching of at least one base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This changes codons, which can change the order of amino acids, which can change the shape and function of a protein. </a:t>
            </a:r>
          </a:p>
          <a:p>
            <a:r>
              <a:rPr lang="en-US" u="sng" dirty="0"/>
              <a:t>Acquired </a:t>
            </a:r>
            <a:r>
              <a:rPr lang="en-US" u="sng" dirty="0" smtClean="0"/>
              <a:t>mutations</a:t>
            </a:r>
            <a:r>
              <a:rPr lang="en-US" dirty="0" smtClean="0"/>
              <a:t> occur </a:t>
            </a:r>
            <a:r>
              <a:rPr lang="en-US" dirty="0"/>
              <a:t>sometime during the life of an </a:t>
            </a:r>
            <a:r>
              <a:rPr lang="en-US" dirty="0" smtClean="0"/>
              <a:t>organism.</a:t>
            </a:r>
          </a:p>
          <a:p>
            <a:pPr lvl="1"/>
            <a:r>
              <a:rPr lang="en-US" dirty="0"/>
              <a:t>Acquired mutations are only found in some cells </a:t>
            </a:r>
            <a:r>
              <a:rPr lang="en-US" dirty="0" smtClean="0"/>
              <a:t>and are </a:t>
            </a:r>
            <a:r>
              <a:rPr lang="en-US" dirty="0"/>
              <a:t>not passed on to offspring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These mutations can be caused by replication errors during mitosis or by </a:t>
            </a:r>
            <a:r>
              <a:rPr lang="en-US" u="sng" dirty="0" smtClean="0"/>
              <a:t>mutagens</a:t>
            </a:r>
            <a:r>
              <a:rPr lang="en-US" dirty="0" smtClean="0"/>
              <a:t> (environmental factors like UV radiation that can cause mutations). </a:t>
            </a:r>
          </a:p>
          <a:p>
            <a:r>
              <a:rPr lang="en-US" u="sng" dirty="0" smtClean="0"/>
              <a:t>Hereditary </a:t>
            </a:r>
            <a:r>
              <a:rPr lang="en-US" u="sng" dirty="0"/>
              <a:t>mutations</a:t>
            </a:r>
            <a:r>
              <a:rPr lang="en-US" dirty="0"/>
              <a:t> are those that can be passed on to </a:t>
            </a:r>
            <a:r>
              <a:rPr lang="en-US" dirty="0" smtClean="0"/>
              <a:t>subsequent </a:t>
            </a:r>
            <a:r>
              <a:rPr lang="en-US" dirty="0"/>
              <a:t>generations and are present throughout the </a:t>
            </a:r>
            <a:r>
              <a:rPr lang="en-US" dirty="0" smtClean="0"/>
              <a:t>life </a:t>
            </a:r>
            <a:r>
              <a:rPr lang="en-US" dirty="0"/>
              <a:t>of an organism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These mutations are found in every cell of an </a:t>
            </a:r>
            <a:r>
              <a:rPr lang="en-US" dirty="0" smtClean="0"/>
              <a:t>organism and can be passed on to offspring. </a:t>
            </a:r>
          </a:p>
          <a:p>
            <a:pPr lvl="1"/>
            <a:r>
              <a:rPr lang="en-US" dirty="0"/>
              <a:t>These mutations can be caused by replication errors during </a:t>
            </a:r>
            <a:r>
              <a:rPr lang="en-US" dirty="0" smtClean="0"/>
              <a:t>meiosis, by crossing over during meiosis, or by mutagens that affect the DNA of sperm or egg cells. </a:t>
            </a:r>
            <a:endParaRPr lang="en-US" dirty="0"/>
          </a:p>
          <a:p>
            <a:pPr fontAlgn="base"/>
            <a:endParaRPr lang="en-US" dirty="0"/>
          </a:p>
          <a:p>
            <a:pPr fontAlgn="base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305E56-8C6D-364C-9C73-4303DBFC7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C5ECE-FFEA-B24E-84A5-8CEE5517CF7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24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3F8F7-ACA2-4344-A358-AEB263D3D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E3FE51-A857-644A-8710-B62BAE2E5F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 </a:t>
            </a:r>
            <a:r>
              <a:rPr lang="en-US" u="sng" dirty="0"/>
              <a:t>substitution mutation</a:t>
            </a:r>
            <a:r>
              <a:rPr lang="en-US" dirty="0"/>
              <a:t> (or point </a:t>
            </a:r>
            <a:r>
              <a:rPr lang="en-US" dirty="0" smtClean="0"/>
              <a:t>mutation</a:t>
            </a:r>
            <a:r>
              <a:rPr lang="en-US" dirty="0"/>
              <a:t>) occurs if one base is replaced </a:t>
            </a:r>
            <a:r>
              <a:rPr lang="en-US" dirty="0" smtClean="0"/>
              <a:t>by </a:t>
            </a:r>
            <a:r>
              <a:rPr lang="en-US" dirty="0"/>
              <a:t>another base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Only one codon is changed, which can change the amino acid it codes for. </a:t>
            </a:r>
          </a:p>
          <a:p>
            <a:pPr lvl="1"/>
            <a:r>
              <a:rPr lang="en-US" dirty="0" smtClean="0"/>
              <a:t>Unless the substitution mutation results in a stop codon, these mutations generally do not affect the other codons or amino acids. </a:t>
            </a:r>
          </a:p>
          <a:p>
            <a:r>
              <a:rPr lang="en-US" dirty="0"/>
              <a:t>A </a:t>
            </a:r>
            <a:r>
              <a:rPr lang="en-US" u="sng" dirty="0"/>
              <a:t>frameshift mutation</a:t>
            </a:r>
            <a:r>
              <a:rPr lang="en-US" dirty="0"/>
              <a:t> changes every </a:t>
            </a:r>
            <a:r>
              <a:rPr lang="en-US" dirty="0" smtClean="0"/>
              <a:t>codon </a:t>
            </a:r>
            <a:r>
              <a:rPr lang="en-US" dirty="0"/>
              <a:t>that occurs after the mutation </a:t>
            </a:r>
            <a:r>
              <a:rPr lang="en-US" dirty="0" smtClean="0"/>
              <a:t>due </a:t>
            </a:r>
            <a:r>
              <a:rPr lang="en-US" dirty="0"/>
              <a:t>to the insertion or deletion of a </a:t>
            </a:r>
            <a:r>
              <a:rPr lang="en-US" dirty="0" smtClean="0"/>
              <a:t>base</a:t>
            </a:r>
            <a:r>
              <a:rPr lang="en-US" dirty="0"/>
              <a:t>. </a:t>
            </a:r>
            <a:endParaRPr lang="en-US" dirty="0" smtClean="0"/>
          </a:p>
          <a:p>
            <a:pPr lvl="1"/>
            <a:r>
              <a:rPr lang="en-US" dirty="0" smtClean="0"/>
              <a:t>Frameshift </a:t>
            </a:r>
            <a:r>
              <a:rPr lang="en-US" dirty="0"/>
              <a:t>mutations tend to have the </a:t>
            </a:r>
            <a:r>
              <a:rPr lang="en-US" dirty="0" smtClean="0"/>
              <a:t>biggest </a:t>
            </a:r>
            <a:r>
              <a:rPr lang="en-US" dirty="0"/>
              <a:t>impact on protein assembly because </a:t>
            </a:r>
            <a:r>
              <a:rPr lang="en-US" dirty="0" smtClean="0"/>
              <a:t>they </a:t>
            </a:r>
            <a:r>
              <a:rPr lang="en-US" dirty="0"/>
              <a:t>cause all the other amino acids to </a:t>
            </a:r>
            <a:r>
              <a:rPr lang="en-US" dirty="0" smtClean="0"/>
              <a:t>change </a:t>
            </a:r>
            <a:r>
              <a:rPr lang="en-US" dirty="0"/>
              <a:t>after the mutation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Frameshift mutations result from the insertion or deletion of a base. </a:t>
            </a:r>
          </a:p>
          <a:p>
            <a:r>
              <a:rPr lang="en-US" u="sng" dirty="0" smtClean="0"/>
              <a:t>Chromosomal </a:t>
            </a:r>
            <a:r>
              <a:rPr lang="en-US" u="sng" dirty="0"/>
              <a:t>mutations</a:t>
            </a:r>
            <a:r>
              <a:rPr lang="en-US" dirty="0"/>
              <a:t> </a:t>
            </a:r>
            <a:r>
              <a:rPr lang="en-US" dirty="0" smtClean="0"/>
              <a:t>involve </a:t>
            </a:r>
            <a:r>
              <a:rPr lang="en-US" dirty="0"/>
              <a:t>changes in the structure of a </a:t>
            </a:r>
            <a:r>
              <a:rPr lang="en-US" dirty="0" smtClean="0"/>
              <a:t>chromosome and affect multiple genes.</a:t>
            </a:r>
          </a:p>
          <a:p>
            <a:pPr lvl="1"/>
            <a:r>
              <a:rPr lang="en-US" dirty="0" smtClean="0"/>
              <a:t>Chromosomal mutations can be caused by deletion or duplication of genes.</a:t>
            </a:r>
          </a:p>
          <a:p>
            <a:pPr lvl="1"/>
            <a:r>
              <a:rPr lang="en-US" dirty="0" smtClean="0"/>
              <a:t>They can also result from inversions (reversal of gene order) or insertions/translocations (movement of genes to new chromosomes).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305E56-8C6D-364C-9C73-4303DBFC7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C5ECE-FFEA-B24E-84A5-8CEE5517CF7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81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B598A-37A9-DB43-90D5-C6F0C4FCB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4648"/>
            <a:ext cx="10515600" cy="848820"/>
          </a:xfrm>
        </p:spPr>
        <p:txBody>
          <a:bodyPr/>
          <a:lstStyle/>
          <a:p>
            <a:r>
              <a:rPr lang="en-US" dirty="0"/>
              <a:t>Key Vocab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FC0820-8075-F14C-93B1-E5C38CDAD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914402"/>
            <a:ext cx="10708037" cy="5773119"/>
          </a:xfrm>
        </p:spPr>
        <p:txBody>
          <a:bodyPr>
            <a:normAutofit fontScale="92500" lnSpcReduction="10000"/>
          </a:bodyPr>
          <a:lstStyle/>
          <a:p>
            <a:pPr fontAlgn="base">
              <a:lnSpc>
                <a:spcPct val="110000"/>
              </a:lnSpc>
            </a:pPr>
            <a:r>
              <a:rPr lang="en-US" u="sng" dirty="0" smtClean="0"/>
              <a:t>Mutation</a:t>
            </a:r>
            <a:r>
              <a:rPr lang="en-US" dirty="0" smtClean="0"/>
              <a:t> - </a:t>
            </a:r>
            <a:r>
              <a:rPr lang="en-US" dirty="0"/>
              <a:t>when DNA undergoes a permanent but unintentional change through the loss, addition, or switching of at least one </a:t>
            </a:r>
            <a:r>
              <a:rPr lang="en-US" dirty="0" smtClean="0"/>
              <a:t>base.</a:t>
            </a:r>
          </a:p>
          <a:p>
            <a:pPr fontAlgn="base">
              <a:lnSpc>
                <a:spcPct val="110000"/>
              </a:lnSpc>
            </a:pPr>
            <a:r>
              <a:rPr lang="en-US" u="sng" dirty="0"/>
              <a:t>Acquired mutations</a:t>
            </a:r>
            <a:r>
              <a:rPr lang="en-US" dirty="0"/>
              <a:t> occur sometime during the life of an </a:t>
            </a:r>
            <a:r>
              <a:rPr lang="en-US" dirty="0" smtClean="0"/>
              <a:t>organism and cannot be passed on to offspring.</a:t>
            </a:r>
          </a:p>
          <a:p>
            <a:pPr fontAlgn="base">
              <a:lnSpc>
                <a:spcPct val="110000"/>
              </a:lnSpc>
            </a:pPr>
            <a:r>
              <a:rPr lang="en-US" u="sng" dirty="0"/>
              <a:t>Mutagens</a:t>
            </a:r>
            <a:r>
              <a:rPr lang="en-US" dirty="0"/>
              <a:t> - </a:t>
            </a:r>
            <a:r>
              <a:rPr lang="en-US" dirty="0" smtClean="0"/>
              <a:t>environmental </a:t>
            </a:r>
            <a:r>
              <a:rPr lang="en-US" dirty="0"/>
              <a:t>factors that cause </a:t>
            </a:r>
            <a:r>
              <a:rPr lang="en-US" dirty="0" smtClean="0"/>
              <a:t>mutations.</a:t>
            </a:r>
          </a:p>
          <a:p>
            <a:pPr fontAlgn="base">
              <a:lnSpc>
                <a:spcPct val="110000"/>
              </a:lnSpc>
            </a:pPr>
            <a:r>
              <a:rPr lang="en-US" u="sng" dirty="0" smtClean="0"/>
              <a:t>Hereditary </a:t>
            </a:r>
            <a:r>
              <a:rPr lang="en-US" u="sng" dirty="0"/>
              <a:t>mutations</a:t>
            </a:r>
            <a:r>
              <a:rPr lang="en-US" dirty="0"/>
              <a:t> are those that can be passed on to </a:t>
            </a:r>
            <a:r>
              <a:rPr lang="en-US" dirty="0" smtClean="0"/>
              <a:t>subsequent </a:t>
            </a:r>
            <a:r>
              <a:rPr lang="en-US" dirty="0"/>
              <a:t>generations and are present throughout the </a:t>
            </a:r>
            <a:r>
              <a:rPr lang="en-US" dirty="0" smtClean="0"/>
              <a:t>life </a:t>
            </a:r>
            <a:r>
              <a:rPr lang="en-US" dirty="0"/>
              <a:t>of an organism</a:t>
            </a:r>
            <a:r>
              <a:rPr lang="en-US" dirty="0" smtClean="0"/>
              <a:t>.</a:t>
            </a:r>
          </a:p>
          <a:p>
            <a:pPr fontAlgn="base">
              <a:lnSpc>
                <a:spcPct val="110000"/>
              </a:lnSpc>
            </a:pPr>
            <a:r>
              <a:rPr lang="en-US" dirty="0"/>
              <a:t>A </a:t>
            </a:r>
            <a:r>
              <a:rPr lang="en-US" u="sng" dirty="0" smtClean="0"/>
              <a:t>substitution mutation</a:t>
            </a:r>
            <a:r>
              <a:rPr lang="en-US" dirty="0" smtClean="0"/>
              <a:t> occurs </a:t>
            </a:r>
            <a:r>
              <a:rPr lang="en-US" dirty="0"/>
              <a:t>if one base is replaced by another base</a:t>
            </a:r>
            <a:r>
              <a:rPr lang="en-US" dirty="0" smtClean="0"/>
              <a:t>.</a:t>
            </a:r>
          </a:p>
          <a:p>
            <a:pPr fontAlgn="base">
              <a:lnSpc>
                <a:spcPct val="110000"/>
              </a:lnSpc>
            </a:pPr>
            <a:r>
              <a:rPr lang="en-US" dirty="0"/>
              <a:t>A </a:t>
            </a:r>
            <a:r>
              <a:rPr lang="en-US" u="sng" dirty="0"/>
              <a:t>frameshift mutation</a:t>
            </a:r>
            <a:r>
              <a:rPr lang="en-US" dirty="0"/>
              <a:t> changes every codon that occurs after the mutation due to the insertion or deletion of a base</a:t>
            </a:r>
            <a:r>
              <a:rPr lang="en-US" dirty="0" smtClean="0"/>
              <a:t>.</a:t>
            </a:r>
          </a:p>
          <a:p>
            <a:pPr fontAlgn="base">
              <a:lnSpc>
                <a:spcPct val="110000"/>
              </a:lnSpc>
            </a:pPr>
            <a:r>
              <a:rPr lang="en-US" u="sng" dirty="0" smtClean="0"/>
              <a:t>Chromosomal </a:t>
            </a:r>
            <a:r>
              <a:rPr lang="en-US" u="sng" dirty="0"/>
              <a:t>mutations</a:t>
            </a:r>
            <a:r>
              <a:rPr lang="en-US" dirty="0"/>
              <a:t> </a:t>
            </a:r>
            <a:r>
              <a:rPr lang="en-US" dirty="0" smtClean="0"/>
              <a:t>affect multiple genes and involve </a:t>
            </a:r>
            <a:r>
              <a:rPr lang="en-US" dirty="0"/>
              <a:t>changes in the structure of a chromosome.</a:t>
            </a:r>
            <a:endParaRPr lang="en-US" dirty="0" smtClean="0"/>
          </a:p>
          <a:p>
            <a:pPr fontAlgn="base">
              <a:lnSpc>
                <a:spcPct val="110000"/>
              </a:lnSpc>
            </a:pPr>
            <a:endParaRPr lang="en-US" dirty="0"/>
          </a:p>
          <a:p>
            <a:pPr fontAlgn="base"/>
            <a:endParaRPr lang="en-US" dirty="0"/>
          </a:p>
          <a:p>
            <a:pPr fontAlgn="base"/>
            <a:endParaRPr lang="en-US" dirty="0"/>
          </a:p>
          <a:p>
            <a:pPr fontAlgn="base"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82E358-38C8-8848-9CC6-9B0717887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C5ECE-FFEA-B24E-84A5-8CEE5517CF7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66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5131313"/>
            <a:ext cx="10515600" cy="1087755"/>
          </a:xfrm>
        </p:spPr>
        <p:txBody>
          <a:bodyPr/>
          <a:lstStyle/>
          <a:p>
            <a:pPr algn="ctr"/>
            <a:r>
              <a:rPr lang="en-US" dirty="0" smtClean="0"/>
              <a:t>Recap of the Previous Units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C5ECE-FFEA-B24E-84A5-8CEE5517CF7F}" type="slidenum">
              <a:rPr lang="en-US" smtClean="0"/>
              <a:t>3</a:t>
            </a:fld>
            <a:endParaRPr lang="en-US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317A00BB-7DEC-3242-B11F-89AF7A254D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BF8F9"/>
              </a:clrFrom>
              <a:clrTo>
                <a:srgbClr val="FBF8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03" r="23355"/>
          <a:stretch/>
        </p:blipFill>
        <p:spPr bwMode="auto">
          <a:xfrm>
            <a:off x="3362936" y="0"/>
            <a:ext cx="5247664" cy="531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803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AF49D-38C5-FB4F-85EE-C94214207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How DNA is used by cells.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1F4743-739A-3449-AD31-EA8FA77DEA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452" y="1213946"/>
            <a:ext cx="7610623" cy="5334337"/>
          </a:xfrm>
        </p:spPr>
        <p:txBody>
          <a:bodyPr>
            <a:normAutofit/>
          </a:bodyPr>
          <a:lstStyle/>
          <a:p>
            <a:r>
              <a:rPr lang="en-US" dirty="0" smtClean="0"/>
              <a:t>An organism’s genes (segments of DNA) </a:t>
            </a:r>
            <a:r>
              <a:rPr lang="en-US" dirty="0" smtClean="0"/>
              <a:t>determine </a:t>
            </a:r>
            <a:r>
              <a:rPr lang="en-US" dirty="0" smtClean="0"/>
              <a:t>how their cells assemble proteins.</a:t>
            </a:r>
          </a:p>
          <a:p>
            <a:pPr lvl="1"/>
            <a:r>
              <a:rPr lang="en-US" dirty="0" smtClean="0"/>
              <a:t>Proteins </a:t>
            </a:r>
            <a:r>
              <a:rPr lang="en-US" dirty="0" smtClean="0"/>
              <a:t>are primarily responsible for the observable traits of an organism. </a:t>
            </a:r>
          </a:p>
          <a:p>
            <a:r>
              <a:rPr lang="en-US" dirty="0" smtClean="0"/>
              <a:t>When </a:t>
            </a:r>
            <a:r>
              <a:rPr lang="en-US" dirty="0"/>
              <a:t>a cell undergoes </a:t>
            </a:r>
            <a:r>
              <a:rPr lang="en-US" dirty="0" smtClean="0"/>
              <a:t>mitosis (cell division), </a:t>
            </a:r>
            <a:r>
              <a:rPr lang="en-US" dirty="0"/>
              <a:t>the DNA must be </a:t>
            </a:r>
            <a:r>
              <a:rPr lang="en-US" dirty="0" smtClean="0"/>
              <a:t>duplicated. </a:t>
            </a:r>
            <a:endParaRPr lang="en-US" dirty="0"/>
          </a:p>
          <a:p>
            <a:pPr lvl="1"/>
            <a:r>
              <a:rPr lang="en-US" dirty="0"/>
              <a:t>The double-stranded DNA is opened by helicase; each strand of DNA is then duplicated by polymerase. </a:t>
            </a:r>
          </a:p>
          <a:p>
            <a:r>
              <a:rPr lang="en-US" dirty="0"/>
              <a:t>This DNA is then packaged into chromosomes and evenly divided between the two cells. </a:t>
            </a:r>
          </a:p>
          <a:p>
            <a:pPr lvl="1"/>
            <a:r>
              <a:rPr lang="en-US" dirty="0"/>
              <a:t>Each cell must have its own copy of DNA to assemble its own proteins.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085CD2-867E-8F48-9EEC-D3D6C0717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C5ECE-FFEA-B24E-84A5-8CEE5517CF7F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425050-9698-3E4F-886D-B8730BA7E6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6760" y="110355"/>
            <a:ext cx="4165601" cy="64638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081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A486E-0747-0D4C-9370-80AF13F76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DNA &amp; Proteins Unit Recap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9EF78F-5B8A-9040-A0B1-BB86B5A3C7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324303"/>
            <a:ext cx="8488680" cy="518685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DNA is a macromolecule made from repeating chains of </a:t>
            </a:r>
            <a:r>
              <a:rPr lang="en-US" dirty="0" smtClean="0"/>
              <a:t>nucleotides.</a:t>
            </a:r>
          </a:p>
          <a:p>
            <a:pPr lvl="1"/>
            <a:r>
              <a:rPr lang="en-US" dirty="0" smtClean="0"/>
              <a:t>Nucleotides consist </a:t>
            </a:r>
            <a:r>
              <a:rPr lang="en-US" dirty="0"/>
              <a:t>of phosphate, sugar, and base molecules. </a:t>
            </a:r>
          </a:p>
          <a:p>
            <a:pPr lvl="1"/>
            <a:r>
              <a:rPr lang="en-US" dirty="0"/>
              <a:t>DNA provides instructions for assembling proteins. </a:t>
            </a:r>
          </a:p>
          <a:p>
            <a:r>
              <a:rPr lang="en-US" dirty="0"/>
              <a:t>DNA contains four bases: G, C, A, and T. </a:t>
            </a:r>
          </a:p>
          <a:p>
            <a:pPr lvl="1"/>
            <a:r>
              <a:rPr lang="en-US" dirty="0"/>
              <a:t>G always binds to </a:t>
            </a:r>
            <a:r>
              <a:rPr lang="en-US" dirty="0" smtClean="0"/>
              <a:t>C. A </a:t>
            </a:r>
            <a:r>
              <a:rPr lang="en-US" dirty="0"/>
              <a:t>always binds to T. </a:t>
            </a:r>
          </a:p>
          <a:p>
            <a:pPr lvl="1"/>
            <a:r>
              <a:rPr lang="en-US" dirty="0"/>
              <a:t>Groups of 3 bases (codons) code for specific amino acids.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order of codons </a:t>
            </a:r>
            <a:r>
              <a:rPr lang="en-US" dirty="0" smtClean="0"/>
              <a:t>determines </a:t>
            </a:r>
            <a:r>
              <a:rPr lang="en-US" dirty="0"/>
              <a:t>the order of </a:t>
            </a:r>
            <a:r>
              <a:rPr lang="en-US" dirty="0" smtClean="0"/>
              <a:t>amino acids.</a:t>
            </a:r>
          </a:p>
          <a:p>
            <a:r>
              <a:rPr lang="en-US" dirty="0" smtClean="0"/>
              <a:t>During transcription, a copy of DNA (mRNA) is made. </a:t>
            </a:r>
          </a:p>
          <a:p>
            <a:r>
              <a:rPr lang="en-US" dirty="0" smtClean="0"/>
              <a:t>During </a:t>
            </a:r>
            <a:r>
              <a:rPr lang="en-US" dirty="0"/>
              <a:t>translation, </a:t>
            </a:r>
            <a:r>
              <a:rPr lang="en-US" dirty="0" smtClean="0"/>
              <a:t>a ribosome assembles a protein</a:t>
            </a:r>
            <a:br>
              <a:rPr lang="en-US" dirty="0" smtClean="0"/>
            </a:br>
            <a:r>
              <a:rPr lang="en-US" dirty="0" smtClean="0"/>
              <a:t>based on the information copied in mRNA.</a:t>
            </a:r>
            <a:endParaRPr lang="en-US" dirty="0"/>
          </a:p>
          <a:p>
            <a:pPr lvl="1"/>
            <a:r>
              <a:rPr lang="en-US" dirty="0" smtClean="0"/>
              <a:t>The </a:t>
            </a:r>
            <a:r>
              <a:rPr lang="en-US" dirty="0"/>
              <a:t>properties of amino acids </a:t>
            </a:r>
            <a:r>
              <a:rPr lang="en-US" dirty="0" smtClean="0"/>
              <a:t>determine </a:t>
            </a:r>
            <a:r>
              <a:rPr lang="en-US" dirty="0"/>
              <a:t>the shape </a:t>
            </a:r>
            <a:r>
              <a:rPr lang="en-US" dirty="0" smtClean="0"/>
              <a:t>&amp; </a:t>
            </a:r>
            <a:br>
              <a:rPr lang="en-US" dirty="0" smtClean="0"/>
            </a:br>
            <a:r>
              <a:rPr lang="en-US" dirty="0" smtClean="0"/>
              <a:t>function </a:t>
            </a:r>
            <a:r>
              <a:rPr lang="en-US" dirty="0"/>
              <a:t>of the protein.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7F4E55-D23A-7C45-BA99-D21F26FF5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C5ECE-FFEA-B24E-84A5-8CEE5517CF7F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7FE057-7C2C-E344-A686-BDF16FDCDDD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64719" y="2972526"/>
            <a:ext cx="2808979" cy="3885474"/>
          </a:xfrm>
          <a:prstGeom prst="rect">
            <a:avLst/>
          </a:prstGeom>
        </p:spPr>
      </p:pic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7360265B-7C7F-E54F-B389-B0106F34E67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34231" y="136525"/>
            <a:ext cx="2069954" cy="283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29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1850" y="4768947"/>
            <a:ext cx="10515600" cy="947078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Types of Mutations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C5ECE-FFEA-B24E-84A5-8CEE5517CF7F}" type="slidenum">
              <a:rPr lang="en-US" smtClean="0"/>
              <a:t>6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2629" y="629285"/>
            <a:ext cx="4374041" cy="3886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12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DB2C3-53C0-644F-A64C-8D8FC1D37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Mutations = Mistakes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9AC9C4-283F-9548-89DE-A3831207ED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4303"/>
            <a:ext cx="10515600" cy="5287512"/>
          </a:xfrm>
        </p:spPr>
        <p:txBody>
          <a:bodyPr>
            <a:normAutofit fontScale="92500"/>
          </a:bodyPr>
          <a:lstStyle/>
          <a:p>
            <a:pPr fontAlgn="base"/>
            <a:r>
              <a:rPr lang="en-US" dirty="0"/>
              <a:t>Sometimes mistakes happen when DNA is being replicated or copied. </a:t>
            </a:r>
          </a:p>
          <a:p>
            <a:pPr lvl="1" fontAlgn="base"/>
            <a:r>
              <a:rPr lang="en-US" dirty="0"/>
              <a:t>A </a:t>
            </a:r>
            <a:r>
              <a:rPr lang="en-US" u="sng" dirty="0"/>
              <a:t>mutation</a:t>
            </a:r>
            <a:r>
              <a:rPr lang="en-US" dirty="0"/>
              <a:t> occurs when DNA undergoes a permanent but unintentional change through the loss, addition, or switching of at least one </a:t>
            </a:r>
            <a:r>
              <a:rPr lang="en-US" dirty="0" smtClean="0"/>
              <a:t>base</a:t>
            </a:r>
            <a:r>
              <a:rPr lang="en-US" dirty="0"/>
              <a:t>.</a:t>
            </a:r>
            <a:endParaRPr lang="en-US" dirty="0" smtClean="0"/>
          </a:p>
          <a:p>
            <a:pPr lvl="1" fontAlgn="base"/>
            <a:r>
              <a:rPr lang="en-US" dirty="0" smtClean="0"/>
              <a:t>For </a:t>
            </a:r>
            <a:r>
              <a:rPr lang="en-US" dirty="0"/>
              <a:t>example, if a CAG codon is mistakenly copied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as </a:t>
            </a:r>
            <a:r>
              <a:rPr lang="en-US" dirty="0"/>
              <a:t>CGA, it will code for a different amino acid. </a:t>
            </a:r>
          </a:p>
          <a:p>
            <a:pPr fontAlgn="base"/>
            <a:r>
              <a:rPr lang="en-US" dirty="0" smtClean="0"/>
              <a:t>Changing a codon in a gene can change the order</a:t>
            </a:r>
            <a:br>
              <a:rPr lang="en-US" dirty="0" smtClean="0"/>
            </a:br>
            <a:r>
              <a:rPr lang="en-US" dirty="0" smtClean="0"/>
              <a:t>in which amino acids are assembled.</a:t>
            </a:r>
            <a:r>
              <a:rPr lang="en-US" dirty="0"/>
              <a:t> </a:t>
            </a:r>
          </a:p>
          <a:p>
            <a:pPr lvl="1" fontAlgn="base"/>
            <a:r>
              <a:rPr lang="en-US" dirty="0"/>
              <a:t>This can change the shape of that protein, which could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change </a:t>
            </a:r>
            <a:r>
              <a:rPr lang="en-US" dirty="0"/>
              <a:t>the function of that protein. </a:t>
            </a:r>
            <a:endParaRPr lang="en-US" dirty="0" smtClean="0"/>
          </a:p>
          <a:p>
            <a:pPr fontAlgn="base"/>
            <a:r>
              <a:rPr lang="en-US" dirty="0" smtClean="0"/>
              <a:t>There are several different kinds of mutations. </a:t>
            </a:r>
          </a:p>
          <a:p>
            <a:pPr lvl="1" fontAlgn="base"/>
            <a:r>
              <a:rPr lang="en-US" dirty="0" smtClean="0"/>
              <a:t>Mutations can range from only affecting a single base </a:t>
            </a:r>
            <a:br>
              <a:rPr lang="en-US" dirty="0" smtClean="0"/>
            </a:br>
            <a:r>
              <a:rPr lang="en-US" dirty="0" smtClean="0"/>
              <a:t>to changing multiple genes on a chromosome. </a:t>
            </a:r>
          </a:p>
          <a:p>
            <a:pPr lvl="1" fontAlgn="base"/>
            <a:r>
              <a:rPr lang="en-US" dirty="0" smtClean="0"/>
              <a:t>The more codons affected by a mutation, the more </a:t>
            </a:r>
            <a:r>
              <a:rPr lang="en-US" dirty="0" smtClean="0"/>
              <a:t>a </a:t>
            </a:r>
            <a:r>
              <a:rPr lang="en-US" dirty="0" smtClean="0"/>
              <a:t>mutation </a:t>
            </a:r>
            <a:r>
              <a:rPr lang="en-US" dirty="0" smtClean="0"/>
              <a:t>changes </a:t>
            </a:r>
            <a:r>
              <a:rPr lang="en-US" dirty="0" smtClean="0"/>
              <a:t>the shape and function of a protein.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53439E-0BE0-4D44-AB70-622CDFD09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C5ECE-FFEA-B24E-84A5-8CEE5517CF7F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48080" y="2400154"/>
            <a:ext cx="1894262" cy="12786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25924" y="4186325"/>
            <a:ext cx="1764031" cy="1314144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9892860" y="2720277"/>
            <a:ext cx="577022" cy="48283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9829554" y="4520734"/>
            <a:ext cx="577022" cy="48283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0620305" y="2322379"/>
            <a:ext cx="1278627" cy="1278627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65000"/>
                  <a:shade val="30000"/>
                  <a:satMod val="115000"/>
                </a:schemeClr>
              </a:gs>
              <a:gs pos="50000">
                <a:schemeClr val="bg1">
                  <a:lumMod val="65000"/>
                  <a:shade val="67500"/>
                  <a:satMod val="115000"/>
                </a:schemeClr>
              </a:gs>
              <a:gs pos="100000">
                <a:schemeClr val="bg1">
                  <a:lumMod val="65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Glu</a:t>
            </a:r>
            <a:endParaRPr lang="en-US" sz="2800" dirty="0"/>
          </a:p>
        </p:txBody>
      </p:sp>
      <p:sp>
        <p:nvSpPr>
          <p:cNvPr id="10" name="Oval 9"/>
          <p:cNvSpPr/>
          <p:nvPr/>
        </p:nvSpPr>
        <p:spPr>
          <a:xfrm>
            <a:off x="10608041" y="4122448"/>
            <a:ext cx="1278627" cy="1278627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65000"/>
                  <a:shade val="30000"/>
                  <a:satMod val="115000"/>
                </a:schemeClr>
              </a:gs>
              <a:gs pos="50000">
                <a:schemeClr val="bg1">
                  <a:lumMod val="65000"/>
                  <a:shade val="67500"/>
                  <a:satMod val="115000"/>
                </a:schemeClr>
              </a:gs>
              <a:gs pos="100000">
                <a:schemeClr val="bg1">
                  <a:lumMod val="65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Arg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532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Acquired Mutations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0914" y="1324302"/>
            <a:ext cx="8916757" cy="503204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Mutations can be either acquired or hereditary. </a:t>
            </a:r>
          </a:p>
          <a:p>
            <a:r>
              <a:rPr lang="en-US" u="sng" dirty="0"/>
              <a:t>Acquired mutations</a:t>
            </a:r>
            <a:r>
              <a:rPr lang="en-US" dirty="0"/>
              <a:t> occur sometime during the life of an </a:t>
            </a:r>
            <a:r>
              <a:rPr lang="en-US" dirty="0" smtClean="0"/>
              <a:t>organism (</a:t>
            </a:r>
            <a:r>
              <a:rPr lang="en-US" i="1" dirty="0" smtClean="0"/>
              <a:t>i.e., these mutations did not initially exist in an organism’s DNA in their early cells</a:t>
            </a:r>
            <a:r>
              <a:rPr lang="en-US" dirty="0" smtClean="0"/>
              <a:t>).</a:t>
            </a:r>
          </a:p>
          <a:p>
            <a:pPr lvl="1"/>
            <a:r>
              <a:rPr lang="en-US" dirty="0" smtClean="0"/>
              <a:t>Acquired mutations are only found in some cells </a:t>
            </a:r>
            <a:r>
              <a:rPr lang="en-US" dirty="0"/>
              <a:t>in an </a:t>
            </a:r>
            <a:r>
              <a:rPr lang="en-US" dirty="0" smtClean="0"/>
              <a:t>organism. </a:t>
            </a:r>
          </a:p>
          <a:p>
            <a:pPr lvl="1"/>
            <a:r>
              <a:rPr lang="en-US" dirty="0" smtClean="0"/>
              <a:t>Acquired mutations are </a:t>
            </a:r>
            <a:r>
              <a:rPr lang="en-US" dirty="0" smtClean="0"/>
              <a:t>usually not </a:t>
            </a:r>
            <a:r>
              <a:rPr lang="en-US" dirty="0" smtClean="0"/>
              <a:t>passed on to offspring. </a:t>
            </a:r>
          </a:p>
          <a:p>
            <a:r>
              <a:rPr lang="en-US" dirty="0" smtClean="0"/>
              <a:t>Acquired mutations can be caused by environmental factors or by replication mistakes during mitosis. </a:t>
            </a:r>
          </a:p>
          <a:p>
            <a:pPr lvl="1"/>
            <a:r>
              <a:rPr lang="en-US" dirty="0" smtClean="0"/>
              <a:t>Environmental factors that cause mutations are called </a:t>
            </a:r>
            <a:r>
              <a:rPr lang="en-US" u="sng" dirty="0" smtClean="0"/>
              <a:t>mutagens</a:t>
            </a:r>
            <a:r>
              <a:rPr lang="en-US" dirty="0" smtClean="0"/>
              <a:t>. </a:t>
            </a:r>
            <a:endParaRPr lang="en-US" dirty="0" smtClean="0"/>
          </a:p>
          <a:p>
            <a:pPr lvl="2"/>
            <a:r>
              <a:rPr lang="en-US" dirty="0" smtClean="0"/>
              <a:t>Potential sources of </a:t>
            </a:r>
            <a:r>
              <a:rPr lang="en-US" dirty="0" smtClean="0"/>
              <a:t>mutagens include UV radiation (sunlight), processed food, cigarette smoke, and X-rays. </a:t>
            </a:r>
          </a:p>
          <a:p>
            <a:pPr lvl="1"/>
            <a:r>
              <a:rPr lang="en-US" dirty="0" smtClean="0"/>
              <a:t>Acquired mutations can also result from mistakes that occur as DNA is duplicated by polymerase during mitosis.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33909" y="161477"/>
            <a:ext cx="2232404" cy="31857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92584" y="3495571"/>
            <a:ext cx="1761789" cy="319776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1001614" y="6624043"/>
            <a:ext cx="119038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i="1" dirty="0" smtClean="0"/>
              <a:t>Image Source: </a:t>
            </a:r>
            <a:r>
              <a:rPr lang="en-US" sz="900" i="1" dirty="0" smtClean="0">
                <a:hlinkClick r:id="rId4"/>
              </a:rPr>
              <a:t>NASA</a:t>
            </a:r>
            <a:endParaRPr lang="en-US" sz="900" i="1" dirty="0"/>
          </a:p>
        </p:txBody>
      </p:sp>
    </p:spTree>
    <p:extLst>
      <p:ext uri="{BB962C8B-B14F-4D97-AF65-F5344CB8AC3E}">
        <p14:creationId xmlns:p14="http://schemas.microsoft.com/office/powerpoint/2010/main" val="66525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Study: Thalidomide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4303"/>
            <a:ext cx="7419535" cy="4852660"/>
          </a:xfrm>
        </p:spPr>
        <p:txBody>
          <a:bodyPr/>
          <a:lstStyle/>
          <a:p>
            <a:r>
              <a:rPr lang="en-US" dirty="0"/>
              <a:t>Thalidomide was a </a:t>
            </a:r>
            <a:r>
              <a:rPr lang="en-US" dirty="0" smtClean="0"/>
              <a:t>drug used to treat </a:t>
            </a:r>
            <a:r>
              <a:rPr lang="en-US" dirty="0"/>
              <a:t>nausea in pregnant </a:t>
            </a:r>
            <a:r>
              <a:rPr lang="en-US" dirty="0" smtClean="0"/>
              <a:t>women in the mid-1900s. </a:t>
            </a:r>
          </a:p>
          <a:p>
            <a:pPr lvl="1"/>
            <a:r>
              <a:rPr lang="en-US" dirty="0" smtClean="0"/>
              <a:t>Researchers soon discovered that </a:t>
            </a:r>
            <a:r>
              <a:rPr lang="en-US" dirty="0"/>
              <a:t>thalidomide treatment </a:t>
            </a:r>
            <a:r>
              <a:rPr lang="en-US" dirty="0" smtClean="0"/>
              <a:t>caused severe </a:t>
            </a:r>
            <a:r>
              <a:rPr lang="en-US" dirty="0"/>
              <a:t>birth defects in </a:t>
            </a:r>
            <a:r>
              <a:rPr lang="en-US" dirty="0" smtClean="0"/>
              <a:t>thousands of children.</a:t>
            </a:r>
            <a:endParaRPr lang="en-US" dirty="0" smtClean="0"/>
          </a:p>
          <a:p>
            <a:r>
              <a:rPr lang="en-US" dirty="0" smtClean="0"/>
              <a:t>Thalidomide caused </a:t>
            </a:r>
            <a:r>
              <a:rPr lang="en-US" i="1" dirty="0" smtClean="0"/>
              <a:t>acquired</a:t>
            </a:r>
            <a:r>
              <a:rPr lang="en-US" dirty="0" smtClean="0"/>
              <a:t> mutations – the DNA of affected children changed as they were developing in the uterus because of the drug. </a:t>
            </a:r>
          </a:p>
          <a:p>
            <a:pPr lvl="1"/>
            <a:r>
              <a:rPr lang="en-US" dirty="0" smtClean="0"/>
              <a:t>The mutations that affected these children were not found in the sperm or egg cells of their parents. </a:t>
            </a:r>
          </a:p>
          <a:p>
            <a:pPr lvl="1"/>
            <a:r>
              <a:rPr lang="en-US" dirty="0" smtClean="0"/>
              <a:t>Instead, the mutations developed after fertilization. </a:t>
            </a:r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0615" y="789536"/>
            <a:ext cx="3581400" cy="4800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126372" y="542826"/>
            <a:ext cx="106562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i="1" dirty="0" smtClean="0"/>
              <a:t>Source: </a:t>
            </a:r>
            <a:r>
              <a:rPr lang="en-US" sz="800" i="1" dirty="0" smtClean="0">
                <a:hlinkClick r:id="rId3"/>
              </a:rPr>
              <a:t>Wikimedia</a:t>
            </a:r>
            <a:endParaRPr lang="en-US" sz="800" i="1" dirty="0"/>
          </a:p>
        </p:txBody>
      </p:sp>
      <p:sp>
        <p:nvSpPr>
          <p:cNvPr id="7" name="Rectangle 6"/>
          <p:cNvSpPr/>
          <p:nvPr/>
        </p:nvSpPr>
        <p:spPr>
          <a:xfrm>
            <a:off x="8389700" y="5590136"/>
            <a:ext cx="317766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ctr"/>
            <a:r>
              <a:rPr lang="en-US" dirty="0" smtClean="0"/>
              <a:t>Thousands of children had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incidences</a:t>
            </a:r>
            <a:r>
              <a:rPr lang="en-US" dirty="0"/>
              <a:t> </a:t>
            </a:r>
            <a:r>
              <a:rPr lang="en-US" dirty="0" smtClean="0"/>
              <a:t>of birth </a:t>
            </a:r>
            <a:r>
              <a:rPr lang="en-US" dirty="0" smtClean="0"/>
              <a:t>defects</a:t>
            </a:r>
            <a:br>
              <a:rPr lang="en-US" dirty="0" smtClean="0"/>
            </a:br>
            <a:r>
              <a:rPr lang="en-US" dirty="0" smtClean="0"/>
              <a:t>as a result of thalidomide.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34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2940</TotalTime>
  <Words>1643</Words>
  <Application>Microsoft Office PowerPoint</Application>
  <PresentationFormat>Widescreen</PresentationFormat>
  <Paragraphs>176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Office Theme</vt:lpstr>
      <vt:lpstr>WUHS Biology: Mutations Unit</vt:lpstr>
      <vt:lpstr>Mutations Unit – W1 Driving Question</vt:lpstr>
      <vt:lpstr>Recap of the Previous Units</vt:lpstr>
      <vt:lpstr>Recap: How DNA is used by cells. </vt:lpstr>
      <vt:lpstr>DNA &amp; Proteins Unit Recap</vt:lpstr>
      <vt:lpstr>Types of Mutations</vt:lpstr>
      <vt:lpstr>Mutations = Mistakes</vt:lpstr>
      <vt:lpstr>Acquired Mutations</vt:lpstr>
      <vt:lpstr>Case Study: Thalidomide </vt:lpstr>
      <vt:lpstr>Hereditary Mutations</vt:lpstr>
      <vt:lpstr>Case Study: Double Muscle Cattle</vt:lpstr>
      <vt:lpstr>Mutations Mechanisms –  How DNA is Altered</vt:lpstr>
      <vt:lpstr>Mutations Mechanisms</vt:lpstr>
      <vt:lpstr>Mutations Mechanisms</vt:lpstr>
      <vt:lpstr>Mutations Mechanisms w/ Effects on Translation</vt:lpstr>
      <vt:lpstr>Chromosomal Mutations – Changing Multiple Genes</vt:lpstr>
      <vt:lpstr>Chromosomal Mutations</vt:lpstr>
      <vt:lpstr>Effects of Chromosomal Mutations</vt:lpstr>
      <vt:lpstr>Revising Our Claims</vt:lpstr>
      <vt:lpstr>Looking Ahead:  Part 3 Investigation</vt:lpstr>
      <vt:lpstr>Key Points</vt:lpstr>
      <vt:lpstr>Key Points</vt:lpstr>
      <vt:lpstr>Key Vocab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WUHS Biology: Traits &amp; Genes Unit</dc:title>
  <dc:creator>Kohn, Craig</dc:creator>
  <cp:lastModifiedBy>Craig Kohn</cp:lastModifiedBy>
  <cp:revision>112</cp:revision>
  <dcterms:created xsi:type="dcterms:W3CDTF">2022-01-10T02:14:04Z</dcterms:created>
  <dcterms:modified xsi:type="dcterms:W3CDTF">2022-04-12T14:32:14Z</dcterms:modified>
</cp:coreProperties>
</file>