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1"/>
  </p:notesMasterIdLst>
  <p:sldIdLst>
    <p:sldId id="256" r:id="rId2"/>
    <p:sldId id="271" r:id="rId3"/>
    <p:sldId id="311" r:id="rId4"/>
    <p:sldId id="321" r:id="rId5"/>
    <p:sldId id="312" r:id="rId6"/>
    <p:sldId id="313" r:id="rId7"/>
    <p:sldId id="314" r:id="rId8"/>
    <p:sldId id="320" r:id="rId9"/>
    <p:sldId id="316" r:id="rId10"/>
    <p:sldId id="315" r:id="rId11"/>
    <p:sldId id="317" r:id="rId12"/>
    <p:sldId id="318" r:id="rId13"/>
    <p:sldId id="319" r:id="rId14"/>
    <p:sldId id="270" r:id="rId15"/>
    <p:sldId id="272" r:id="rId16"/>
    <p:sldId id="273" r:id="rId17"/>
    <p:sldId id="274" r:id="rId18"/>
    <p:sldId id="322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FFFF00"/>
    <a:srgbClr val="E2C4DE"/>
    <a:srgbClr val="EDDBEA"/>
    <a:srgbClr val="DBB5D6"/>
    <a:srgbClr val="FF0000"/>
    <a:srgbClr val="F8FBFE"/>
    <a:srgbClr val="F5F9FC"/>
    <a:srgbClr val="FFF8FF"/>
    <a:srgbClr val="B3C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/>
    <p:restoredTop sz="92650" autoAdjust="0"/>
  </p:normalViewPr>
  <p:slideViewPr>
    <p:cSldViewPr snapToGrid="0" snapToObjects="1">
      <p:cViewPr varScale="1">
        <p:scale>
          <a:sx n="68" d="100"/>
          <a:sy n="68" d="100"/>
        </p:scale>
        <p:origin x="94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kohn\Desktop\2022-05-09%20Bio%20MC%20Gra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99759405074366E-2"/>
          <c:y val="0.17171296296296298"/>
          <c:w val="0.89655796150481193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Sheet3!$B$10</c:f>
              <c:strCache>
                <c:ptCount val="1"/>
                <c:pt idx="0">
                  <c:v>Species Richness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63-4AA0-9CCA-A17E31991CDF}"/>
              </c:ext>
            </c:extLst>
          </c:dPt>
          <c:cat>
            <c:strRef>
              <c:f>Sheet3!$A$11:$A$12</c:f>
              <c:strCache>
                <c:ptCount val="2"/>
                <c:pt idx="0">
                  <c:v>Ecosystem A</c:v>
                </c:pt>
                <c:pt idx="1">
                  <c:v>Ecosystem B</c:v>
                </c:pt>
              </c:strCache>
            </c:strRef>
          </c:cat>
          <c:val>
            <c:numRef>
              <c:f>Sheet3!$B$11:$B$12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63-4AA0-9CCA-A17E31991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1502288464"/>
        <c:axId val="1502290960"/>
      </c:barChart>
      <c:catAx>
        <c:axId val="150228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290960"/>
        <c:crosses val="autoZero"/>
        <c:auto val="1"/>
        <c:lblAlgn val="ctr"/>
        <c:lblOffset val="100"/>
        <c:noMultiLvlLbl val="0"/>
      </c:catAx>
      <c:valAx>
        <c:axId val="150229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228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45A71-5F4C-48BB-A847-1C8C97AFB3C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BCFA9B-5D6D-4A4C-80C7-D37E1B4F8BB0}">
      <dgm:prSet phldrT="[Text]"/>
      <dgm:spPr/>
      <dgm:t>
        <a:bodyPr/>
        <a:lstStyle/>
        <a:p>
          <a:r>
            <a:rPr lang="en-US" dirty="0" smtClean="0"/>
            <a:t>Supporting</a:t>
          </a:r>
          <a:endParaRPr lang="en-US" dirty="0"/>
        </a:p>
      </dgm:t>
    </dgm:pt>
    <dgm:pt modelId="{6D173A21-C307-4E0D-A9AA-30AF59CC1A42}" type="parTrans" cxnId="{4EDC990E-DEA4-4576-ADD8-C9FB9343C650}">
      <dgm:prSet/>
      <dgm:spPr/>
      <dgm:t>
        <a:bodyPr/>
        <a:lstStyle/>
        <a:p>
          <a:endParaRPr lang="en-US"/>
        </a:p>
      </dgm:t>
    </dgm:pt>
    <dgm:pt modelId="{51B1307C-907E-47F0-869E-E6B3C2205538}" type="sibTrans" cxnId="{4EDC990E-DEA4-4576-ADD8-C9FB9343C650}">
      <dgm:prSet/>
      <dgm:spPr/>
      <dgm:t>
        <a:bodyPr/>
        <a:lstStyle/>
        <a:p>
          <a:endParaRPr lang="en-US"/>
        </a:p>
      </dgm:t>
    </dgm:pt>
    <dgm:pt modelId="{E2C78DAF-67B9-498B-98B2-A1A2C72F9685}">
      <dgm:prSet phldrT="[Text]"/>
      <dgm:spPr/>
      <dgm:t>
        <a:bodyPr/>
        <a:lstStyle/>
        <a:p>
          <a:r>
            <a:rPr lang="en-US" dirty="0" smtClean="0"/>
            <a:t>Nutrient Cycles</a:t>
          </a:r>
          <a:endParaRPr lang="en-US" dirty="0"/>
        </a:p>
      </dgm:t>
    </dgm:pt>
    <dgm:pt modelId="{3EF43D37-AABE-4CA3-8E3F-045F9EADB4B5}" type="parTrans" cxnId="{5EF08624-68F8-4008-A215-EE832A4FEBFB}">
      <dgm:prSet/>
      <dgm:spPr/>
      <dgm:t>
        <a:bodyPr/>
        <a:lstStyle/>
        <a:p>
          <a:endParaRPr lang="en-US"/>
        </a:p>
      </dgm:t>
    </dgm:pt>
    <dgm:pt modelId="{57673006-239F-4F49-AF1C-2685B54E6D29}" type="sibTrans" cxnId="{5EF08624-68F8-4008-A215-EE832A4FEBFB}">
      <dgm:prSet/>
      <dgm:spPr/>
      <dgm:t>
        <a:bodyPr/>
        <a:lstStyle/>
        <a:p>
          <a:endParaRPr lang="en-US"/>
        </a:p>
      </dgm:t>
    </dgm:pt>
    <dgm:pt modelId="{F5834A40-443E-4292-AEFF-AD88D27152B6}">
      <dgm:prSet phldrT="[Text]"/>
      <dgm:spPr/>
      <dgm:t>
        <a:bodyPr/>
        <a:lstStyle/>
        <a:p>
          <a:r>
            <a:rPr lang="en-US" dirty="0" smtClean="0"/>
            <a:t>Provisioning</a:t>
          </a:r>
          <a:endParaRPr lang="en-US" dirty="0"/>
        </a:p>
      </dgm:t>
    </dgm:pt>
    <dgm:pt modelId="{1F45433B-3B9C-4CD8-AC28-3FB733544592}" type="parTrans" cxnId="{23CF06AF-5086-4574-880A-309A52066498}">
      <dgm:prSet/>
      <dgm:spPr/>
      <dgm:t>
        <a:bodyPr/>
        <a:lstStyle/>
        <a:p>
          <a:endParaRPr lang="en-US"/>
        </a:p>
      </dgm:t>
    </dgm:pt>
    <dgm:pt modelId="{5F2E6BEF-870F-4180-BDBE-D7A5C3CAAB7F}" type="sibTrans" cxnId="{23CF06AF-5086-4574-880A-309A52066498}">
      <dgm:prSet/>
      <dgm:spPr/>
      <dgm:t>
        <a:bodyPr/>
        <a:lstStyle/>
        <a:p>
          <a:endParaRPr lang="en-US"/>
        </a:p>
      </dgm:t>
    </dgm:pt>
    <dgm:pt modelId="{A84EAFA2-3FC1-4CFE-A043-0952CD9F53A6}">
      <dgm:prSet phldrT="[Text]"/>
      <dgm:spPr/>
      <dgm:t>
        <a:bodyPr/>
        <a:lstStyle/>
        <a:p>
          <a:r>
            <a:rPr lang="en-US" dirty="0" smtClean="0"/>
            <a:t>Food &amp; Water</a:t>
          </a:r>
          <a:endParaRPr lang="en-US" dirty="0"/>
        </a:p>
      </dgm:t>
    </dgm:pt>
    <dgm:pt modelId="{4A5D3AC7-4765-4898-900C-F5D4866054D2}" type="parTrans" cxnId="{E3D65485-C68D-440E-9176-F65F8D6D2D2B}">
      <dgm:prSet/>
      <dgm:spPr/>
      <dgm:t>
        <a:bodyPr/>
        <a:lstStyle/>
        <a:p>
          <a:endParaRPr lang="en-US"/>
        </a:p>
      </dgm:t>
    </dgm:pt>
    <dgm:pt modelId="{19BA9DCB-C65A-40F6-82B3-23FD79E6066A}" type="sibTrans" cxnId="{E3D65485-C68D-440E-9176-F65F8D6D2D2B}">
      <dgm:prSet/>
      <dgm:spPr/>
      <dgm:t>
        <a:bodyPr/>
        <a:lstStyle/>
        <a:p>
          <a:endParaRPr lang="en-US"/>
        </a:p>
      </dgm:t>
    </dgm:pt>
    <dgm:pt modelId="{12748257-3430-476F-9FBE-11CCB78D4CC1}">
      <dgm:prSet phldrT="[Text]"/>
      <dgm:spPr/>
      <dgm:t>
        <a:bodyPr/>
        <a:lstStyle/>
        <a:p>
          <a:r>
            <a:rPr lang="en-US" dirty="0" smtClean="0"/>
            <a:t>Soil Formation</a:t>
          </a:r>
          <a:endParaRPr lang="en-US" dirty="0"/>
        </a:p>
      </dgm:t>
    </dgm:pt>
    <dgm:pt modelId="{088D1514-B313-4FD0-A4A3-396FA8DDB32A}" type="parTrans" cxnId="{5D0121B3-D4CD-42A6-B1FA-F4FFB0B9EAA2}">
      <dgm:prSet/>
      <dgm:spPr/>
      <dgm:t>
        <a:bodyPr/>
        <a:lstStyle/>
        <a:p>
          <a:endParaRPr lang="en-US"/>
        </a:p>
      </dgm:t>
    </dgm:pt>
    <dgm:pt modelId="{882CF182-4FF0-478F-B43B-28996E2BE394}" type="sibTrans" cxnId="{5D0121B3-D4CD-42A6-B1FA-F4FFB0B9EAA2}">
      <dgm:prSet/>
      <dgm:spPr/>
      <dgm:t>
        <a:bodyPr/>
        <a:lstStyle/>
        <a:p>
          <a:endParaRPr lang="en-US"/>
        </a:p>
      </dgm:t>
    </dgm:pt>
    <dgm:pt modelId="{B261B629-7BF8-45C6-BA3B-950100C76469}">
      <dgm:prSet phldrT="[Text]"/>
      <dgm:spPr/>
      <dgm:t>
        <a:bodyPr/>
        <a:lstStyle/>
        <a:p>
          <a:r>
            <a:rPr lang="en-US" dirty="0" smtClean="0"/>
            <a:t>Wood &amp; Fuel</a:t>
          </a:r>
          <a:endParaRPr lang="en-US" dirty="0"/>
        </a:p>
      </dgm:t>
    </dgm:pt>
    <dgm:pt modelId="{5321B054-8558-4E82-9438-A4A00675B433}" type="parTrans" cxnId="{06709C4D-D69A-4046-A2BD-7578AF099E1C}">
      <dgm:prSet/>
      <dgm:spPr/>
      <dgm:t>
        <a:bodyPr/>
        <a:lstStyle/>
        <a:p>
          <a:endParaRPr lang="en-US"/>
        </a:p>
      </dgm:t>
    </dgm:pt>
    <dgm:pt modelId="{AD8FEC6E-14E6-4C65-81BB-649E813B76FB}" type="sibTrans" cxnId="{06709C4D-D69A-4046-A2BD-7578AF099E1C}">
      <dgm:prSet/>
      <dgm:spPr/>
      <dgm:t>
        <a:bodyPr/>
        <a:lstStyle/>
        <a:p>
          <a:endParaRPr lang="en-US"/>
        </a:p>
      </dgm:t>
    </dgm:pt>
    <dgm:pt modelId="{62DA8CC2-13B9-4EFF-B58B-EAE8419C507F}">
      <dgm:prSet phldrT="[Text]"/>
      <dgm:spPr/>
      <dgm:t>
        <a:bodyPr/>
        <a:lstStyle/>
        <a:p>
          <a:r>
            <a:rPr lang="en-US" dirty="0" smtClean="0"/>
            <a:t>Regulating</a:t>
          </a:r>
          <a:endParaRPr lang="en-US" dirty="0"/>
        </a:p>
      </dgm:t>
    </dgm:pt>
    <dgm:pt modelId="{3676984E-EF83-45AD-9695-5BA91A7630A2}" type="parTrans" cxnId="{A333A2F0-EEE5-4876-9038-08A93140FB54}">
      <dgm:prSet/>
      <dgm:spPr/>
      <dgm:t>
        <a:bodyPr/>
        <a:lstStyle/>
        <a:p>
          <a:endParaRPr lang="en-US"/>
        </a:p>
      </dgm:t>
    </dgm:pt>
    <dgm:pt modelId="{21446257-114C-4274-84B5-42A45D3A68A6}" type="sibTrans" cxnId="{A333A2F0-EEE5-4876-9038-08A93140FB54}">
      <dgm:prSet/>
      <dgm:spPr/>
      <dgm:t>
        <a:bodyPr/>
        <a:lstStyle/>
        <a:p>
          <a:endParaRPr lang="en-US"/>
        </a:p>
      </dgm:t>
    </dgm:pt>
    <dgm:pt modelId="{B99EDBF0-A408-43B9-B367-9A2B5529F2F7}">
      <dgm:prSet phldrT="[Text]"/>
      <dgm:spPr/>
      <dgm:t>
        <a:bodyPr/>
        <a:lstStyle/>
        <a:p>
          <a:r>
            <a:rPr lang="en-US" dirty="0" smtClean="0"/>
            <a:t>Climate &amp; Weather</a:t>
          </a:r>
          <a:endParaRPr lang="en-US" dirty="0"/>
        </a:p>
      </dgm:t>
    </dgm:pt>
    <dgm:pt modelId="{DE24D880-AB61-43A2-AF12-4AF7B1815A09}" type="parTrans" cxnId="{165A1AA3-53F9-4609-906A-6D2628FE8DAA}">
      <dgm:prSet/>
      <dgm:spPr/>
      <dgm:t>
        <a:bodyPr/>
        <a:lstStyle/>
        <a:p>
          <a:endParaRPr lang="en-US"/>
        </a:p>
      </dgm:t>
    </dgm:pt>
    <dgm:pt modelId="{6E56667C-1001-45EC-90CE-F21341122AE4}" type="sibTrans" cxnId="{165A1AA3-53F9-4609-906A-6D2628FE8DAA}">
      <dgm:prSet/>
      <dgm:spPr/>
      <dgm:t>
        <a:bodyPr/>
        <a:lstStyle/>
        <a:p>
          <a:endParaRPr lang="en-US"/>
        </a:p>
      </dgm:t>
    </dgm:pt>
    <dgm:pt modelId="{A204806A-FF49-425B-966F-43BB30337693}">
      <dgm:prSet phldrT="[Text]"/>
      <dgm:spPr/>
      <dgm:t>
        <a:bodyPr/>
        <a:lstStyle/>
        <a:p>
          <a:r>
            <a:rPr lang="en-US" dirty="0" smtClean="0"/>
            <a:t>Disease &amp; Pests</a:t>
          </a:r>
          <a:endParaRPr lang="en-US" dirty="0"/>
        </a:p>
      </dgm:t>
    </dgm:pt>
    <dgm:pt modelId="{BE824CEE-B3D8-413B-90A4-48A243DD6313}" type="parTrans" cxnId="{45C64588-A284-49EB-AA23-655ECE212D77}">
      <dgm:prSet/>
      <dgm:spPr/>
      <dgm:t>
        <a:bodyPr/>
        <a:lstStyle/>
        <a:p>
          <a:endParaRPr lang="en-US"/>
        </a:p>
      </dgm:t>
    </dgm:pt>
    <dgm:pt modelId="{1FCAF297-1194-4181-AB5F-DDDDAA415120}" type="sibTrans" cxnId="{45C64588-A284-49EB-AA23-655ECE212D77}">
      <dgm:prSet/>
      <dgm:spPr/>
      <dgm:t>
        <a:bodyPr/>
        <a:lstStyle/>
        <a:p>
          <a:endParaRPr lang="en-US"/>
        </a:p>
      </dgm:t>
    </dgm:pt>
    <dgm:pt modelId="{41FE599A-C701-4704-A71F-23C8107A869F}">
      <dgm:prSet phldrT="[Text]"/>
      <dgm:spPr/>
      <dgm:t>
        <a:bodyPr/>
        <a:lstStyle/>
        <a:p>
          <a:r>
            <a:rPr lang="en-US" dirty="0" smtClean="0"/>
            <a:t>Cultural</a:t>
          </a:r>
          <a:endParaRPr lang="en-US" dirty="0"/>
        </a:p>
      </dgm:t>
    </dgm:pt>
    <dgm:pt modelId="{0088E495-A7A7-4AF2-BE9E-A98E600CF66E}" type="parTrans" cxnId="{58CE076B-6ACF-4FF7-8CF6-60E3AD63C64A}">
      <dgm:prSet/>
      <dgm:spPr/>
      <dgm:t>
        <a:bodyPr/>
        <a:lstStyle/>
        <a:p>
          <a:endParaRPr lang="en-US"/>
        </a:p>
      </dgm:t>
    </dgm:pt>
    <dgm:pt modelId="{50425365-A947-4825-BF2E-701C1E925828}" type="sibTrans" cxnId="{58CE076B-6ACF-4FF7-8CF6-60E3AD63C64A}">
      <dgm:prSet/>
      <dgm:spPr/>
      <dgm:t>
        <a:bodyPr/>
        <a:lstStyle/>
        <a:p>
          <a:endParaRPr lang="en-US"/>
        </a:p>
      </dgm:t>
    </dgm:pt>
    <dgm:pt modelId="{DE54E44B-48B0-4A4C-9D73-2F1AEE852C2C}">
      <dgm:prSet phldrT="[Text]"/>
      <dgm:spPr/>
      <dgm:t>
        <a:bodyPr/>
        <a:lstStyle/>
        <a:p>
          <a:r>
            <a:rPr lang="en-US" dirty="0" smtClean="0"/>
            <a:t>Spiritual/Mental Health</a:t>
          </a:r>
          <a:endParaRPr lang="en-US" dirty="0"/>
        </a:p>
      </dgm:t>
    </dgm:pt>
    <dgm:pt modelId="{DEA44E72-E366-4710-B6F3-E419144DBFB0}" type="parTrans" cxnId="{BA68B58D-1C5E-4E6D-A8F8-AF5D234D6F65}">
      <dgm:prSet/>
      <dgm:spPr/>
      <dgm:t>
        <a:bodyPr/>
        <a:lstStyle/>
        <a:p>
          <a:endParaRPr lang="en-US"/>
        </a:p>
      </dgm:t>
    </dgm:pt>
    <dgm:pt modelId="{B0A0C556-2BE0-40CA-9ACE-9B2835380AF6}" type="sibTrans" cxnId="{BA68B58D-1C5E-4E6D-A8F8-AF5D234D6F65}">
      <dgm:prSet/>
      <dgm:spPr/>
      <dgm:t>
        <a:bodyPr/>
        <a:lstStyle/>
        <a:p>
          <a:endParaRPr lang="en-US"/>
        </a:p>
      </dgm:t>
    </dgm:pt>
    <dgm:pt modelId="{EBDB4B63-496E-4173-908F-4448A5204DB2}">
      <dgm:prSet phldrT="[Text]"/>
      <dgm:spPr/>
      <dgm:t>
        <a:bodyPr/>
        <a:lstStyle/>
        <a:p>
          <a:r>
            <a:rPr lang="en-US" dirty="0" smtClean="0"/>
            <a:t>Education &amp; Recreation</a:t>
          </a:r>
          <a:endParaRPr lang="en-US" dirty="0"/>
        </a:p>
      </dgm:t>
    </dgm:pt>
    <dgm:pt modelId="{505B7059-A600-4D6A-B032-0F1ECABE32DE}" type="parTrans" cxnId="{F08F6984-F6EA-49D1-B09E-20799D15DE4D}">
      <dgm:prSet/>
      <dgm:spPr/>
      <dgm:t>
        <a:bodyPr/>
        <a:lstStyle/>
        <a:p>
          <a:endParaRPr lang="en-US"/>
        </a:p>
      </dgm:t>
    </dgm:pt>
    <dgm:pt modelId="{9F4AF358-CE79-45A9-80B9-58C9742DC1CE}" type="sibTrans" cxnId="{F08F6984-F6EA-49D1-B09E-20799D15DE4D}">
      <dgm:prSet/>
      <dgm:spPr/>
      <dgm:t>
        <a:bodyPr/>
        <a:lstStyle/>
        <a:p>
          <a:endParaRPr lang="en-US"/>
        </a:p>
      </dgm:t>
    </dgm:pt>
    <dgm:pt modelId="{7B0380C5-6CE8-4020-98F6-27C3FF06A8BF}">
      <dgm:prSet phldrT="[Text]"/>
      <dgm:spPr/>
      <dgm:t>
        <a:bodyPr/>
        <a:lstStyle/>
        <a:p>
          <a:r>
            <a:rPr lang="en-US" dirty="0" smtClean="0"/>
            <a:t>Pollination</a:t>
          </a:r>
          <a:endParaRPr lang="en-US" dirty="0"/>
        </a:p>
      </dgm:t>
    </dgm:pt>
    <dgm:pt modelId="{282FE300-405A-4552-9018-36FA1261C834}" type="parTrans" cxnId="{936B833B-9780-4C80-948D-D73D7E5FC07A}">
      <dgm:prSet/>
      <dgm:spPr/>
      <dgm:t>
        <a:bodyPr/>
        <a:lstStyle/>
        <a:p>
          <a:endParaRPr lang="en-US"/>
        </a:p>
      </dgm:t>
    </dgm:pt>
    <dgm:pt modelId="{25DC1B6F-782D-48AE-A20B-F146EAFA399D}" type="sibTrans" cxnId="{936B833B-9780-4C80-948D-D73D7E5FC07A}">
      <dgm:prSet/>
      <dgm:spPr/>
      <dgm:t>
        <a:bodyPr/>
        <a:lstStyle/>
        <a:p>
          <a:endParaRPr lang="en-US"/>
        </a:p>
      </dgm:t>
    </dgm:pt>
    <dgm:pt modelId="{C477857E-54B1-44AD-AA57-29784418BF7C}" type="pres">
      <dgm:prSet presAssocID="{5BF45A71-5F4C-48BB-A847-1C8C97AFB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329B6E-1705-416B-9B9D-980FDDC9B553}" type="pres">
      <dgm:prSet presAssocID="{7ABCFA9B-5D6D-4A4C-80C7-D37E1B4F8B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B7601-0AB3-4DEB-98AC-0E6754220BCF}" type="pres">
      <dgm:prSet presAssocID="{7ABCFA9B-5D6D-4A4C-80C7-D37E1B4F8BB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5612A-39F1-437E-AE17-503ABDDFA0CC}" type="pres">
      <dgm:prSet presAssocID="{F5834A40-443E-4292-AEFF-AD88D27152B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7B18A-DD74-4485-A95D-DC8037B66907}" type="pres">
      <dgm:prSet presAssocID="{F5834A40-443E-4292-AEFF-AD88D27152B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11F28-89A8-4594-A263-6DADC06A2EAA}" type="pres">
      <dgm:prSet presAssocID="{62DA8CC2-13B9-4EFF-B58B-EAE8419C507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1B471-3B03-42AB-BE5C-81CB55449830}" type="pres">
      <dgm:prSet presAssocID="{62DA8CC2-13B9-4EFF-B58B-EAE8419C507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C58B9-F196-49DA-829A-62C3EBA4B115}" type="pres">
      <dgm:prSet presAssocID="{41FE599A-C701-4704-A71F-23C8107A86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E6430-FBE1-47EA-A3B8-99041F4C3972}" type="pres">
      <dgm:prSet presAssocID="{41FE599A-C701-4704-A71F-23C8107A869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096763-2B7F-42BC-BC43-C1179E5B4CCA}" type="presOf" srcId="{A84EAFA2-3FC1-4CFE-A043-0952CD9F53A6}" destId="{A0B7B18A-DD74-4485-A95D-DC8037B66907}" srcOrd="0" destOrd="0" presId="urn:microsoft.com/office/officeart/2005/8/layout/vList2"/>
    <dgm:cxn modelId="{BB64B454-ACC1-46C8-BF34-C77DF3AEE77A}" type="presOf" srcId="{E2C78DAF-67B9-498B-98B2-A1A2C72F9685}" destId="{937B7601-0AB3-4DEB-98AC-0E6754220BCF}" srcOrd="0" destOrd="0" presId="urn:microsoft.com/office/officeart/2005/8/layout/vList2"/>
    <dgm:cxn modelId="{4EDC990E-DEA4-4576-ADD8-C9FB9343C650}" srcId="{5BF45A71-5F4C-48BB-A847-1C8C97AFB3C7}" destId="{7ABCFA9B-5D6D-4A4C-80C7-D37E1B4F8BB0}" srcOrd="0" destOrd="0" parTransId="{6D173A21-C307-4E0D-A9AA-30AF59CC1A42}" sibTransId="{51B1307C-907E-47F0-869E-E6B3C2205538}"/>
    <dgm:cxn modelId="{EA91627C-D564-4045-8AE9-658486CC3EF2}" type="presOf" srcId="{41FE599A-C701-4704-A71F-23C8107A869F}" destId="{B09C58B9-F196-49DA-829A-62C3EBA4B115}" srcOrd="0" destOrd="0" presId="urn:microsoft.com/office/officeart/2005/8/layout/vList2"/>
    <dgm:cxn modelId="{92767FBD-9F33-401C-B41C-86EB9D3D3B30}" type="presOf" srcId="{B261B629-7BF8-45C6-BA3B-950100C76469}" destId="{A0B7B18A-DD74-4485-A95D-DC8037B66907}" srcOrd="0" destOrd="1" presId="urn:microsoft.com/office/officeart/2005/8/layout/vList2"/>
    <dgm:cxn modelId="{C0A7B7DA-4CE4-4071-81DF-D166B145E132}" type="presOf" srcId="{7ABCFA9B-5D6D-4A4C-80C7-D37E1B4F8BB0}" destId="{8D329B6E-1705-416B-9B9D-980FDDC9B553}" srcOrd="0" destOrd="0" presId="urn:microsoft.com/office/officeart/2005/8/layout/vList2"/>
    <dgm:cxn modelId="{9C2216E3-D391-4758-8DD6-9222F759C4E6}" type="presOf" srcId="{EBDB4B63-496E-4173-908F-4448A5204DB2}" destId="{4FCE6430-FBE1-47EA-A3B8-99041F4C3972}" srcOrd="0" destOrd="1" presId="urn:microsoft.com/office/officeart/2005/8/layout/vList2"/>
    <dgm:cxn modelId="{5D0121B3-D4CD-42A6-B1FA-F4FFB0B9EAA2}" srcId="{7ABCFA9B-5D6D-4A4C-80C7-D37E1B4F8BB0}" destId="{12748257-3430-476F-9FBE-11CCB78D4CC1}" srcOrd="1" destOrd="0" parTransId="{088D1514-B313-4FD0-A4A3-396FA8DDB32A}" sibTransId="{882CF182-4FF0-478F-B43B-28996E2BE394}"/>
    <dgm:cxn modelId="{5EF08624-68F8-4008-A215-EE832A4FEBFB}" srcId="{7ABCFA9B-5D6D-4A4C-80C7-D37E1B4F8BB0}" destId="{E2C78DAF-67B9-498B-98B2-A1A2C72F9685}" srcOrd="0" destOrd="0" parTransId="{3EF43D37-AABE-4CA3-8E3F-045F9EADB4B5}" sibTransId="{57673006-239F-4F49-AF1C-2685B54E6D29}"/>
    <dgm:cxn modelId="{A333A2F0-EEE5-4876-9038-08A93140FB54}" srcId="{5BF45A71-5F4C-48BB-A847-1C8C97AFB3C7}" destId="{62DA8CC2-13B9-4EFF-B58B-EAE8419C507F}" srcOrd="2" destOrd="0" parTransId="{3676984E-EF83-45AD-9695-5BA91A7630A2}" sibTransId="{21446257-114C-4274-84B5-42A45D3A68A6}"/>
    <dgm:cxn modelId="{45C64588-A284-49EB-AA23-655ECE212D77}" srcId="{62DA8CC2-13B9-4EFF-B58B-EAE8419C507F}" destId="{A204806A-FF49-425B-966F-43BB30337693}" srcOrd="1" destOrd="0" parTransId="{BE824CEE-B3D8-413B-90A4-48A243DD6313}" sibTransId="{1FCAF297-1194-4181-AB5F-DDDDAA415120}"/>
    <dgm:cxn modelId="{1A553C8C-BE70-4EAC-8D8E-73ECC773DF63}" type="presOf" srcId="{B99EDBF0-A408-43B9-B367-9A2B5529F2F7}" destId="{CED1B471-3B03-42AB-BE5C-81CB55449830}" srcOrd="0" destOrd="0" presId="urn:microsoft.com/office/officeart/2005/8/layout/vList2"/>
    <dgm:cxn modelId="{23CF06AF-5086-4574-880A-309A52066498}" srcId="{5BF45A71-5F4C-48BB-A847-1C8C97AFB3C7}" destId="{F5834A40-443E-4292-AEFF-AD88D27152B6}" srcOrd="1" destOrd="0" parTransId="{1F45433B-3B9C-4CD8-AC28-3FB733544592}" sibTransId="{5F2E6BEF-870F-4180-BDBE-D7A5C3CAAB7F}"/>
    <dgm:cxn modelId="{8C075B88-B93E-4E4B-91FA-A88ACFE80198}" type="presOf" srcId="{F5834A40-443E-4292-AEFF-AD88D27152B6}" destId="{0A45612A-39F1-437E-AE17-503ABDDFA0CC}" srcOrd="0" destOrd="0" presId="urn:microsoft.com/office/officeart/2005/8/layout/vList2"/>
    <dgm:cxn modelId="{534D5E8B-8500-4AE0-93B0-815BEA4C5682}" type="presOf" srcId="{62DA8CC2-13B9-4EFF-B58B-EAE8419C507F}" destId="{AB011F28-89A8-4594-A263-6DADC06A2EAA}" srcOrd="0" destOrd="0" presId="urn:microsoft.com/office/officeart/2005/8/layout/vList2"/>
    <dgm:cxn modelId="{35C11649-1DD9-4775-BD09-1A0A7B81B28F}" type="presOf" srcId="{DE54E44B-48B0-4A4C-9D73-2F1AEE852C2C}" destId="{4FCE6430-FBE1-47EA-A3B8-99041F4C3972}" srcOrd="0" destOrd="0" presId="urn:microsoft.com/office/officeart/2005/8/layout/vList2"/>
    <dgm:cxn modelId="{ACE8438E-A2C1-43D8-BC99-D31102699D11}" type="presOf" srcId="{5BF45A71-5F4C-48BB-A847-1C8C97AFB3C7}" destId="{C477857E-54B1-44AD-AA57-29784418BF7C}" srcOrd="0" destOrd="0" presId="urn:microsoft.com/office/officeart/2005/8/layout/vList2"/>
    <dgm:cxn modelId="{695CC451-8DB3-4A11-B126-DE182065978B}" type="presOf" srcId="{A204806A-FF49-425B-966F-43BB30337693}" destId="{CED1B471-3B03-42AB-BE5C-81CB55449830}" srcOrd="0" destOrd="1" presId="urn:microsoft.com/office/officeart/2005/8/layout/vList2"/>
    <dgm:cxn modelId="{5F980FD9-6755-4EBC-8169-CEB7BCCB3DED}" type="presOf" srcId="{12748257-3430-476F-9FBE-11CCB78D4CC1}" destId="{937B7601-0AB3-4DEB-98AC-0E6754220BCF}" srcOrd="0" destOrd="1" presId="urn:microsoft.com/office/officeart/2005/8/layout/vList2"/>
    <dgm:cxn modelId="{06709C4D-D69A-4046-A2BD-7578AF099E1C}" srcId="{F5834A40-443E-4292-AEFF-AD88D27152B6}" destId="{B261B629-7BF8-45C6-BA3B-950100C76469}" srcOrd="1" destOrd="0" parTransId="{5321B054-8558-4E82-9438-A4A00675B433}" sibTransId="{AD8FEC6E-14E6-4C65-81BB-649E813B76FB}"/>
    <dgm:cxn modelId="{F08F6984-F6EA-49D1-B09E-20799D15DE4D}" srcId="{41FE599A-C701-4704-A71F-23C8107A869F}" destId="{EBDB4B63-496E-4173-908F-4448A5204DB2}" srcOrd="1" destOrd="0" parTransId="{505B7059-A600-4D6A-B032-0F1ECABE32DE}" sibTransId="{9F4AF358-CE79-45A9-80B9-58C9742DC1CE}"/>
    <dgm:cxn modelId="{E3D65485-C68D-440E-9176-F65F8D6D2D2B}" srcId="{F5834A40-443E-4292-AEFF-AD88D27152B6}" destId="{A84EAFA2-3FC1-4CFE-A043-0952CD9F53A6}" srcOrd="0" destOrd="0" parTransId="{4A5D3AC7-4765-4898-900C-F5D4866054D2}" sibTransId="{19BA9DCB-C65A-40F6-82B3-23FD79E6066A}"/>
    <dgm:cxn modelId="{165A1AA3-53F9-4609-906A-6D2628FE8DAA}" srcId="{62DA8CC2-13B9-4EFF-B58B-EAE8419C507F}" destId="{B99EDBF0-A408-43B9-B367-9A2B5529F2F7}" srcOrd="0" destOrd="0" parTransId="{DE24D880-AB61-43A2-AF12-4AF7B1815A09}" sibTransId="{6E56667C-1001-45EC-90CE-F21341122AE4}"/>
    <dgm:cxn modelId="{936B833B-9780-4C80-948D-D73D7E5FC07A}" srcId="{7ABCFA9B-5D6D-4A4C-80C7-D37E1B4F8BB0}" destId="{7B0380C5-6CE8-4020-98F6-27C3FF06A8BF}" srcOrd="2" destOrd="0" parTransId="{282FE300-405A-4552-9018-36FA1261C834}" sibTransId="{25DC1B6F-782D-48AE-A20B-F146EAFA399D}"/>
    <dgm:cxn modelId="{55BD3ACF-52B6-4492-8936-698726635201}" type="presOf" srcId="{7B0380C5-6CE8-4020-98F6-27C3FF06A8BF}" destId="{937B7601-0AB3-4DEB-98AC-0E6754220BCF}" srcOrd="0" destOrd="2" presId="urn:microsoft.com/office/officeart/2005/8/layout/vList2"/>
    <dgm:cxn modelId="{BA68B58D-1C5E-4E6D-A8F8-AF5D234D6F65}" srcId="{41FE599A-C701-4704-A71F-23C8107A869F}" destId="{DE54E44B-48B0-4A4C-9D73-2F1AEE852C2C}" srcOrd="0" destOrd="0" parTransId="{DEA44E72-E366-4710-B6F3-E419144DBFB0}" sibTransId="{B0A0C556-2BE0-40CA-9ACE-9B2835380AF6}"/>
    <dgm:cxn modelId="{58CE076B-6ACF-4FF7-8CF6-60E3AD63C64A}" srcId="{5BF45A71-5F4C-48BB-A847-1C8C97AFB3C7}" destId="{41FE599A-C701-4704-A71F-23C8107A869F}" srcOrd="3" destOrd="0" parTransId="{0088E495-A7A7-4AF2-BE9E-A98E600CF66E}" sibTransId="{50425365-A947-4825-BF2E-701C1E925828}"/>
    <dgm:cxn modelId="{95785D37-1AAD-4049-952F-A3723AAA027D}" type="presParOf" srcId="{C477857E-54B1-44AD-AA57-29784418BF7C}" destId="{8D329B6E-1705-416B-9B9D-980FDDC9B553}" srcOrd="0" destOrd="0" presId="urn:microsoft.com/office/officeart/2005/8/layout/vList2"/>
    <dgm:cxn modelId="{0D5B3D18-8A2A-45A2-982A-1C3C90AA8889}" type="presParOf" srcId="{C477857E-54B1-44AD-AA57-29784418BF7C}" destId="{937B7601-0AB3-4DEB-98AC-0E6754220BCF}" srcOrd="1" destOrd="0" presId="urn:microsoft.com/office/officeart/2005/8/layout/vList2"/>
    <dgm:cxn modelId="{79A5B132-388E-4F97-B0D8-C8DF852780E7}" type="presParOf" srcId="{C477857E-54B1-44AD-AA57-29784418BF7C}" destId="{0A45612A-39F1-437E-AE17-503ABDDFA0CC}" srcOrd="2" destOrd="0" presId="urn:microsoft.com/office/officeart/2005/8/layout/vList2"/>
    <dgm:cxn modelId="{1E023E85-00C0-4B10-934C-1D69F5FE611B}" type="presParOf" srcId="{C477857E-54B1-44AD-AA57-29784418BF7C}" destId="{A0B7B18A-DD74-4485-A95D-DC8037B66907}" srcOrd="3" destOrd="0" presId="urn:microsoft.com/office/officeart/2005/8/layout/vList2"/>
    <dgm:cxn modelId="{6F4E11B2-DC69-4321-9F09-22B5E656988C}" type="presParOf" srcId="{C477857E-54B1-44AD-AA57-29784418BF7C}" destId="{AB011F28-89A8-4594-A263-6DADC06A2EAA}" srcOrd="4" destOrd="0" presId="urn:microsoft.com/office/officeart/2005/8/layout/vList2"/>
    <dgm:cxn modelId="{65EB363E-F297-481C-ABC9-BD613A8AFECB}" type="presParOf" srcId="{C477857E-54B1-44AD-AA57-29784418BF7C}" destId="{CED1B471-3B03-42AB-BE5C-81CB55449830}" srcOrd="5" destOrd="0" presId="urn:microsoft.com/office/officeart/2005/8/layout/vList2"/>
    <dgm:cxn modelId="{2D789C5A-7C57-4D44-AA7C-CAC493CB1FCD}" type="presParOf" srcId="{C477857E-54B1-44AD-AA57-29784418BF7C}" destId="{B09C58B9-F196-49DA-829A-62C3EBA4B115}" srcOrd="6" destOrd="0" presId="urn:microsoft.com/office/officeart/2005/8/layout/vList2"/>
    <dgm:cxn modelId="{91D861D2-E6F4-4D07-8143-0FB04B00ADC5}" type="presParOf" srcId="{C477857E-54B1-44AD-AA57-29784418BF7C}" destId="{4FCE6430-FBE1-47EA-A3B8-99041F4C397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29B6E-1705-416B-9B9D-980FDDC9B553}">
      <dsp:nvSpPr>
        <dsp:cNvPr id="0" name=""/>
        <dsp:cNvSpPr/>
      </dsp:nvSpPr>
      <dsp:spPr>
        <a:xfrm>
          <a:off x="0" y="17399"/>
          <a:ext cx="3387314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Supporting</a:t>
          </a:r>
          <a:endParaRPr lang="en-US" sz="3000" kern="1200" dirty="0"/>
        </a:p>
      </dsp:txBody>
      <dsp:txXfrm>
        <a:off x="35125" y="52524"/>
        <a:ext cx="3317064" cy="649299"/>
      </dsp:txXfrm>
    </dsp:sp>
    <dsp:sp modelId="{937B7601-0AB3-4DEB-98AC-0E6754220BCF}">
      <dsp:nvSpPr>
        <dsp:cNvPr id="0" name=""/>
        <dsp:cNvSpPr/>
      </dsp:nvSpPr>
      <dsp:spPr>
        <a:xfrm>
          <a:off x="0" y="736949"/>
          <a:ext cx="3387314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4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Nutrient Cycles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Soil Formation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Pollination</a:t>
          </a:r>
          <a:endParaRPr lang="en-US" sz="2300" kern="1200" dirty="0"/>
        </a:p>
      </dsp:txBody>
      <dsp:txXfrm>
        <a:off x="0" y="736949"/>
        <a:ext cx="3387314" cy="1210950"/>
      </dsp:txXfrm>
    </dsp:sp>
    <dsp:sp modelId="{0A45612A-39F1-437E-AE17-503ABDDFA0CC}">
      <dsp:nvSpPr>
        <dsp:cNvPr id="0" name=""/>
        <dsp:cNvSpPr/>
      </dsp:nvSpPr>
      <dsp:spPr>
        <a:xfrm>
          <a:off x="0" y="1947899"/>
          <a:ext cx="3387314" cy="71954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Provisioning</a:t>
          </a:r>
          <a:endParaRPr lang="en-US" sz="3000" kern="1200" dirty="0"/>
        </a:p>
      </dsp:txBody>
      <dsp:txXfrm>
        <a:off x="35125" y="1983024"/>
        <a:ext cx="3317064" cy="649299"/>
      </dsp:txXfrm>
    </dsp:sp>
    <dsp:sp modelId="{A0B7B18A-DD74-4485-A95D-DC8037B66907}">
      <dsp:nvSpPr>
        <dsp:cNvPr id="0" name=""/>
        <dsp:cNvSpPr/>
      </dsp:nvSpPr>
      <dsp:spPr>
        <a:xfrm>
          <a:off x="0" y="2667449"/>
          <a:ext cx="3387314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4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Food &amp; Water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Wood &amp; Fuel</a:t>
          </a:r>
          <a:endParaRPr lang="en-US" sz="2300" kern="1200" dirty="0"/>
        </a:p>
      </dsp:txBody>
      <dsp:txXfrm>
        <a:off x="0" y="2667449"/>
        <a:ext cx="3387314" cy="791774"/>
      </dsp:txXfrm>
    </dsp:sp>
    <dsp:sp modelId="{AB011F28-89A8-4594-A263-6DADC06A2EAA}">
      <dsp:nvSpPr>
        <dsp:cNvPr id="0" name=""/>
        <dsp:cNvSpPr/>
      </dsp:nvSpPr>
      <dsp:spPr>
        <a:xfrm>
          <a:off x="0" y="3459224"/>
          <a:ext cx="3387314" cy="71954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Regulating</a:t>
          </a:r>
          <a:endParaRPr lang="en-US" sz="3000" kern="1200" dirty="0"/>
        </a:p>
      </dsp:txBody>
      <dsp:txXfrm>
        <a:off x="35125" y="3494349"/>
        <a:ext cx="3317064" cy="649299"/>
      </dsp:txXfrm>
    </dsp:sp>
    <dsp:sp modelId="{CED1B471-3B03-42AB-BE5C-81CB55449830}">
      <dsp:nvSpPr>
        <dsp:cNvPr id="0" name=""/>
        <dsp:cNvSpPr/>
      </dsp:nvSpPr>
      <dsp:spPr>
        <a:xfrm>
          <a:off x="0" y="4178774"/>
          <a:ext cx="3387314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4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Climate &amp; Weather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Disease &amp; Pests</a:t>
          </a:r>
          <a:endParaRPr lang="en-US" sz="2300" kern="1200" dirty="0"/>
        </a:p>
      </dsp:txBody>
      <dsp:txXfrm>
        <a:off x="0" y="4178774"/>
        <a:ext cx="3387314" cy="791774"/>
      </dsp:txXfrm>
    </dsp:sp>
    <dsp:sp modelId="{B09C58B9-F196-49DA-829A-62C3EBA4B115}">
      <dsp:nvSpPr>
        <dsp:cNvPr id="0" name=""/>
        <dsp:cNvSpPr/>
      </dsp:nvSpPr>
      <dsp:spPr>
        <a:xfrm>
          <a:off x="0" y="4970549"/>
          <a:ext cx="3387314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Cultural</a:t>
          </a:r>
          <a:endParaRPr lang="en-US" sz="3000" kern="1200" dirty="0"/>
        </a:p>
      </dsp:txBody>
      <dsp:txXfrm>
        <a:off x="35125" y="5005674"/>
        <a:ext cx="3317064" cy="649299"/>
      </dsp:txXfrm>
    </dsp:sp>
    <dsp:sp modelId="{4FCE6430-FBE1-47EA-A3B8-99041F4C3972}">
      <dsp:nvSpPr>
        <dsp:cNvPr id="0" name=""/>
        <dsp:cNvSpPr/>
      </dsp:nvSpPr>
      <dsp:spPr>
        <a:xfrm>
          <a:off x="0" y="5690099"/>
          <a:ext cx="3387314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54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Spiritual/Mental Health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Education &amp; Recreation</a:t>
          </a:r>
          <a:endParaRPr lang="en-US" sz="2300" kern="1200" dirty="0"/>
        </a:p>
      </dsp:txBody>
      <dsp:txXfrm>
        <a:off x="0" y="5690099"/>
        <a:ext cx="3387314" cy="791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2CC9-9F04-AC40-B85C-3ED6D947C70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587B-0952-0741-8E72-E638A82B3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info at http://www.bio.miami.edu/dana/161/161S19_biodiversity_intro.pdf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F587B-0952-0741-8E72-E638A82B3C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8A16B-0959-DB4B-95F0-41E528DA4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51DEE-B196-CA45-AB95-E7CE82087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7BE-9313-F54D-9C15-CD59128B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B40C-FEFD-B142-8CC9-3B79A129B7D7}" type="datetime2">
              <a:rPr lang="en-US" smtClean="0"/>
              <a:t>Wednesday, May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F345-B87F-234D-B3E6-2D282FAE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2B07-7012-6B40-AD6C-E30397CA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8C58-AAFA-7347-8C6C-9D67D2DC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3461A-E61F-6142-87D6-936E918B0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4075D-6910-334A-B03F-7B1F3BA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7E06-4DAF-5F4D-A031-73475EEB9E5B}" type="datetime2">
              <a:rPr lang="en-US" smtClean="0"/>
              <a:t>Wednesday, May 11,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358-C483-C04E-BD4C-221C3F5D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9812-83C5-1143-A640-C6405A6A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D2006-08B1-0A46-B8A7-3D51C004C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3C865-EFB4-4D4F-A4DD-BE31F736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36C-1411-DE4D-99C9-7912A227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73F4-38BE-204F-9A78-FECC964BDDB8}" type="datetime2">
              <a:rPr lang="en-US" smtClean="0"/>
              <a:t>Wednesday, May 11,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7C7E-964B-ED4A-9C67-51BC61C7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E602-EC73-9F4B-82FF-947CF5EB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F1AA-6634-5940-BCD7-F87A26D4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8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52CA-D4B2-3F4A-B7EC-86F1C7A8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62F-DAD0-5342-B62C-E558C173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1D6D-1BF6-C046-85C5-0023AA26DFB6}" type="datetime2">
              <a:rPr lang="en-US" smtClean="0"/>
              <a:t>Wednesday, May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AE0E-23C2-AB43-9B09-4D53C5BC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6E1F-414A-3844-BA28-86DFCD88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497A-502B-A049-8B91-627E3278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CE44-BF5D-AF40-8DE5-76BA5F022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BEEA-2CEA-E149-9A74-D41E8599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E8C5-7103-6446-A6BF-9AD34982B488}" type="datetime2">
              <a:rPr lang="en-US" smtClean="0"/>
              <a:t>Wednesday, May 11,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5EAEC-9B96-E942-A56B-65F455E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CFD81-2417-CE45-BBAA-C641D3AEA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0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245D-12EF-3D4C-BC58-CB42D258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CD63-E615-FD42-8F6C-3951EBC22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96D7F-A4DF-A34D-A45F-43DECFA82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81A7-5A11-D642-85C7-936A5E8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2395-D42E-9749-BCF5-7AF547227428}" type="datetime2">
              <a:rPr lang="en-US" smtClean="0"/>
              <a:t>Wednesday, May 11,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48AA9-A622-FA40-A0DC-58640B46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810A8-7653-1F4A-890E-76C138CE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0E6-06FE-F64A-AF7D-1B4FC5F2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36BA8-A3DC-624A-B402-F1E83E827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91D7A-6484-6B49-A469-0E1FD41AF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11371-50BD-444C-9718-89CC12260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56744-FF87-A549-B731-DA5002765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6C607-FF6F-1245-830B-1BAACF18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D0CE-0576-AF42-B300-0594CDABC10B}" type="datetime2">
              <a:rPr lang="en-US" smtClean="0"/>
              <a:t>Wednesday, May 11,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08B81-F2F8-DF43-BF14-97489139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07288-7878-9245-9B1C-34D75E56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846A-967F-004A-913C-B461DCA3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D8F9F-0106-D04B-AE21-6A53FA00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2658-A3D7-0C45-990F-AA4237FC77BD}" type="datetime2">
              <a:rPr lang="en-US" smtClean="0"/>
              <a:t>Wednesday, May 11,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DC9E-35BE-4548-B166-23F2652D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E034-0A23-B04A-9036-17E07739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83502-28DD-BE4A-A4B5-FFC3FD7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795B-A4F3-854D-A947-834AF6EB94E3}" type="datetime2">
              <a:rPr lang="en-US" smtClean="0"/>
              <a:t>Wednesday, May 11,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CD24F-3D89-A946-96D4-B2F410A3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01FD-2D04-B74E-A855-63603AEA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9914-8590-E94C-93E6-91C9C3A0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96A09-7A8A-CE49-B2B1-B2698586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43492-5753-F541-AD7D-CB7D25170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07A8B-0F22-F545-AB91-657DBEDE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C9B6B-307C-FD47-A3A9-DB7674061716}" type="datetime2">
              <a:rPr lang="en-US" smtClean="0"/>
              <a:t>Wednesday, May 11,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3CB11-DCB9-454C-A0C4-BE6537DD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C8F82-D307-BD4B-8CB4-7B995B8B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78A1-2476-0E47-884D-6C2BB73F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3A070-BA50-954E-B06A-9E223477A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E5171-F96E-9849-AB81-223A4322A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B2774-468F-5D40-916C-E3289461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9D9C-CB8D-4C4A-8DC5-37473C37852D}" type="datetime2">
              <a:rPr lang="en-US" smtClean="0"/>
              <a:t>Wednesday, May 11,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349D4-8D72-904A-9C50-30A8AECB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421A6-B5CD-3E4C-BB3A-B554395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lumMod val="5000"/>
                <a:lumOff val="95000"/>
              </a:schemeClr>
            </a:gs>
            <a:gs pos="85000">
              <a:srgbClr val="FFC000">
                <a:alpha val="80000"/>
              </a:srgbClr>
            </a:gs>
            <a:gs pos="94000">
              <a:srgbClr val="FFC000">
                <a:alpha val="90000"/>
              </a:srgbClr>
            </a:gs>
            <a:gs pos="100000">
              <a:srgbClr val="DEA900"/>
            </a:gs>
          </a:gsLst>
          <a:lin ang="12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90A9A-A028-734B-81BC-255D742B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3A8C3-5134-1346-8CFD-4018513DA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F90D2-E1A0-C14C-B063-D171ACFF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5908-9044-BF4B-9493-3E0E6763754D}" type="datetime2">
              <a:rPr lang="en-US" smtClean="0"/>
              <a:t>Wednesday, May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5B89C-207F-2441-ABE9-98820D54C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F4BC-0A2E-AB43-85F3-F7DD83BF5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5ECE-FFEA-B24E-84A5-8CEE5517CF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64119A-4EA3-FD4A-A6F6-668532BBD889}"/>
              </a:ext>
            </a:extLst>
          </p:cNvPr>
          <p:cNvSpPr txBox="1">
            <a:spLocks/>
          </p:cNvSpPr>
          <p:nvPr userDrawn="1"/>
        </p:nvSpPr>
        <p:spPr>
          <a:xfrm>
            <a:off x="161365" y="6276953"/>
            <a:ext cx="418912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20000"/>
              </a:lnSpc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DCD7E1-6554-3241-B0C5-5684150680E5}" type="slidenum">
              <a:rPr lang="en-US" sz="2000" smtClean="0"/>
              <a:pPr algn="ctr"/>
              <a:t>‹#›</a:t>
            </a:fld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C344AD-0A5E-2C45-832C-B309685C41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020" y="5903259"/>
            <a:ext cx="792959" cy="6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3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dn.pixabay.com/photo/2020/08/19/16/19/biodiversity-5501399_1280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wica/learn/news/10292009pr.htm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urvetson/26636787648?scrlybrkr=89d673a5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ph.fs.quoracdn.net/main-qimg-71a7096eeb4ca9edd26683b5898e14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researchgate.net/profile/Thiruvengadam-Venkatesan/publication/322331835/figure/fig7/AS:580847957151748@1515496352274/Causes-of-extinction-of-species-a-pie-chart-deforestation-WRI-1992-The-calculations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oolly_mammoth_(Mammuthus_primigenius)_-_Mauricio_Ant%C3%B3n.jpg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live.staticflickr.com/5724/30862430246_a0e84b3a10_b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s://cdn.pixabay.com/photo/2020/07/26/07/48/bull-5438674_128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Woolly_mammoth_(Mammuthus_primigenius)_-_Mauricio_Ant%C3%B3n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freesvg.org/15535160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vectors.org/en/free-clipart/Silhouette-of-wild-animals/36981.html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cdn.iconscout.com/icon/free/png-256/dna-2130814-1798594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8/8f/Pollinationn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ograph.org.uk/photo/3115639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diagramDrawing" Target="../diagrams/drawing1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est-atlas.fs.fed.us/shapes-fires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oolly_mammoth_(Mammuthus_primigenius)_-_Mauricio_Ant%C3%B3n.jpg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47E-F49F-264D-ACBA-E65753666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 dirty="0"/>
              <a:t>WUHS Biology: </a:t>
            </a:r>
            <a:r>
              <a:rPr lang="en-US" dirty="0" smtClean="0"/>
              <a:t>Biodiversity &amp; Extinctions </a:t>
            </a:r>
            <a:r>
              <a:rPr lang="en-US" dirty="0"/>
              <a:t>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43C72-77A1-8343-A695-B168BAC7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/>
          </a:bodyPr>
          <a:lstStyle/>
          <a:p>
            <a:r>
              <a:rPr lang="en-US" sz="4000" dirty="0"/>
              <a:t>Week 1 – How does biodiversity affect ecosystems?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F8A9A62-5B52-244C-94B5-56691A71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1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58BB9F-9FDC-714D-8199-266B7C4A4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277" y="122734"/>
            <a:ext cx="3581400" cy="41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29EA1-7455-4545-A3A5-6866E00DF524}"/>
              </a:ext>
            </a:extLst>
          </p:cNvPr>
          <p:cNvSpPr txBox="1"/>
          <p:nvPr/>
        </p:nvSpPr>
        <p:spPr>
          <a:xfrm>
            <a:off x="-876300" y="3060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34"/>
          <a:stretch/>
        </p:blipFill>
        <p:spPr>
          <a:xfrm>
            <a:off x="6299201" y="541834"/>
            <a:ext cx="5892800" cy="63161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70734" y="6625549"/>
            <a:ext cx="13788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err="1" smtClean="0">
                <a:hlinkClick r:id="rId4"/>
              </a:rPr>
              <a:t>Pixabay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725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7968175" cy="4852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Environmental conditions determine which genes and traits will provide a competitive advantage for survival and reproduction.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environmental conditions change, it will </a:t>
            </a:r>
            <a:r>
              <a:rPr lang="en-US" dirty="0" smtClean="0"/>
              <a:t>changes </a:t>
            </a:r>
            <a:r>
              <a:rPr lang="en-US" dirty="0"/>
              <a:t>whether the genes </a:t>
            </a:r>
            <a:r>
              <a:rPr lang="en-US" dirty="0" smtClean="0"/>
              <a:t>&amp; </a:t>
            </a:r>
            <a:r>
              <a:rPr lang="en-US" dirty="0"/>
              <a:t>traits of an organism are beneficial. </a:t>
            </a:r>
            <a:endParaRPr lang="en-US" dirty="0" smtClean="0"/>
          </a:p>
          <a:p>
            <a:r>
              <a:rPr lang="en-US" dirty="0" smtClean="0"/>
              <a:t>Environmental </a:t>
            </a:r>
            <a:r>
              <a:rPr lang="en-US" dirty="0"/>
              <a:t>changes can lead to the extinction of species. </a:t>
            </a:r>
            <a:endParaRPr lang="en-US" dirty="0" smtClean="0"/>
          </a:p>
          <a:p>
            <a:pPr lvl="1"/>
            <a:r>
              <a:rPr lang="en-US" u="sng" dirty="0" smtClean="0"/>
              <a:t>Extinction</a:t>
            </a:r>
            <a:r>
              <a:rPr lang="en-US" dirty="0" smtClean="0"/>
              <a:t> occurs </a:t>
            </a:r>
            <a:r>
              <a:rPr lang="en-US" dirty="0"/>
              <a:t>when an entire species is eliminated from the earth.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species goes extinct if their adaptations are insufficient for their survival needs.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 species cannot evolve as quickly as their environment changes, an extinction will eventually occur.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460"/>
          <a:stretch/>
        </p:blipFill>
        <p:spPr>
          <a:xfrm>
            <a:off x="8861614" y="1238538"/>
            <a:ext cx="3231910" cy="3152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11261020" y="1216581"/>
            <a:ext cx="15600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7D7D7D"/>
                </a:solidFill>
                <a:latin typeface="arial" charset="0"/>
                <a:hlinkClick r:id="rId3"/>
              </a:rPr>
              <a:t>Source: National Park Service</a:t>
            </a:r>
            <a:endParaRPr lang="en-US" sz="800" i="1" dirty="0"/>
          </a:p>
        </p:txBody>
      </p:sp>
      <p:sp>
        <p:nvSpPr>
          <p:cNvPr id="8" name="Rectangle 7"/>
          <p:cNvSpPr/>
          <p:nvPr/>
        </p:nvSpPr>
        <p:spPr>
          <a:xfrm>
            <a:off x="8860972" y="4390812"/>
            <a:ext cx="323255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The American bison was nearly</a:t>
            </a:r>
            <a:br>
              <a:rPr lang="en-US" i="1" dirty="0" smtClean="0"/>
            </a:br>
            <a:r>
              <a:rPr lang="en-US" i="1" dirty="0" smtClean="0"/>
              <a:t>driven to extinction in the 1800s</a:t>
            </a:r>
            <a:br>
              <a:rPr lang="en-US" i="1" dirty="0" smtClean="0"/>
            </a:br>
            <a:r>
              <a:rPr lang="en-US" i="1" dirty="0" smtClean="0"/>
              <a:t>due to overhunting. The bison’s</a:t>
            </a:r>
            <a:br>
              <a:rPr lang="en-US" i="1" dirty="0" smtClean="0"/>
            </a:br>
            <a:r>
              <a:rPr lang="en-US" i="1" dirty="0" smtClean="0"/>
              <a:t>adaptations were insufficient for</a:t>
            </a:r>
            <a:br>
              <a:rPr lang="en-US" i="1" dirty="0" smtClean="0"/>
            </a:br>
            <a:r>
              <a:rPr lang="en-US" i="1" dirty="0" smtClean="0"/>
              <a:t>the changes that resulted from</a:t>
            </a:r>
            <a:br>
              <a:rPr lang="en-US" i="1" dirty="0" smtClean="0"/>
            </a:br>
            <a:r>
              <a:rPr lang="en-US" i="1" dirty="0" smtClean="0"/>
              <a:t>human predation. </a:t>
            </a:r>
          </a:p>
        </p:txBody>
      </p:sp>
    </p:spTree>
    <p:extLst>
      <p:ext uri="{BB962C8B-B14F-4D97-AF65-F5344CB8AC3E}">
        <p14:creationId xmlns:p14="http://schemas.microsoft.com/office/powerpoint/2010/main" val="16954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- Mammoths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7772400" cy="4852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example, a large species of elephant called mammoths used to graze across large portions of North America. </a:t>
            </a:r>
            <a:endParaRPr lang="en-US" dirty="0" smtClean="0"/>
          </a:p>
          <a:p>
            <a:pPr lvl="1"/>
            <a:r>
              <a:rPr lang="en-US" dirty="0" smtClean="0"/>
              <a:t>As the last ice age ended, the </a:t>
            </a:r>
            <a:r>
              <a:rPr lang="en-US" dirty="0"/>
              <a:t>traits of the mammoth </a:t>
            </a:r>
            <a:r>
              <a:rPr lang="en-US" dirty="0" smtClean="0"/>
              <a:t>became less </a:t>
            </a:r>
            <a:r>
              <a:rPr lang="en-US" dirty="0"/>
              <a:t>advantageous and less competitive in its changing environment. </a:t>
            </a:r>
            <a:endParaRPr lang="en-US" dirty="0" smtClean="0"/>
          </a:p>
          <a:p>
            <a:pPr lvl="1"/>
            <a:r>
              <a:rPr lang="en-US" dirty="0" smtClean="0"/>
              <a:t>Beneficial </a:t>
            </a:r>
            <a:r>
              <a:rPr lang="en-US" dirty="0"/>
              <a:t>mutations did not occur quickly enough to allow the mammoth to adapt to these warming conditions.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the changes to its environment made </a:t>
            </a:r>
            <a:r>
              <a:rPr lang="en-US" dirty="0" smtClean="0"/>
              <a:t>the mammoth’s </a:t>
            </a:r>
            <a:r>
              <a:rPr lang="en-US" dirty="0"/>
              <a:t>traits less beneficial, this resulted in a lower ability to function and thrive.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caused the mammoth to eventually go extinct.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23" b="5888"/>
          <a:stretch/>
        </p:blipFill>
        <p:spPr>
          <a:xfrm>
            <a:off x="8610600" y="600514"/>
            <a:ext cx="3463965" cy="43935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99298" y="365126"/>
            <a:ext cx="13927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Flickr</a:t>
            </a:r>
            <a:endParaRPr lang="en-US" sz="900" i="1" dirty="0"/>
          </a:p>
        </p:txBody>
      </p:sp>
      <p:sp>
        <p:nvSpPr>
          <p:cNvPr id="7" name="Rectangle 6"/>
          <p:cNvSpPr/>
          <p:nvPr/>
        </p:nvSpPr>
        <p:spPr>
          <a:xfrm>
            <a:off x="8568396" y="5015646"/>
            <a:ext cx="351025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The rate at which the mammoth’s</a:t>
            </a:r>
            <a:br>
              <a:rPr lang="en-US" i="1" dirty="0" smtClean="0"/>
            </a:br>
            <a:r>
              <a:rPr lang="en-US" i="1" dirty="0" smtClean="0"/>
              <a:t>environment changed was faster </a:t>
            </a:r>
            <a:br>
              <a:rPr lang="en-US" i="1" dirty="0" smtClean="0"/>
            </a:br>
            <a:r>
              <a:rPr lang="en-US" i="1" dirty="0" smtClean="0"/>
              <a:t>than the rate at which this animal</a:t>
            </a:r>
            <a:br>
              <a:rPr lang="en-US" i="1" dirty="0" smtClean="0"/>
            </a:br>
            <a:r>
              <a:rPr lang="en-US" i="1" dirty="0" smtClean="0"/>
              <a:t>could adapt. Eventually, this caused</a:t>
            </a:r>
            <a:br>
              <a:rPr lang="en-US" i="1" dirty="0" smtClean="0"/>
            </a:br>
            <a:r>
              <a:rPr lang="en-US" i="1" dirty="0" smtClean="0"/>
              <a:t>the mammoth to go extinct.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978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Caused Extinctions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24303"/>
            <a:ext cx="10655105" cy="4852660"/>
          </a:xfrm>
        </p:spPr>
        <p:txBody>
          <a:bodyPr>
            <a:normAutofit/>
          </a:bodyPr>
          <a:lstStyle/>
          <a:p>
            <a:r>
              <a:rPr lang="en-US" dirty="0"/>
              <a:t>The primary cause of today’s rate of extinction is human </a:t>
            </a:r>
            <a:r>
              <a:rPr lang="en-US" dirty="0" smtClean="0"/>
              <a:t>activity, which is causing rapid </a:t>
            </a:r>
            <a:r>
              <a:rPr lang="en-US" dirty="0"/>
              <a:t>environmental changes throughout the world. 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/>
              <a:t>a result, current rates of extinction are far more rapid than normal.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planet is currently losing an average of about 4-6 species an </a:t>
            </a:r>
            <a:r>
              <a:rPr lang="en-US" dirty="0" smtClean="0"/>
              <a:t>hour.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roughly 300 times faster than the extinction </a:t>
            </a:r>
            <a:r>
              <a:rPr lang="en-US" dirty="0" smtClean="0"/>
              <a:t>rate </a:t>
            </a:r>
            <a:r>
              <a:rPr lang="en-US" dirty="0"/>
              <a:t>of the dinosaurs.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rate of extinction threatens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ecosystem function &amp; </a:t>
            </a:r>
            <a:r>
              <a:rPr lang="en-US" dirty="0"/>
              <a:t>living species.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species (even humans) depend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/>
              <a:t>levels </a:t>
            </a:r>
            <a:r>
              <a:rPr lang="en-US" dirty="0" smtClean="0"/>
              <a:t>of </a:t>
            </a:r>
            <a:r>
              <a:rPr lang="en-US" dirty="0"/>
              <a:t>biodiversity </a:t>
            </a:r>
            <a:r>
              <a:rPr lang="en-US" dirty="0" smtClean="0"/>
              <a:t>for </a:t>
            </a:r>
            <a:r>
              <a:rPr lang="en-US" dirty="0"/>
              <a:t>sufficient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ecosystem </a:t>
            </a:r>
            <a:r>
              <a:rPr lang="en-US" dirty="0"/>
              <a:t>services.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8048"/>
          <a:stretch/>
        </p:blipFill>
        <p:spPr>
          <a:xfrm>
            <a:off x="6536198" y="3426902"/>
            <a:ext cx="5571394" cy="3283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841503" y="0"/>
            <a:ext cx="13504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 smtClean="0"/>
              <a:t>Image Source: </a:t>
            </a:r>
            <a:r>
              <a:rPr lang="en-US" sz="900" i="1" dirty="0" err="1" smtClean="0">
                <a:hlinkClick r:id="rId4"/>
              </a:rPr>
              <a:t>Quora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3112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Causes of 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97" y="1213946"/>
            <a:ext cx="5620043" cy="5203106"/>
          </a:xfrm>
        </p:spPr>
        <p:txBody>
          <a:bodyPr>
            <a:normAutofit/>
          </a:bodyPr>
          <a:lstStyle/>
          <a:p>
            <a:r>
              <a:rPr lang="en-US" dirty="0"/>
              <a:t>Four kinds of disturbances from human activity are primarily responsible for this unsustainable rate of extinction. These include: 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dirty="0"/>
              <a:t>) </a:t>
            </a:r>
            <a:r>
              <a:rPr lang="en-US" dirty="0" smtClean="0"/>
              <a:t>Habitat </a:t>
            </a:r>
            <a:r>
              <a:rPr lang="en-US" dirty="0"/>
              <a:t>loss and habitat </a:t>
            </a:r>
            <a:r>
              <a:rPr lang="en-US" dirty="0" smtClean="0"/>
              <a:t>degradation. </a:t>
            </a:r>
          </a:p>
          <a:p>
            <a:pPr lvl="1"/>
            <a:r>
              <a:rPr lang="en-US" dirty="0" smtClean="0"/>
              <a:t>2</a:t>
            </a:r>
            <a:r>
              <a:rPr lang="en-US" dirty="0"/>
              <a:t>) </a:t>
            </a:r>
            <a:r>
              <a:rPr lang="en-US" dirty="0" smtClean="0"/>
              <a:t>Invasive </a:t>
            </a:r>
            <a:r>
              <a:rPr lang="en-US" dirty="0"/>
              <a:t>species </a:t>
            </a:r>
            <a:r>
              <a:rPr lang="en-US" dirty="0" smtClean="0"/>
              <a:t>(introduced from human transportation). </a:t>
            </a:r>
          </a:p>
          <a:p>
            <a:pPr lvl="1"/>
            <a:r>
              <a:rPr lang="en-US" dirty="0" smtClean="0"/>
              <a:t>3</a:t>
            </a:r>
            <a:r>
              <a:rPr lang="en-US" dirty="0"/>
              <a:t>) </a:t>
            </a:r>
            <a:r>
              <a:rPr lang="en-US" dirty="0" smtClean="0"/>
              <a:t>Imbalances </a:t>
            </a:r>
            <a:r>
              <a:rPr lang="en-US" dirty="0"/>
              <a:t>in matter and energy caused by </a:t>
            </a:r>
            <a:r>
              <a:rPr lang="en-US" dirty="0" smtClean="0"/>
              <a:t>pollution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4</a:t>
            </a:r>
            <a:r>
              <a:rPr lang="en-US" dirty="0"/>
              <a:t>) </a:t>
            </a:r>
            <a:r>
              <a:rPr lang="en-US" dirty="0" smtClean="0"/>
              <a:t>Overharvesting/overhunting </a:t>
            </a:r>
            <a:r>
              <a:rPr lang="en-US" dirty="0"/>
              <a:t>of species and natural resources.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22635" y="0"/>
            <a:ext cx="166936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2"/>
              </a:rPr>
              <a:t>Research Gate</a:t>
            </a:r>
            <a:endParaRPr lang="en-US" sz="9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1480" r="18952"/>
          <a:stretch/>
        </p:blipFill>
        <p:spPr>
          <a:xfrm>
            <a:off x="9854982" y="5151231"/>
            <a:ext cx="1990019" cy="1186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6C00E8"/>
              </a:clrFrom>
              <a:clrTo>
                <a:srgbClr val="6C00E8">
                  <a:alpha val="0"/>
                </a:srgbClr>
              </a:clrTo>
            </a:clrChange>
          </a:blip>
          <a:srcRect b="44795"/>
          <a:stretch/>
        </p:blipFill>
        <p:spPr>
          <a:xfrm>
            <a:off x="7399610" y="5151231"/>
            <a:ext cx="2455372" cy="1699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215" y="389294"/>
            <a:ext cx="4314093" cy="47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21" y="1"/>
            <a:ext cx="5251316" cy="1210620"/>
          </a:xfrm>
        </p:spPr>
        <p:txBody>
          <a:bodyPr>
            <a:normAutofit/>
          </a:bodyPr>
          <a:lstStyle/>
          <a:p>
            <a:r>
              <a:rPr lang="en-US" dirty="0"/>
              <a:t>Revising Our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642" y="1210620"/>
            <a:ext cx="4923195" cy="5304659"/>
          </a:xfrm>
        </p:spPr>
        <p:txBody>
          <a:bodyPr>
            <a:normAutofit/>
          </a:bodyPr>
          <a:lstStyle/>
          <a:p>
            <a:r>
              <a:rPr lang="en-US" dirty="0"/>
              <a:t>Revisit your ideas from Part 1. </a:t>
            </a:r>
          </a:p>
          <a:p>
            <a:pPr lvl="1"/>
            <a:r>
              <a:rPr lang="en-US" dirty="0"/>
              <a:t>How could you improve your responses to our Driving Questions?</a:t>
            </a:r>
          </a:p>
          <a:p>
            <a:r>
              <a:rPr lang="en-US" dirty="0"/>
              <a:t>Driving Question: How does biodiversity affect ecosystems? </a:t>
            </a:r>
            <a:endParaRPr lang="en-US" dirty="0" smtClean="0"/>
          </a:p>
          <a:p>
            <a:pPr lvl="0"/>
            <a:r>
              <a:rPr lang="en-US" b="0" dirty="0"/>
              <a:t>How can we measure biodiversity? </a:t>
            </a:r>
          </a:p>
          <a:p>
            <a:pPr lvl="0"/>
            <a:r>
              <a:rPr lang="en-US" b="0" dirty="0"/>
              <a:t>How is biodiversity lost? </a:t>
            </a:r>
          </a:p>
          <a:p>
            <a:pPr lvl="0"/>
            <a:r>
              <a:rPr lang="en-US" b="0" dirty="0"/>
              <a:t>How do humans affect biodiversity? </a:t>
            </a:r>
          </a:p>
          <a:p>
            <a:pPr lvl="1"/>
            <a:endParaRPr lang="en-US" b="0" dirty="0"/>
          </a:p>
          <a:p>
            <a:pPr lvl="1"/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69" r="22537"/>
          <a:stretch/>
        </p:blipFill>
        <p:spPr>
          <a:xfrm>
            <a:off x="5697415" y="867899"/>
            <a:ext cx="6494585" cy="52904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20610" y="6158356"/>
            <a:ext cx="14013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7D7D7D"/>
                </a:solidFill>
                <a:latin typeface="Roboto" charset="0"/>
                <a:hlinkClick r:id="rId3"/>
              </a:rPr>
              <a:t>Source: Wikimedia Commons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3268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1C752-2124-934B-8638-30B2C124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9" y="0"/>
            <a:ext cx="4553607" cy="1899912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sz="4000" dirty="0"/>
              <a:t>Looking Ahead: </a:t>
            </a:r>
            <a:br>
              <a:rPr lang="en-US" sz="4000" dirty="0"/>
            </a:br>
            <a:r>
              <a:rPr lang="en-US" sz="4000" dirty="0"/>
              <a:t>Part 3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D808-65C0-F943-82F5-39FB5409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10" y="1702676"/>
            <a:ext cx="5044481" cy="5155324"/>
          </a:xfrm>
          <a:solidFill>
            <a:srgbClr val="F8FBFE">
              <a:alpha val="52157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In Part 3 you will </a:t>
            </a:r>
            <a:r>
              <a:rPr lang="en-US" dirty="0" smtClean="0"/>
              <a:t>be visiting a local habitat to determine if any of the primary causes of extinction from human activity can be observed in that area.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1882A9-138E-A64E-B9FC-6A91C9DD7756}"/>
              </a:ext>
            </a:extLst>
          </p:cNvPr>
          <p:cNvSpPr/>
          <p:nvPr/>
        </p:nvSpPr>
        <p:spPr>
          <a:xfrm>
            <a:off x="10026015" y="6627168"/>
            <a:ext cx="27146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Image </a:t>
            </a:r>
            <a:r>
              <a:rPr lang="en-US" sz="900" i="1" dirty="0"/>
              <a:t>Source</a:t>
            </a:r>
            <a:r>
              <a:rPr lang="en-US" sz="900" i="1" dirty="0" smtClean="0"/>
              <a:t>: </a:t>
            </a:r>
            <a:r>
              <a:rPr lang="en-US" sz="900" i="1" dirty="0" smtClean="0">
                <a:hlinkClick r:id="rId2"/>
              </a:rPr>
              <a:t>Flickr</a:t>
            </a:r>
            <a:endParaRPr lang="en-US" sz="9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364" y="742950"/>
            <a:ext cx="63055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324303"/>
            <a:ext cx="10986868" cy="4852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Biodiversity consists of the variety of living organisms and diversity of their genetic traits in an environment or area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Biodiversity </a:t>
            </a:r>
            <a:r>
              <a:rPr lang="en-US" dirty="0" smtClean="0"/>
              <a:t>can refer to the variety of genetic traits, the diversity of different species, or the varieties of different ecosystems in an area. </a:t>
            </a:r>
          </a:p>
          <a:p>
            <a:r>
              <a:rPr lang="en-US" dirty="0" smtClean="0"/>
              <a:t>One common way to measure biodiversity is by calculating species richness (the </a:t>
            </a:r>
            <a:r>
              <a:rPr lang="en-US" dirty="0"/>
              <a:t>number of species in comparison to the number of individual organisms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Species richness can be measured by dividing the number of species by the square root of the total number of organisms (</a:t>
            </a:r>
            <a:r>
              <a:rPr lang="en-US" dirty="0"/>
              <a:t>species ÷ </a:t>
            </a:r>
            <a:r>
              <a:rPr lang="en-US" dirty="0" smtClean="0"/>
              <a:t>√individuals).</a:t>
            </a:r>
          </a:p>
          <a:p>
            <a:r>
              <a:rPr lang="en-US" dirty="0"/>
              <a:t>Greater levels of biodiversity result </a:t>
            </a:r>
            <a:r>
              <a:rPr lang="en-US" dirty="0" smtClean="0"/>
              <a:t>in greater </a:t>
            </a:r>
            <a:r>
              <a:rPr lang="en-US" dirty="0"/>
              <a:t>levels of ecosystem </a:t>
            </a:r>
            <a:r>
              <a:rPr lang="en-US" dirty="0" smtClean="0"/>
              <a:t>services (the </a:t>
            </a:r>
            <a:r>
              <a:rPr lang="en-US" dirty="0"/>
              <a:t>benefits that an ecosystem can </a:t>
            </a:r>
            <a:r>
              <a:rPr lang="en-US" dirty="0" smtClean="0"/>
              <a:t>provide).</a:t>
            </a:r>
          </a:p>
          <a:p>
            <a:pPr lvl="1"/>
            <a:r>
              <a:rPr lang="en-US" dirty="0" smtClean="0"/>
              <a:t>Four kinds </a:t>
            </a:r>
            <a:r>
              <a:rPr lang="en-US" dirty="0"/>
              <a:t>of ecosystem </a:t>
            </a:r>
            <a:r>
              <a:rPr lang="en-US" dirty="0" smtClean="0"/>
              <a:t>services: supporting (</a:t>
            </a:r>
            <a:r>
              <a:rPr lang="en-US" i="1" dirty="0" smtClean="0"/>
              <a:t>e.g., soil formation, pollination</a:t>
            </a:r>
            <a:r>
              <a:rPr lang="en-US" dirty="0" smtClean="0"/>
              <a:t>), provisioning (</a:t>
            </a:r>
            <a:r>
              <a:rPr lang="en-US" i="1" dirty="0" smtClean="0"/>
              <a:t>e.g., water &amp; food</a:t>
            </a:r>
            <a:r>
              <a:rPr lang="en-US" dirty="0" smtClean="0"/>
              <a:t>), regulating (</a:t>
            </a:r>
            <a:r>
              <a:rPr lang="en-US" i="1" dirty="0" smtClean="0"/>
              <a:t>e.g., climate &amp; disease</a:t>
            </a:r>
            <a:r>
              <a:rPr lang="en-US" dirty="0" smtClean="0"/>
              <a:t>), and cultural.</a:t>
            </a:r>
            <a:endParaRPr lang="en-US" b="1" dirty="0"/>
          </a:p>
          <a:p>
            <a:pPr lvl="1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8F7-ACA2-4344-A358-AEB263D3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FE51-A857-644A-8710-B62BAE2E5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Ecosystems </a:t>
            </a:r>
            <a:r>
              <a:rPr lang="en-US" dirty="0"/>
              <a:t>with greater biodiversity also have greater amounts of resiliency to threats and disturbances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Biodiversity </a:t>
            </a:r>
            <a:r>
              <a:rPr lang="en-US" dirty="0"/>
              <a:t>increases species redundancy</a:t>
            </a:r>
            <a:r>
              <a:rPr lang="en-US" dirty="0" smtClean="0"/>
              <a:t> (multiple </a:t>
            </a:r>
            <a:r>
              <a:rPr lang="en-US" dirty="0"/>
              <a:t>species </a:t>
            </a:r>
            <a:r>
              <a:rPr lang="en-US" dirty="0" smtClean="0"/>
              <a:t>to provide </a:t>
            </a:r>
            <a:r>
              <a:rPr lang="en-US" dirty="0"/>
              <a:t>similar ecosystem </a:t>
            </a:r>
            <a:r>
              <a:rPr lang="en-US" dirty="0" smtClean="0"/>
              <a:t>services), which makes a </a:t>
            </a:r>
            <a:r>
              <a:rPr lang="en-US" dirty="0"/>
              <a:t>habitat </a:t>
            </a:r>
            <a:r>
              <a:rPr lang="en-US" dirty="0" smtClean="0"/>
              <a:t>more </a:t>
            </a:r>
            <a:r>
              <a:rPr lang="en-US" dirty="0"/>
              <a:t>resilient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If a </a:t>
            </a:r>
            <a:r>
              <a:rPr lang="en-US" dirty="0" smtClean="0"/>
              <a:t>species </a:t>
            </a:r>
            <a:r>
              <a:rPr lang="en-US" dirty="0"/>
              <a:t>is lost from a disturbance, others can </a:t>
            </a:r>
            <a:r>
              <a:rPr lang="en-US" dirty="0" smtClean="0"/>
              <a:t>still provide its services.</a:t>
            </a:r>
          </a:p>
          <a:p>
            <a:r>
              <a:rPr lang="en-US" dirty="0"/>
              <a:t>When environmental conditions change, it </a:t>
            </a:r>
            <a:r>
              <a:rPr lang="en-US" dirty="0" smtClean="0"/>
              <a:t>also changes </a:t>
            </a:r>
            <a:r>
              <a:rPr lang="en-US" dirty="0"/>
              <a:t>whether the genes and traits of an organism are beneficial.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species goes extinct if their adaptations are insufficient for their survival </a:t>
            </a:r>
            <a:r>
              <a:rPr lang="en-US" dirty="0" smtClean="0"/>
              <a:t>needs as </a:t>
            </a:r>
            <a:r>
              <a:rPr lang="en-US" dirty="0"/>
              <a:t>their environment </a:t>
            </a:r>
            <a:r>
              <a:rPr lang="en-US" dirty="0" smtClean="0"/>
              <a:t>changes. </a:t>
            </a:r>
          </a:p>
          <a:p>
            <a:pPr lvl="1"/>
            <a:r>
              <a:rPr lang="en-US" dirty="0" smtClean="0"/>
              <a:t>E.g., as </a:t>
            </a:r>
            <a:r>
              <a:rPr lang="en-US" dirty="0"/>
              <a:t>the last ice age ended, </a:t>
            </a:r>
            <a:r>
              <a:rPr lang="en-US" dirty="0" smtClean="0"/>
              <a:t>the mammoth’s traits were less advantageous; beneficial mutations did not occur quickly enough, causing extinction. </a:t>
            </a:r>
          </a:p>
          <a:p>
            <a:r>
              <a:rPr lang="en-US" dirty="0" smtClean="0"/>
              <a:t>The </a:t>
            </a:r>
            <a:r>
              <a:rPr lang="en-US" dirty="0"/>
              <a:t>primary cause of today’s rate of extinction is human activity, </a:t>
            </a:r>
            <a:r>
              <a:rPr lang="en-US" dirty="0" smtClean="0"/>
              <a:t>which </a:t>
            </a:r>
            <a:r>
              <a:rPr lang="en-US" dirty="0"/>
              <a:t>is causing rapid environmental changes throughout the world.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05E56-8C6D-364C-9C73-4303DBFC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planet is currently losing an average of about 4-6 species an hour.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roughly 300 times faster than the extinction rate of the dinosaurs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rate of extinction threatens </a:t>
            </a:r>
            <a:r>
              <a:rPr lang="en-US" dirty="0" smtClean="0"/>
              <a:t>ecosystem </a:t>
            </a:r>
            <a:r>
              <a:rPr lang="en-US" dirty="0"/>
              <a:t>function &amp; living </a:t>
            </a:r>
            <a:r>
              <a:rPr lang="en-US" dirty="0" smtClean="0"/>
              <a:t>species.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species (even humans) depend on </a:t>
            </a:r>
            <a:r>
              <a:rPr lang="en-US" dirty="0" smtClean="0"/>
              <a:t>high </a:t>
            </a:r>
            <a:r>
              <a:rPr lang="en-US" dirty="0"/>
              <a:t>levels of biodiversity for </a:t>
            </a:r>
            <a:r>
              <a:rPr lang="en-US" dirty="0" smtClean="0"/>
              <a:t>sufficient ecosystem </a:t>
            </a:r>
            <a:r>
              <a:rPr lang="en-US" dirty="0"/>
              <a:t>services</a:t>
            </a:r>
            <a:r>
              <a:rPr lang="en-US" dirty="0" smtClean="0"/>
              <a:t>.</a:t>
            </a:r>
          </a:p>
          <a:p>
            <a:r>
              <a:rPr lang="en-US" dirty="0"/>
              <a:t>Four kinds of disturbances from human activity are primarily responsible for this unsustainable rate of extinction. These include: </a:t>
            </a:r>
          </a:p>
          <a:p>
            <a:pPr lvl="1"/>
            <a:r>
              <a:rPr lang="en-US" dirty="0"/>
              <a:t>1) Habitat loss and habitat degradation. </a:t>
            </a:r>
          </a:p>
          <a:p>
            <a:pPr lvl="1"/>
            <a:r>
              <a:rPr lang="en-US" dirty="0"/>
              <a:t>2) Invasive species (introduced from human transportation). </a:t>
            </a:r>
          </a:p>
          <a:p>
            <a:pPr lvl="1"/>
            <a:r>
              <a:rPr lang="en-US" dirty="0"/>
              <a:t>3) Imbalances in matter and energy caused by pollution. </a:t>
            </a:r>
          </a:p>
          <a:p>
            <a:pPr lvl="1"/>
            <a:r>
              <a:rPr lang="en-US" dirty="0"/>
              <a:t>4) Overharvesting/overhunting of species and natural resources.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598A-37A9-DB43-90D5-C6F0C4FC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8"/>
            <a:ext cx="10515600" cy="848820"/>
          </a:xfrm>
        </p:spPr>
        <p:txBody>
          <a:bodyPr/>
          <a:lstStyle/>
          <a:p>
            <a:r>
              <a:rPr lang="en-US" dirty="0"/>
              <a:t>Key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0820-8075-F14C-93B1-E5C38CDAD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14402"/>
            <a:ext cx="10708037" cy="5773119"/>
          </a:xfrm>
        </p:spPr>
        <p:txBody>
          <a:bodyPr>
            <a:normAutofit lnSpcReduction="10000"/>
          </a:bodyPr>
          <a:lstStyle/>
          <a:p>
            <a:pPr fontAlgn="base">
              <a:lnSpc>
                <a:spcPct val="110000"/>
              </a:lnSpc>
            </a:pPr>
            <a:r>
              <a:rPr lang="en-US" u="sng" dirty="0"/>
              <a:t>Biodiversity</a:t>
            </a:r>
            <a:r>
              <a:rPr lang="en-US" dirty="0"/>
              <a:t> consists of the variety of living organisms and diversity of their genetic traits in an environment or area</a:t>
            </a:r>
            <a:r>
              <a:rPr lang="en-US" dirty="0" smtClean="0"/>
              <a:t>.</a:t>
            </a:r>
          </a:p>
          <a:p>
            <a:pPr fontAlgn="base">
              <a:lnSpc>
                <a:spcPct val="110000"/>
              </a:lnSpc>
            </a:pPr>
            <a:r>
              <a:rPr lang="en-US" u="sng" dirty="0" smtClean="0"/>
              <a:t>Species richness</a:t>
            </a:r>
            <a:r>
              <a:rPr lang="en-US" dirty="0" smtClean="0"/>
              <a:t>: the </a:t>
            </a:r>
            <a:r>
              <a:rPr lang="en-US" dirty="0"/>
              <a:t>number of species in comparison to the number of individual </a:t>
            </a:r>
            <a:r>
              <a:rPr lang="en-US" dirty="0" smtClean="0"/>
              <a:t>organisms. Species richness is one way to measure biodiversity. </a:t>
            </a:r>
          </a:p>
          <a:p>
            <a:pPr fontAlgn="base">
              <a:lnSpc>
                <a:spcPct val="110000"/>
              </a:lnSpc>
            </a:pPr>
            <a:r>
              <a:rPr lang="en-US" u="sng" dirty="0"/>
              <a:t>Ecosystem services</a:t>
            </a:r>
            <a:r>
              <a:rPr lang="en-US" dirty="0"/>
              <a:t> are the benefits that an ecosystem can provide</a:t>
            </a:r>
            <a:r>
              <a:rPr lang="en-US" dirty="0" smtClean="0"/>
              <a:t>.</a:t>
            </a:r>
          </a:p>
          <a:p>
            <a:pPr fontAlgn="base">
              <a:lnSpc>
                <a:spcPct val="110000"/>
              </a:lnSpc>
            </a:pPr>
            <a:r>
              <a:rPr lang="en-US" u="sng" dirty="0"/>
              <a:t>Ecosystem resiliency</a:t>
            </a:r>
            <a:r>
              <a:rPr lang="en-US" dirty="0"/>
              <a:t> is the ability of a habitat or ecosystem to recover from a threat or disturbance (such as a fire, pollution, or habitat loss</a:t>
            </a:r>
            <a:r>
              <a:rPr lang="en-US" dirty="0" smtClean="0"/>
              <a:t>).</a:t>
            </a:r>
          </a:p>
          <a:p>
            <a:pPr fontAlgn="base">
              <a:lnSpc>
                <a:spcPct val="110000"/>
              </a:lnSpc>
            </a:pPr>
            <a:r>
              <a:rPr lang="en-US" u="sng" dirty="0" smtClean="0"/>
              <a:t>Species redundancy</a:t>
            </a:r>
            <a:r>
              <a:rPr lang="en-US" dirty="0" smtClean="0"/>
              <a:t>: when </a:t>
            </a:r>
            <a:r>
              <a:rPr lang="en-US" dirty="0"/>
              <a:t>multiple species provide similar ecosystem </a:t>
            </a:r>
            <a:r>
              <a:rPr lang="en-US" dirty="0" smtClean="0"/>
              <a:t>services.</a:t>
            </a:r>
          </a:p>
          <a:p>
            <a:pPr fontAlgn="base">
              <a:lnSpc>
                <a:spcPct val="110000"/>
              </a:lnSpc>
            </a:pPr>
            <a:r>
              <a:rPr lang="en-US" u="sng" dirty="0"/>
              <a:t>Extinction</a:t>
            </a:r>
            <a:r>
              <a:rPr lang="en-US" dirty="0"/>
              <a:t> occurs when an entire species is eliminated from the earth. </a:t>
            </a:r>
          </a:p>
          <a:p>
            <a:pPr fontAlgn="base"/>
            <a:endParaRPr lang="en-US" dirty="0"/>
          </a:p>
          <a:p>
            <a:pPr fontAlgn="base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2E358-38C8-8848-9CC6-9B071788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Biodiversity &amp; Extinctions </a:t>
            </a:r>
            <a:r>
              <a:rPr lang="en-US" dirty="0"/>
              <a:t>Unit – </a:t>
            </a:r>
            <a:r>
              <a:rPr lang="en-US" dirty="0" smtClean="0"/>
              <a:t>Week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2" y="1245475"/>
            <a:ext cx="4794534" cy="5088089"/>
          </a:xfrm>
        </p:spPr>
        <p:txBody>
          <a:bodyPr>
            <a:normAutofit/>
          </a:bodyPr>
          <a:lstStyle/>
          <a:p>
            <a:r>
              <a:rPr lang="en-US" dirty="0"/>
              <a:t>Driving Question: How does biodiversity affect ecosystems</a:t>
            </a:r>
            <a:r>
              <a:rPr lang="en-US" dirty="0" smtClean="0"/>
              <a:t>? </a:t>
            </a:r>
            <a:endParaRPr lang="en-US" dirty="0"/>
          </a:p>
          <a:p>
            <a:pPr lvl="0"/>
            <a:r>
              <a:rPr lang="en-US" b="0" dirty="0" smtClean="0"/>
              <a:t>How can we measure biodiversity? </a:t>
            </a:r>
          </a:p>
          <a:p>
            <a:pPr lvl="0"/>
            <a:r>
              <a:rPr lang="en-US" b="0" dirty="0" smtClean="0"/>
              <a:t>How is biodiversity lost? </a:t>
            </a:r>
          </a:p>
          <a:p>
            <a:pPr lvl="0"/>
            <a:r>
              <a:rPr lang="en-US" b="0" dirty="0" smtClean="0"/>
              <a:t>How do humans affect biodiversity? </a:t>
            </a:r>
            <a:endParaRPr lang="en-US" b="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49243" y="6124827"/>
            <a:ext cx="13915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Image Source: : </a:t>
            </a:r>
            <a:r>
              <a:rPr lang="en-US" sz="800" i="1" u="sng" dirty="0" err="1">
                <a:hlinkClick r:id="rId2"/>
              </a:rPr>
              <a:t>Pixabay</a:t>
            </a:r>
            <a:endParaRPr lang="en-US" sz="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2537"/>
          <a:stretch/>
        </p:blipFill>
        <p:spPr>
          <a:xfrm>
            <a:off x="5438555" y="1352099"/>
            <a:ext cx="6753445" cy="52904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34992" y="6642556"/>
            <a:ext cx="14013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7D7D7D"/>
                </a:solidFill>
                <a:latin typeface="Roboto" charset="0"/>
                <a:hlinkClick r:id="rId4"/>
              </a:rPr>
              <a:t>Source: Wikimedia Commons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6492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60" y="1324302"/>
            <a:ext cx="6927166" cy="51890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Evolution by natural selection increases the diversity and number of species that exist. </a:t>
            </a:r>
            <a:endParaRPr lang="en-US" dirty="0" smtClean="0"/>
          </a:p>
          <a:p>
            <a:pPr lvl="1"/>
            <a:r>
              <a:rPr lang="en-US" u="sng" dirty="0" smtClean="0"/>
              <a:t>Biodiversity</a:t>
            </a:r>
            <a:r>
              <a:rPr lang="en-US" dirty="0" smtClean="0"/>
              <a:t> consists of </a:t>
            </a:r>
            <a:r>
              <a:rPr lang="en-US" dirty="0"/>
              <a:t>the </a:t>
            </a:r>
            <a:r>
              <a:rPr lang="en-US" dirty="0" smtClean="0"/>
              <a:t>variety </a:t>
            </a:r>
            <a:r>
              <a:rPr lang="en-US" dirty="0"/>
              <a:t>of living organisms </a:t>
            </a:r>
            <a:r>
              <a:rPr lang="en-US" dirty="0" smtClean="0"/>
              <a:t>and diversity of their genetic traits in </a:t>
            </a:r>
            <a:r>
              <a:rPr lang="en-US" dirty="0"/>
              <a:t>an environment or area. </a:t>
            </a:r>
            <a:endParaRPr lang="en-US" dirty="0" smtClean="0"/>
          </a:p>
          <a:p>
            <a:r>
              <a:rPr lang="en-US" dirty="0" smtClean="0"/>
              <a:t>Biodiversity exists at multiple levels. </a:t>
            </a:r>
          </a:p>
          <a:p>
            <a:pPr lvl="1"/>
            <a:r>
              <a:rPr lang="en-US" dirty="0" smtClean="0"/>
              <a:t>Biodiversity generally refers to </a:t>
            </a:r>
            <a:r>
              <a:rPr lang="en-US" dirty="0"/>
              <a:t>the variety of different </a:t>
            </a:r>
            <a:r>
              <a:rPr lang="en-US" i="1" dirty="0"/>
              <a:t>species</a:t>
            </a:r>
            <a:r>
              <a:rPr lang="en-US" dirty="0"/>
              <a:t> (plants, animals, bacteria, etc.). </a:t>
            </a:r>
            <a:endParaRPr lang="en-US" dirty="0" smtClean="0"/>
          </a:p>
          <a:p>
            <a:pPr lvl="1"/>
            <a:r>
              <a:rPr lang="en-US" dirty="0" smtClean="0"/>
              <a:t>Biodiversity can </a:t>
            </a:r>
            <a:r>
              <a:rPr lang="en-US" dirty="0"/>
              <a:t>also </a:t>
            </a:r>
            <a:r>
              <a:rPr lang="en-US" dirty="0" smtClean="0"/>
              <a:t>refer to </a:t>
            </a:r>
            <a:r>
              <a:rPr lang="en-US" dirty="0"/>
              <a:t>the variety of </a:t>
            </a:r>
            <a:r>
              <a:rPr lang="en-US" i="1" dirty="0"/>
              <a:t>genetic traits </a:t>
            </a:r>
            <a:r>
              <a:rPr lang="en-US" dirty="0"/>
              <a:t>within each species (e.g. hair color, adaptations, etc.). </a:t>
            </a:r>
            <a:endParaRPr lang="en-US" dirty="0" smtClean="0"/>
          </a:p>
          <a:p>
            <a:r>
              <a:rPr lang="en-US" dirty="0" smtClean="0"/>
              <a:t>Biodiversity </a:t>
            </a:r>
            <a:r>
              <a:rPr lang="en-US" dirty="0"/>
              <a:t>can also include the varieties of </a:t>
            </a:r>
            <a:r>
              <a:rPr lang="en-US" i="1" dirty="0"/>
              <a:t>ecosystems</a:t>
            </a:r>
            <a:r>
              <a:rPr lang="en-US" dirty="0"/>
              <a:t> that exist in an area. </a:t>
            </a:r>
            <a:endParaRPr lang="en-US" dirty="0" smtClean="0"/>
          </a:p>
          <a:p>
            <a:pPr lvl="1"/>
            <a:r>
              <a:rPr lang="en-US" dirty="0"/>
              <a:t>An </a:t>
            </a:r>
            <a:r>
              <a:rPr lang="en-US" u="sng" dirty="0"/>
              <a:t>ecosystem</a:t>
            </a:r>
            <a:r>
              <a:rPr lang="en-US" dirty="0"/>
              <a:t> consists of </a:t>
            </a:r>
            <a:r>
              <a:rPr lang="en-US" dirty="0" smtClean="0"/>
              <a:t>interactions between </a:t>
            </a:r>
            <a:r>
              <a:rPr lang="en-US" dirty="0"/>
              <a:t>living species and the </a:t>
            </a:r>
            <a:r>
              <a:rPr lang="en-US" dirty="0" smtClean="0"/>
              <a:t>nonliving components.</a:t>
            </a:r>
          </a:p>
          <a:p>
            <a:pPr lvl="1"/>
            <a:r>
              <a:rPr lang="en-US" dirty="0" smtClean="0"/>
              <a:t>For example, a particularly diverse area might include forests, prairies, wetlands, and aquatic ecosystems. 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34566" y="6188799"/>
            <a:ext cx="9028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7D7D7D"/>
                </a:solidFill>
                <a:latin typeface="Roboto" charset="0"/>
                <a:hlinkClick r:id="rId2"/>
              </a:rPr>
              <a:t>Image Source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8851773" y="538171"/>
            <a:ext cx="830636" cy="1697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31736" y="2192312"/>
            <a:ext cx="8159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4"/>
              </a:rPr>
              <a:t>Image Source</a:t>
            </a:r>
            <a:endParaRPr lang="en-US" sz="9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4"/>
          <a:stretch/>
        </p:blipFill>
        <p:spPr>
          <a:xfrm>
            <a:off x="8292732" y="2479932"/>
            <a:ext cx="1717663" cy="16939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28351" y="4133393"/>
            <a:ext cx="11113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>
                <a:hlinkClick r:id="rId6"/>
              </a:rPr>
              <a:t>Image Source</a:t>
            </a:r>
            <a:endParaRPr lang="en-US" sz="9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7912" r="11051"/>
          <a:stretch/>
        </p:blipFill>
        <p:spPr>
          <a:xfrm>
            <a:off x="8088922" y="4467298"/>
            <a:ext cx="1997612" cy="1733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195479" y="636130"/>
            <a:ext cx="1454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Genetic Diversity</a:t>
            </a:r>
            <a:r>
              <a:rPr lang="en-US" sz="2000" dirty="0" smtClean="0"/>
              <a:t>: variety </a:t>
            </a:r>
            <a:r>
              <a:rPr lang="en-US" sz="2000" dirty="0"/>
              <a:t>of </a:t>
            </a:r>
            <a:r>
              <a:rPr lang="en-US" sz="2000" i="1" dirty="0" smtClean="0"/>
              <a:t>traits </a:t>
            </a:r>
            <a:r>
              <a:rPr lang="en-US" sz="2000" dirty="0"/>
              <a:t>within </a:t>
            </a:r>
            <a:r>
              <a:rPr lang="en-US" sz="2000" dirty="0" smtClean="0"/>
              <a:t>a species.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0195479" y="2538011"/>
            <a:ext cx="1382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Species Diversity</a:t>
            </a:r>
            <a:r>
              <a:rPr lang="en-US" sz="2000" dirty="0" smtClean="0"/>
              <a:t>: variety </a:t>
            </a:r>
            <a:r>
              <a:rPr lang="en-US" sz="2000" dirty="0"/>
              <a:t>of </a:t>
            </a:r>
            <a:r>
              <a:rPr lang="en-US" sz="2000" i="1" dirty="0" smtClean="0"/>
              <a:t>species </a:t>
            </a:r>
            <a:r>
              <a:rPr lang="en-US" sz="2000" dirty="0" smtClean="0"/>
              <a:t>in an area.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0195480" y="4499538"/>
            <a:ext cx="1454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Ecosystem Diversity</a:t>
            </a:r>
            <a:r>
              <a:rPr lang="en-US" sz="2000" dirty="0" smtClean="0"/>
              <a:t>: variety </a:t>
            </a:r>
            <a:r>
              <a:rPr lang="en-US" sz="2000" dirty="0"/>
              <a:t>of </a:t>
            </a:r>
            <a:r>
              <a:rPr lang="en-US" sz="2000" i="1" dirty="0" smtClean="0"/>
              <a:t>ecosystems </a:t>
            </a:r>
            <a:r>
              <a:rPr lang="en-US" sz="2000" dirty="0" smtClean="0"/>
              <a:t>in an area.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95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determine biodiversity?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many ways in which to measure biodiversity. </a:t>
            </a:r>
          </a:p>
          <a:p>
            <a:pPr lvl="1"/>
            <a:r>
              <a:rPr lang="en-US" dirty="0" smtClean="0"/>
              <a:t>All methods measure the variety of living species in an area. </a:t>
            </a:r>
          </a:p>
          <a:p>
            <a:r>
              <a:rPr lang="en-US" dirty="0" smtClean="0"/>
              <a:t>One common method is to measure </a:t>
            </a:r>
            <a:r>
              <a:rPr lang="en-US" u="sng" dirty="0" smtClean="0"/>
              <a:t>species richness</a:t>
            </a:r>
            <a:r>
              <a:rPr lang="en-US" dirty="0" smtClean="0"/>
              <a:t> (the number of species in comparison to the number of individual organisms). </a:t>
            </a:r>
          </a:p>
          <a:p>
            <a:pPr lvl="1"/>
            <a:r>
              <a:rPr lang="en-US" dirty="0" smtClean="0"/>
              <a:t>A common formula for measuring species richness is:</a:t>
            </a:r>
            <a:br>
              <a:rPr lang="en-US" dirty="0" smtClean="0"/>
            </a:br>
            <a:r>
              <a:rPr lang="en-US" i="1" dirty="0" smtClean="0"/>
              <a:t>number of </a:t>
            </a:r>
            <a:r>
              <a:rPr lang="en-US" i="1" dirty="0"/>
              <a:t>species ÷ </a:t>
            </a:r>
            <a:r>
              <a:rPr lang="en-US" i="1" dirty="0" smtClean="0"/>
              <a:t>√number of individuals</a:t>
            </a:r>
          </a:p>
          <a:p>
            <a:r>
              <a:rPr lang="en-US" dirty="0" smtClean="0"/>
              <a:t>For example, assume </a:t>
            </a:r>
            <a:r>
              <a:rPr lang="en-US" i="1" dirty="0" smtClean="0"/>
              <a:t>Ecosystem A</a:t>
            </a:r>
            <a:r>
              <a:rPr lang="en-US" dirty="0" smtClean="0"/>
              <a:t> has 10 species &amp; 25 individual organisms. </a:t>
            </a:r>
            <a:r>
              <a:rPr lang="en-US" i="1" dirty="0" smtClean="0"/>
              <a:t>Ecosystem B</a:t>
            </a:r>
            <a:r>
              <a:rPr lang="en-US" dirty="0" smtClean="0"/>
              <a:t> has 18 species &amp; 36 organisms. </a:t>
            </a:r>
          </a:p>
          <a:p>
            <a:pPr lvl="1"/>
            <a:r>
              <a:rPr lang="en-US" dirty="0" smtClean="0"/>
              <a:t>Ecosystem A: 10 </a:t>
            </a:r>
            <a:r>
              <a:rPr lang="en-US" dirty="0"/>
              <a:t>÷ </a:t>
            </a:r>
            <a:r>
              <a:rPr lang="en-US" dirty="0" smtClean="0"/>
              <a:t>√25 = 10 </a:t>
            </a:r>
            <a:r>
              <a:rPr lang="en-US" dirty="0"/>
              <a:t>÷ </a:t>
            </a:r>
            <a:r>
              <a:rPr lang="en-US" dirty="0" smtClean="0"/>
              <a:t>5 = 2 </a:t>
            </a:r>
          </a:p>
          <a:p>
            <a:pPr lvl="1"/>
            <a:r>
              <a:rPr lang="en-US" dirty="0" smtClean="0"/>
              <a:t>Ecosystem B: 18 </a:t>
            </a:r>
            <a:r>
              <a:rPr lang="en-US" dirty="0"/>
              <a:t>÷ </a:t>
            </a:r>
            <a:r>
              <a:rPr lang="en-US" dirty="0" smtClean="0"/>
              <a:t>√36 = 18 </a:t>
            </a:r>
            <a:r>
              <a:rPr lang="en-US" dirty="0"/>
              <a:t>÷ </a:t>
            </a:r>
            <a:r>
              <a:rPr lang="en-US" dirty="0" smtClean="0"/>
              <a:t>6 </a:t>
            </a:r>
            <a:r>
              <a:rPr lang="en-US" dirty="0"/>
              <a:t>= </a:t>
            </a:r>
            <a:r>
              <a:rPr lang="en-US" dirty="0" smtClean="0"/>
              <a:t>3</a:t>
            </a:r>
            <a:br>
              <a:rPr lang="en-US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i="1" dirty="0" smtClean="0"/>
              <a:t>Ecosystem B has greater species richness, </a:t>
            </a:r>
            <a:br>
              <a:rPr lang="en-US" i="1" dirty="0" smtClean="0"/>
            </a:br>
            <a:r>
              <a:rPr lang="en-US" i="1" dirty="0" smtClean="0"/>
              <a:t>so Ecosystem B has more biodiversity.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698767"/>
              </p:ext>
            </p:extLst>
          </p:nvPr>
        </p:nvGraphicFramePr>
        <p:xfrm>
          <a:off x="7188591" y="4320965"/>
          <a:ext cx="4525108" cy="239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25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Services &amp; Resiliency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7461738" cy="4852660"/>
          </a:xfrm>
        </p:spPr>
        <p:txBody>
          <a:bodyPr>
            <a:normAutofit/>
          </a:bodyPr>
          <a:lstStyle/>
          <a:p>
            <a:r>
              <a:rPr lang="en-US" dirty="0"/>
              <a:t>The health of an ecosystem is directly dependent on the amount of biodiversity that exists in that ecosystem. </a:t>
            </a:r>
            <a:endParaRPr lang="en-US" dirty="0" smtClean="0"/>
          </a:p>
          <a:p>
            <a:pPr lvl="1"/>
            <a:r>
              <a:rPr lang="en-US" dirty="0" smtClean="0"/>
              <a:t>Greater </a:t>
            </a:r>
            <a:r>
              <a:rPr lang="en-US" dirty="0"/>
              <a:t>levels of biodiversity result </a:t>
            </a:r>
            <a:r>
              <a:rPr lang="en-US" dirty="0" smtClean="0"/>
              <a:t>in greater </a:t>
            </a:r>
            <a:r>
              <a:rPr lang="en-US" dirty="0"/>
              <a:t>levels </a:t>
            </a:r>
            <a:r>
              <a:rPr lang="en-US" dirty="0" smtClean="0"/>
              <a:t>of </a:t>
            </a:r>
            <a:r>
              <a:rPr lang="en-US" dirty="0"/>
              <a:t>ecosystem </a:t>
            </a:r>
            <a:r>
              <a:rPr lang="en-US" dirty="0" smtClean="0"/>
              <a:t>services. </a:t>
            </a:r>
          </a:p>
          <a:p>
            <a:r>
              <a:rPr lang="en-US" u="sng" dirty="0" smtClean="0"/>
              <a:t>Ecosystem </a:t>
            </a:r>
            <a:r>
              <a:rPr lang="en-US" u="sng" dirty="0"/>
              <a:t>services</a:t>
            </a:r>
            <a:r>
              <a:rPr lang="en-US" dirty="0"/>
              <a:t> are the benefits that an ecosystem can provide.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benefits can range from reducing flooding and droughts to providing food and water to enabling soil formation and nutrient cycling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5" r="9834" b="8230"/>
          <a:stretch/>
        </p:blipFill>
        <p:spPr>
          <a:xfrm>
            <a:off x="8539089" y="260546"/>
            <a:ext cx="3362179" cy="4860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63907" y="-15642"/>
            <a:ext cx="189913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Wikimedia</a:t>
            </a:r>
            <a:endParaRPr lang="en-US" sz="9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2816" b="7093"/>
          <a:stretch/>
        </p:blipFill>
        <p:spPr>
          <a:xfrm>
            <a:off x="1252537" y="5275384"/>
            <a:ext cx="6960944" cy="1364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89737" y="5165996"/>
            <a:ext cx="327057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Ecosystem services range from</a:t>
            </a:r>
            <a:br>
              <a:rPr lang="en-US" i="1" dirty="0" smtClean="0"/>
            </a:br>
            <a:r>
              <a:rPr lang="en-US" i="1" dirty="0" smtClean="0"/>
              <a:t>increased food production from </a:t>
            </a:r>
            <a:br>
              <a:rPr lang="en-US" i="1" dirty="0" smtClean="0"/>
            </a:br>
            <a:r>
              <a:rPr lang="en-US" i="1" dirty="0" smtClean="0"/>
              <a:t>pollinators (above) to the ability</a:t>
            </a:r>
            <a:br>
              <a:rPr lang="en-US" i="1" dirty="0" smtClean="0"/>
            </a:br>
            <a:r>
              <a:rPr lang="en-US" i="1" dirty="0" smtClean="0"/>
              <a:t>of wetlands (left) to reduce the </a:t>
            </a:r>
            <a:br>
              <a:rPr lang="en-US" i="1" dirty="0" smtClean="0"/>
            </a:br>
            <a:r>
              <a:rPr lang="en-US" i="1" dirty="0" smtClean="0"/>
              <a:t>frequency &amp; severity of flooding. 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1166080" y="6627168"/>
            <a:ext cx="13372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5"/>
              </a:rPr>
              <a:t>Geograph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2786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6477000" cy="48526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4 major kinds of ecosystem services.</a:t>
            </a:r>
          </a:p>
          <a:p>
            <a:pPr lvl="1"/>
            <a:r>
              <a:rPr lang="en-US" i="1" dirty="0" smtClean="0"/>
              <a:t>Supporting</a:t>
            </a:r>
            <a:r>
              <a:rPr lang="en-US" dirty="0"/>
              <a:t>, such as nutrient cycles, soil formation, and crop pollination.</a:t>
            </a:r>
          </a:p>
          <a:p>
            <a:pPr lvl="1"/>
            <a:r>
              <a:rPr lang="en-US" i="1" dirty="0" smtClean="0"/>
              <a:t>Provisioning</a:t>
            </a:r>
            <a:r>
              <a:rPr lang="en-US" dirty="0"/>
              <a:t>, such as the production of food, fuel, and fresh water.</a:t>
            </a:r>
          </a:p>
          <a:p>
            <a:pPr lvl="1"/>
            <a:r>
              <a:rPr lang="en-US" i="1" dirty="0" smtClean="0"/>
              <a:t>Regulating</a:t>
            </a:r>
            <a:r>
              <a:rPr lang="en-US" dirty="0"/>
              <a:t>, such as the control of climate, prevention of disease, and purifying water.</a:t>
            </a:r>
          </a:p>
          <a:p>
            <a:pPr lvl="1"/>
            <a:r>
              <a:rPr lang="en-US" i="1" dirty="0" smtClean="0"/>
              <a:t>Cultural</a:t>
            </a:r>
            <a:r>
              <a:rPr lang="en-US" dirty="0"/>
              <a:t>, such as spiritual, educational, and recreational benefits.</a:t>
            </a:r>
          </a:p>
          <a:p>
            <a:r>
              <a:rPr lang="en-US" dirty="0"/>
              <a:t>High levels of biodiversity are necessary to enable the ecosystem services that are vital for human health and well-being. </a:t>
            </a:r>
            <a:endParaRPr lang="en-US" dirty="0" smtClean="0"/>
          </a:p>
          <a:p>
            <a:pPr lvl="1"/>
            <a:r>
              <a:rPr lang="en-US" dirty="0" smtClean="0"/>
              <a:t>Humans </a:t>
            </a:r>
            <a:r>
              <a:rPr lang="en-US" dirty="0"/>
              <a:t>would be unable to exist without a wide variety of other species.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9647" y="295671"/>
            <a:ext cx="782036" cy="128672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868118" y="1968798"/>
            <a:ext cx="1234423" cy="866893"/>
            <a:chOff x="7314658" y="1915709"/>
            <a:chExt cx="1649009" cy="11426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33932" y="1915709"/>
              <a:ext cx="1249346" cy="10020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</a:blip>
            <a:srcRect b="6543"/>
            <a:stretch/>
          </p:blipFill>
          <p:spPr>
            <a:xfrm rot="21088124">
              <a:off x="7314658" y="2416749"/>
              <a:ext cx="1649009" cy="64161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919388" y="3329144"/>
            <a:ext cx="802233" cy="1432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2266" y="5280432"/>
            <a:ext cx="948273" cy="1137928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93389491"/>
              </p:ext>
            </p:extLst>
          </p:nvPr>
        </p:nvGraphicFramePr>
        <p:xfrm>
          <a:off x="7655769" y="154748"/>
          <a:ext cx="3387314" cy="649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55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Resiliency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24302"/>
            <a:ext cx="7772400" cy="50320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Ecosystems </a:t>
            </a:r>
            <a:r>
              <a:rPr lang="en-US" dirty="0"/>
              <a:t>with greater biodiversity also </a:t>
            </a:r>
            <a:r>
              <a:rPr lang="en-US" dirty="0" smtClean="0"/>
              <a:t>have </a:t>
            </a:r>
            <a:r>
              <a:rPr lang="en-US" dirty="0"/>
              <a:t>greater </a:t>
            </a:r>
            <a:r>
              <a:rPr lang="en-US" dirty="0" smtClean="0"/>
              <a:t>amounts </a:t>
            </a:r>
            <a:r>
              <a:rPr lang="en-US" dirty="0"/>
              <a:t>of resiliency to threats and </a:t>
            </a:r>
            <a:r>
              <a:rPr lang="en-US" dirty="0" smtClean="0"/>
              <a:t>disturbances. </a:t>
            </a:r>
          </a:p>
          <a:p>
            <a:pPr lvl="1"/>
            <a:r>
              <a:rPr lang="en-US" u="sng" dirty="0" smtClean="0"/>
              <a:t>Ecosystem </a:t>
            </a:r>
            <a:r>
              <a:rPr lang="en-US" u="sng" dirty="0"/>
              <a:t>resiliency</a:t>
            </a:r>
            <a:r>
              <a:rPr lang="en-US" dirty="0"/>
              <a:t> is the ability of a habitat or ecosystem to recover from a threat or disturbance (such as a </a:t>
            </a:r>
            <a:r>
              <a:rPr lang="en-US" dirty="0" smtClean="0"/>
              <a:t>fire</a:t>
            </a:r>
            <a:r>
              <a:rPr lang="en-US" dirty="0"/>
              <a:t>, pollution, or habitat loss). </a:t>
            </a:r>
            <a:endParaRPr lang="en-US" dirty="0" smtClean="0"/>
          </a:p>
          <a:p>
            <a:pPr lvl="1"/>
            <a:r>
              <a:rPr lang="en-US" dirty="0" smtClean="0"/>
              <a:t>When multiple species provide similar </a:t>
            </a:r>
            <a:r>
              <a:rPr lang="en-US" dirty="0"/>
              <a:t>ecosystem </a:t>
            </a:r>
            <a:r>
              <a:rPr lang="en-US" dirty="0" smtClean="0"/>
              <a:t>services (</a:t>
            </a:r>
            <a:r>
              <a:rPr lang="en-US" u="sng" dirty="0"/>
              <a:t>species </a:t>
            </a:r>
            <a:r>
              <a:rPr lang="en-US" u="sng" dirty="0" smtClean="0"/>
              <a:t>redundancy</a:t>
            </a:r>
            <a:r>
              <a:rPr lang="en-US" dirty="0" smtClean="0"/>
              <a:t>), a habitat becomes more resilient. </a:t>
            </a:r>
          </a:p>
          <a:p>
            <a:r>
              <a:rPr lang="en-US" dirty="0" smtClean="0"/>
              <a:t>For example, ecosystems with a greater variety of plants can recover more quickly from a disturbance. </a:t>
            </a:r>
          </a:p>
          <a:p>
            <a:pPr lvl="1"/>
            <a:r>
              <a:rPr lang="en-US" dirty="0" smtClean="0"/>
              <a:t>If a plant </a:t>
            </a:r>
            <a:r>
              <a:rPr lang="en-US" dirty="0"/>
              <a:t>species is lost from a </a:t>
            </a:r>
            <a:r>
              <a:rPr lang="en-US" dirty="0" smtClean="0"/>
              <a:t>disturbance, others can replace it. </a:t>
            </a:r>
          </a:p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ecosystem with reduced biodiversity is </a:t>
            </a:r>
            <a:r>
              <a:rPr lang="en-US" dirty="0" smtClean="0"/>
              <a:t>less capable of fully recovering </a:t>
            </a:r>
            <a:r>
              <a:rPr lang="en-US" dirty="0"/>
              <a:t>from threats and </a:t>
            </a:r>
            <a:r>
              <a:rPr lang="en-US" dirty="0" smtClean="0"/>
              <a:t>disturbances.</a:t>
            </a:r>
          </a:p>
          <a:p>
            <a:pPr lvl="1"/>
            <a:r>
              <a:rPr lang="en-US" dirty="0" smtClean="0"/>
              <a:t>Ecosystems with low biodiversity don’t have </a:t>
            </a:r>
            <a:r>
              <a:rPr lang="en-US" dirty="0"/>
              <a:t>‘back-up’ species to provide </a:t>
            </a:r>
            <a:r>
              <a:rPr lang="en-US" dirty="0" smtClean="0"/>
              <a:t>services if one is lost.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260" y="251826"/>
            <a:ext cx="3291546" cy="51461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94708" y="446"/>
            <a:ext cx="11384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/>
              <a:t>Image Source: </a:t>
            </a:r>
            <a:r>
              <a:rPr lang="en-US" sz="900" i="1" dirty="0" smtClean="0">
                <a:hlinkClick r:id="rId3"/>
              </a:rPr>
              <a:t>USDA</a:t>
            </a:r>
            <a:endParaRPr lang="en-US" sz="900" i="1" dirty="0"/>
          </a:p>
        </p:txBody>
      </p:sp>
      <p:sp>
        <p:nvSpPr>
          <p:cNvPr id="7" name="Rectangle 6"/>
          <p:cNvSpPr/>
          <p:nvPr/>
        </p:nvSpPr>
        <p:spPr>
          <a:xfrm>
            <a:off x="8329241" y="5397937"/>
            <a:ext cx="37046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Ecosystems with greater biodiversity</a:t>
            </a:r>
            <a:br>
              <a:rPr lang="en-US" i="1" dirty="0" smtClean="0"/>
            </a:br>
            <a:r>
              <a:rPr lang="en-US" i="1" dirty="0" smtClean="0"/>
              <a:t>have greater species redundancy; if</a:t>
            </a:r>
            <a:br>
              <a:rPr lang="en-US" i="1" dirty="0" smtClean="0"/>
            </a:br>
            <a:r>
              <a:rPr lang="en-US" i="1" dirty="0" smtClean="0"/>
              <a:t>one species is lost, others can replace</a:t>
            </a:r>
            <a:br>
              <a:rPr lang="en-US" i="1" dirty="0" smtClean="0"/>
            </a:br>
            <a:r>
              <a:rPr lang="en-US" i="1" dirty="0" smtClean="0"/>
              <a:t>the ecosystem services it provides.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977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E530-652E-AC47-BCA7-B45A9497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 flipH="1">
            <a:off x="-2575427" y="2507816"/>
            <a:ext cx="5948860" cy="8488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Relationships Among Concepts</a:t>
            </a:r>
            <a:endParaRPr lang="en-US" sz="3600" dirty="0"/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09F299-4DC7-A040-A129-648316EA8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141" y="154108"/>
            <a:ext cx="11232794" cy="6516822"/>
          </a:xfrm>
        </p:spPr>
      </p:pic>
    </p:spTree>
    <p:extLst>
      <p:ext uri="{BB962C8B-B14F-4D97-AF65-F5344CB8AC3E}">
        <p14:creationId xmlns:p14="http://schemas.microsoft.com/office/powerpoint/2010/main" val="2671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82237" y="2954215"/>
            <a:ext cx="8657401" cy="27804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Extinctions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5ECE-FFEA-B24E-84A5-8CEE5517CF7F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71" b="15777"/>
          <a:stretch/>
        </p:blipFill>
        <p:spPr>
          <a:xfrm>
            <a:off x="1862400" y="341277"/>
            <a:ext cx="8677239" cy="44558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10368" y="-19051"/>
            <a:ext cx="14013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7D7D7D"/>
                </a:solidFill>
                <a:latin typeface="Roboto" charset="0"/>
                <a:hlinkClick r:id="rId3"/>
              </a:rPr>
              <a:t>Source: Wikimedia Commons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9070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4263</TotalTime>
  <Words>1610</Words>
  <Application>Microsoft Office PowerPoint</Application>
  <PresentationFormat>Widescreen</PresentationFormat>
  <Paragraphs>161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Roboto</vt:lpstr>
      <vt:lpstr>Office Theme</vt:lpstr>
      <vt:lpstr>WUHS Biology: Biodiversity &amp; Extinctions Unit</vt:lpstr>
      <vt:lpstr>Biodiversity &amp; Extinctions Unit – Week 1</vt:lpstr>
      <vt:lpstr>Biodiversity</vt:lpstr>
      <vt:lpstr>How do we determine biodiversity? </vt:lpstr>
      <vt:lpstr>Ecosystem Services &amp; Resiliency</vt:lpstr>
      <vt:lpstr>Ecosystem Services</vt:lpstr>
      <vt:lpstr>Ecosystem Resiliency</vt:lpstr>
      <vt:lpstr>Relationships Among Concepts</vt:lpstr>
      <vt:lpstr>Extinctions</vt:lpstr>
      <vt:lpstr>Extinction</vt:lpstr>
      <vt:lpstr>Case Study - Mammoths</vt:lpstr>
      <vt:lpstr>Human Caused Extinctions</vt:lpstr>
      <vt:lpstr>Human Causes of Extinction</vt:lpstr>
      <vt:lpstr>Revising Our Claims</vt:lpstr>
      <vt:lpstr>Looking Ahead:  Part 3 Investigation</vt:lpstr>
      <vt:lpstr>Key Points</vt:lpstr>
      <vt:lpstr>Key Points</vt:lpstr>
      <vt:lpstr>Key Points</vt:lpstr>
      <vt:lpstr>Key Vocab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WUHS Biology: Traits &amp; Genes Unit</dc:title>
  <dc:creator>Kohn, Craig</dc:creator>
  <cp:lastModifiedBy>Craig Kohn</cp:lastModifiedBy>
  <cp:revision>146</cp:revision>
  <dcterms:created xsi:type="dcterms:W3CDTF">2022-01-10T02:14:04Z</dcterms:created>
  <dcterms:modified xsi:type="dcterms:W3CDTF">2022-05-11T20:15:53Z</dcterms:modified>
</cp:coreProperties>
</file>