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381" r:id="rId2"/>
    <p:sldId id="400" r:id="rId3"/>
    <p:sldId id="375" r:id="rId4"/>
    <p:sldId id="382" r:id="rId5"/>
    <p:sldId id="396" r:id="rId6"/>
    <p:sldId id="394" r:id="rId7"/>
    <p:sldId id="377" r:id="rId8"/>
    <p:sldId id="402" r:id="rId9"/>
    <p:sldId id="416" r:id="rId10"/>
    <p:sldId id="404" r:id="rId11"/>
    <p:sldId id="412" r:id="rId12"/>
    <p:sldId id="421" r:id="rId13"/>
    <p:sldId id="405" r:id="rId14"/>
    <p:sldId id="409" r:id="rId15"/>
    <p:sldId id="406" r:id="rId16"/>
    <p:sldId id="411" r:id="rId17"/>
    <p:sldId id="414" r:id="rId18"/>
    <p:sldId id="422" r:id="rId19"/>
    <p:sldId id="413" r:id="rId20"/>
    <p:sldId id="425" r:id="rId21"/>
    <p:sldId id="408" r:id="rId22"/>
    <p:sldId id="426" r:id="rId23"/>
    <p:sldId id="423" r:id="rId24"/>
    <p:sldId id="424" r:id="rId25"/>
    <p:sldId id="420" r:id="rId26"/>
    <p:sldId id="418" r:id="rId27"/>
    <p:sldId id="419" r:id="rId28"/>
    <p:sldId id="42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ECFA"/>
    <a:srgbClr val="E6D5F3"/>
    <a:srgbClr val="D8BE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364" autoAdjust="0"/>
  </p:normalViewPr>
  <p:slideViewPr>
    <p:cSldViewPr snapToGrid="0" snapToObjects="1">
      <p:cViewPr varScale="1">
        <p:scale>
          <a:sx n="64" d="100"/>
          <a:sy n="64" d="100"/>
        </p:scale>
        <p:origin x="954"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B5FE6F-C034-7B41-8420-F53A84165782}" type="datetimeFigureOut">
              <a:rPr lang="en-US" smtClean="0"/>
              <a:t>5/17/2022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C75278-5B2B-B24D-BBE7-CEDF6FF72CA3}" type="slidenum">
              <a:rPr lang="en-US" smtClean="0"/>
              <a:t>‹#›</a:t>
            </a:fld>
            <a:endParaRPr lang="en-US"/>
          </a:p>
        </p:txBody>
      </p:sp>
    </p:spTree>
    <p:extLst>
      <p:ext uri="{BB962C8B-B14F-4D97-AF65-F5344CB8AC3E}">
        <p14:creationId xmlns:p14="http://schemas.microsoft.com/office/powerpoint/2010/main" val="3443945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http://ffden-2.phys.uaf.edu/webproj/211_fall_2016/Trevor_Jepsen/trevor_jepsen/plank_epoch.html</a:t>
            </a:r>
            <a:endParaRPr lang="en-US" dirty="0"/>
          </a:p>
        </p:txBody>
      </p:sp>
      <p:sp>
        <p:nvSpPr>
          <p:cNvPr id="4" name="Slide Number Placeholder 3"/>
          <p:cNvSpPr>
            <a:spLocks noGrp="1"/>
          </p:cNvSpPr>
          <p:nvPr>
            <p:ph type="sldNum" sz="quarter" idx="10"/>
          </p:nvPr>
        </p:nvSpPr>
        <p:spPr/>
        <p:txBody>
          <a:bodyPr/>
          <a:lstStyle/>
          <a:p>
            <a:fld id="{B5C75278-5B2B-B24D-BBE7-CEDF6FF72CA3}" type="slidenum">
              <a:rPr lang="en-US" smtClean="0"/>
              <a:t>10</a:t>
            </a:fld>
            <a:endParaRPr lang="en-US"/>
          </a:p>
        </p:txBody>
      </p:sp>
    </p:spTree>
    <p:extLst>
      <p:ext uri="{BB962C8B-B14F-4D97-AF65-F5344CB8AC3E}">
        <p14:creationId xmlns:p14="http://schemas.microsoft.com/office/powerpoint/2010/main" val="2662120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https://home.cern/science/physics/antimatter</a:t>
            </a:r>
            <a:endParaRPr lang="en-US" dirty="0"/>
          </a:p>
        </p:txBody>
      </p:sp>
      <p:sp>
        <p:nvSpPr>
          <p:cNvPr id="4" name="Slide Number Placeholder 3"/>
          <p:cNvSpPr>
            <a:spLocks noGrp="1"/>
          </p:cNvSpPr>
          <p:nvPr>
            <p:ph type="sldNum" sz="quarter" idx="10"/>
          </p:nvPr>
        </p:nvSpPr>
        <p:spPr/>
        <p:txBody>
          <a:bodyPr/>
          <a:lstStyle/>
          <a:p>
            <a:fld id="{B5C75278-5B2B-B24D-BBE7-CEDF6FF72CA3}" type="slidenum">
              <a:rPr lang="en-US" smtClean="0"/>
              <a:t>13</a:t>
            </a:fld>
            <a:endParaRPr lang="en-US"/>
          </a:p>
        </p:txBody>
      </p:sp>
    </p:spTree>
    <p:extLst>
      <p:ext uri="{BB962C8B-B14F-4D97-AF65-F5344CB8AC3E}">
        <p14:creationId xmlns:p14="http://schemas.microsoft.com/office/powerpoint/2010/main" val="3302041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https://webb.nasa.gov/content/science/firstLight.html </a:t>
            </a:r>
            <a:endParaRPr lang="en-US" dirty="0"/>
          </a:p>
        </p:txBody>
      </p:sp>
      <p:sp>
        <p:nvSpPr>
          <p:cNvPr id="4" name="Slide Number Placeholder 3"/>
          <p:cNvSpPr>
            <a:spLocks noGrp="1"/>
          </p:cNvSpPr>
          <p:nvPr>
            <p:ph type="sldNum" sz="quarter" idx="10"/>
          </p:nvPr>
        </p:nvSpPr>
        <p:spPr/>
        <p:txBody>
          <a:bodyPr/>
          <a:lstStyle/>
          <a:p>
            <a:fld id="{B5C75278-5B2B-B24D-BBE7-CEDF6FF72CA3}" type="slidenum">
              <a:rPr lang="en-US" smtClean="0"/>
              <a:t>19</a:t>
            </a:fld>
            <a:endParaRPr lang="en-US"/>
          </a:p>
        </p:txBody>
      </p:sp>
    </p:spTree>
    <p:extLst>
      <p:ext uri="{BB962C8B-B14F-4D97-AF65-F5344CB8AC3E}">
        <p14:creationId xmlns:p14="http://schemas.microsoft.com/office/powerpoint/2010/main" val="732239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https://lambda.gsfc.nasa.gov/product/suborbit/POLAR/cmb.physics.wisc.edu/tutorial/bigbang.html</a:t>
            </a:r>
          </a:p>
          <a:p>
            <a:r>
              <a:rPr lang="en-US" dirty="0" smtClean="0"/>
              <a:t>https://www.physicsoftheuniverse.com/topics_bigbang_timeline.html?scrlybrkr=89d673a5</a:t>
            </a:r>
          </a:p>
          <a:p>
            <a:r>
              <a:rPr lang="en-US" dirty="0" smtClean="0"/>
              <a:t>https://sites.uni.edu/morgans/astro/course/Notes/section3/bigbang.html</a:t>
            </a:r>
          </a:p>
          <a:p>
            <a:r>
              <a:rPr lang="en-US" dirty="0" smtClean="0"/>
              <a:t>https://lambda.gsfc.nasa.gov/product/suborbit/POLAR/cmb.physics.wisc.edu/tutorial/bigbang.html</a:t>
            </a:r>
          </a:p>
          <a:p>
            <a:endParaRPr lang="en-US" dirty="0" smtClean="0"/>
          </a:p>
        </p:txBody>
      </p:sp>
      <p:sp>
        <p:nvSpPr>
          <p:cNvPr id="4" name="Slide Number Placeholder 3"/>
          <p:cNvSpPr>
            <a:spLocks noGrp="1"/>
          </p:cNvSpPr>
          <p:nvPr>
            <p:ph type="sldNum" sz="quarter" idx="10"/>
          </p:nvPr>
        </p:nvSpPr>
        <p:spPr/>
        <p:txBody>
          <a:bodyPr/>
          <a:lstStyle/>
          <a:p>
            <a:fld id="{B5C75278-5B2B-B24D-BBE7-CEDF6FF72CA3}" type="slidenum">
              <a:rPr lang="en-US" smtClean="0"/>
              <a:t>20</a:t>
            </a:fld>
            <a:endParaRPr lang="en-US"/>
          </a:p>
        </p:txBody>
      </p:sp>
    </p:spTree>
    <p:extLst>
      <p:ext uri="{BB962C8B-B14F-4D97-AF65-F5344CB8AC3E}">
        <p14:creationId xmlns:p14="http://schemas.microsoft.com/office/powerpoint/2010/main" val="2167669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https://www.astro.ucla.edu/~wright/BBhistory.html </a:t>
            </a:r>
            <a:endParaRPr lang="en-US" dirty="0"/>
          </a:p>
        </p:txBody>
      </p:sp>
      <p:sp>
        <p:nvSpPr>
          <p:cNvPr id="4" name="Slide Number Placeholder 3"/>
          <p:cNvSpPr>
            <a:spLocks noGrp="1"/>
          </p:cNvSpPr>
          <p:nvPr>
            <p:ph type="sldNum" sz="quarter" idx="10"/>
          </p:nvPr>
        </p:nvSpPr>
        <p:spPr/>
        <p:txBody>
          <a:bodyPr/>
          <a:lstStyle/>
          <a:p>
            <a:fld id="{B5C75278-5B2B-B24D-BBE7-CEDF6FF72CA3}" type="slidenum">
              <a:rPr lang="en-US" smtClean="0"/>
              <a:t>21</a:t>
            </a:fld>
            <a:endParaRPr lang="en-US"/>
          </a:p>
        </p:txBody>
      </p:sp>
    </p:spTree>
    <p:extLst>
      <p:ext uri="{BB962C8B-B14F-4D97-AF65-F5344CB8AC3E}">
        <p14:creationId xmlns:p14="http://schemas.microsoft.com/office/powerpoint/2010/main" val="1919111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https://science.nasa.gov/astrophysics/focus-areas/what-is-dark-energy</a:t>
            </a:r>
            <a:endParaRPr lang="en-US" dirty="0"/>
          </a:p>
        </p:txBody>
      </p:sp>
      <p:sp>
        <p:nvSpPr>
          <p:cNvPr id="4" name="Slide Number Placeholder 3"/>
          <p:cNvSpPr>
            <a:spLocks noGrp="1"/>
          </p:cNvSpPr>
          <p:nvPr>
            <p:ph type="sldNum" sz="quarter" idx="10"/>
          </p:nvPr>
        </p:nvSpPr>
        <p:spPr/>
        <p:txBody>
          <a:bodyPr/>
          <a:lstStyle/>
          <a:p>
            <a:fld id="{B5C75278-5B2B-B24D-BBE7-CEDF6FF72CA3}" type="slidenum">
              <a:rPr lang="en-US" smtClean="0"/>
              <a:t>24</a:t>
            </a:fld>
            <a:endParaRPr lang="en-US"/>
          </a:p>
        </p:txBody>
      </p:sp>
    </p:spTree>
    <p:extLst>
      <p:ext uri="{BB962C8B-B14F-4D97-AF65-F5344CB8AC3E}">
        <p14:creationId xmlns:p14="http://schemas.microsoft.com/office/powerpoint/2010/main" val="355387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3DCC9-BD57-2B4D-A42B-90EFC3781B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69E7AA-4B55-7247-A131-2749C28652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4A8336-B5DE-9246-BE64-77D78461AFE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2175AC7-61AE-B74C-AC50-EFB3FB42CA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76CE40-3EDC-6749-8ED4-2C0266178FC3}"/>
              </a:ext>
            </a:extLst>
          </p:cNvPr>
          <p:cNvSpPr>
            <a:spLocks noGrp="1"/>
          </p:cNvSpPr>
          <p:nvPr>
            <p:ph type="sldNum" sz="quarter" idx="12"/>
          </p:nvPr>
        </p:nvSpPr>
        <p:spPr>
          <a:xfrm>
            <a:off x="8610600" y="6356350"/>
            <a:ext cx="2743200" cy="365125"/>
          </a:xfrm>
          <a:prstGeom prst="rect">
            <a:avLst/>
          </a:prstGeom>
        </p:spPr>
        <p:txBody>
          <a:bodyPr/>
          <a:lstStyle/>
          <a:p>
            <a:fld id="{9D3B508B-0EDE-B049-90F6-36A944964164}" type="slidenum">
              <a:rPr lang="en-US" smtClean="0"/>
              <a:t>‹#›</a:t>
            </a:fld>
            <a:endParaRPr lang="en-US"/>
          </a:p>
        </p:txBody>
      </p:sp>
    </p:spTree>
    <p:extLst>
      <p:ext uri="{BB962C8B-B14F-4D97-AF65-F5344CB8AC3E}">
        <p14:creationId xmlns:p14="http://schemas.microsoft.com/office/powerpoint/2010/main" val="523202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AA916-6123-004D-95D0-CDF9699177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A700C7-4262-B649-813C-4CC7F71D98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5EBAE3-7FAC-F248-A178-5CA409085B4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61711E9-0F48-0945-B9EE-9469C40D7B5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53B7EBB-89FB-B842-B47A-326B88D6D83B}"/>
              </a:ext>
            </a:extLst>
          </p:cNvPr>
          <p:cNvSpPr>
            <a:spLocks noGrp="1"/>
          </p:cNvSpPr>
          <p:nvPr>
            <p:ph type="sldNum" sz="quarter" idx="12"/>
          </p:nvPr>
        </p:nvSpPr>
        <p:spPr>
          <a:xfrm>
            <a:off x="8610600" y="6356350"/>
            <a:ext cx="2743200" cy="365125"/>
          </a:xfrm>
          <a:prstGeom prst="rect">
            <a:avLst/>
          </a:prstGeom>
        </p:spPr>
        <p:txBody>
          <a:bodyPr/>
          <a:lstStyle/>
          <a:p>
            <a:fld id="{9D3B508B-0EDE-B049-90F6-36A944964164}" type="slidenum">
              <a:rPr lang="en-US" smtClean="0"/>
              <a:t>‹#›</a:t>
            </a:fld>
            <a:endParaRPr lang="en-US"/>
          </a:p>
        </p:txBody>
      </p:sp>
    </p:spTree>
    <p:extLst>
      <p:ext uri="{BB962C8B-B14F-4D97-AF65-F5344CB8AC3E}">
        <p14:creationId xmlns:p14="http://schemas.microsoft.com/office/powerpoint/2010/main" val="3843123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7EF7CC-20AE-AB4A-9C45-6E9902D86E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43A805-1980-4F41-BBA4-6ADB913FE1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5F3583-6ADE-114E-910D-2D488B2D1D5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1177CDA-7F61-2C4F-B5DE-CE18BF52DE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DC6DF9D-2025-5945-8B58-ECB1409F618F}"/>
              </a:ext>
            </a:extLst>
          </p:cNvPr>
          <p:cNvSpPr>
            <a:spLocks noGrp="1"/>
          </p:cNvSpPr>
          <p:nvPr>
            <p:ph type="sldNum" sz="quarter" idx="12"/>
          </p:nvPr>
        </p:nvSpPr>
        <p:spPr>
          <a:xfrm>
            <a:off x="8610600" y="6356350"/>
            <a:ext cx="2743200" cy="365125"/>
          </a:xfrm>
          <a:prstGeom prst="rect">
            <a:avLst/>
          </a:prstGeom>
        </p:spPr>
        <p:txBody>
          <a:bodyPr/>
          <a:lstStyle/>
          <a:p>
            <a:fld id="{9D3B508B-0EDE-B049-90F6-36A944964164}" type="slidenum">
              <a:rPr lang="en-US" smtClean="0"/>
              <a:t>‹#›</a:t>
            </a:fld>
            <a:endParaRPr lang="en-US"/>
          </a:p>
        </p:txBody>
      </p:sp>
    </p:spTree>
    <p:extLst>
      <p:ext uri="{BB962C8B-B14F-4D97-AF65-F5344CB8AC3E}">
        <p14:creationId xmlns:p14="http://schemas.microsoft.com/office/powerpoint/2010/main" val="135949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7E08B-EFF0-CD4D-9546-56FBE850375D}"/>
              </a:ext>
            </a:extLst>
          </p:cNvPr>
          <p:cNvSpPr>
            <a:spLocks noGrp="1"/>
          </p:cNvSpPr>
          <p:nvPr>
            <p:ph type="title"/>
          </p:nvPr>
        </p:nvSpPr>
        <p:spPr>
          <a:xfrm>
            <a:off x="838200" y="365125"/>
            <a:ext cx="10515600" cy="858557"/>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72A8FBE-AE10-AE43-B55E-D22FB0883DE2}"/>
              </a:ext>
            </a:extLst>
          </p:cNvPr>
          <p:cNvSpPr>
            <a:spLocks noGrp="1"/>
          </p:cNvSpPr>
          <p:nvPr>
            <p:ph idx="1"/>
          </p:nvPr>
        </p:nvSpPr>
        <p:spPr>
          <a:xfrm>
            <a:off x="838200" y="1344706"/>
            <a:ext cx="10515600" cy="4832257"/>
          </a:xfrm>
        </p:spPr>
        <p:txBody>
          <a:bodyPr/>
          <a:lstStyle>
            <a:lvl1pPr>
              <a:defRPr sz="2800" b="1"/>
            </a:lvl1pPr>
            <a:lvl2pPr>
              <a:defRPr sz="2400"/>
            </a:lvl2pPr>
            <a:lvl3pPr>
              <a:defRPr sz="2400" i="1"/>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8323252-40D1-F84B-9A89-C91E7E9FEDC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0D6E3217-7BF5-A04C-BC90-3F76C916A198}"/>
              </a:ext>
            </a:extLst>
          </p:cNvPr>
          <p:cNvSpPr>
            <a:spLocks noGrp="1"/>
          </p:cNvSpPr>
          <p:nvPr>
            <p:ph type="ftr" sz="quarter" idx="11"/>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2259983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90E63-FC08-B741-A7B3-FAE909A916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C6734A-FBBF-774D-BC3C-FEB485516E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AE9131-9332-D24F-A8BF-0DB3114D4DB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80889E1A-2776-5C42-8DC9-E35877E583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38A91EA-EEE3-AD42-B96A-D806DEED4BBB}"/>
              </a:ext>
            </a:extLst>
          </p:cNvPr>
          <p:cNvSpPr>
            <a:spLocks noGrp="1"/>
          </p:cNvSpPr>
          <p:nvPr>
            <p:ph type="sldNum" sz="quarter" idx="12"/>
          </p:nvPr>
        </p:nvSpPr>
        <p:spPr>
          <a:xfrm>
            <a:off x="8610600" y="6356350"/>
            <a:ext cx="2743200" cy="365125"/>
          </a:xfrm>
          <a:prstGeom prst="rect">
            <a:avLst/>
          </a:prstGeom>
        </p:spPr>
        <p:txBody>
          <a:bodyPr/>
          <a:lstStyle/>
          <a:p>
            <a:fld id="{9D3B508B-0EDE-B049-90F6-36A944964164}" type="slidenum">
              <a:rPr lang="en-US" smtClean="0"/>
              <a:t>‹#›</a:t>
            </a:fld>
            <a:endParaRPr lang="en-US"/>
          </a:p>
        </p:txBody>
      </p:sp>
    </p:spTree>
    <p:extLst>
      <p:ext uri="{BB962C8B-B14F-4D97-AF65-F5344CB8AC3E}">
        <p14:creationId xmlns:p14="http://schemas.microsoft.com/office/powerpoint/2010/main" val="2301558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9D130-EA4F-AA4B-B1D2-6565AC2DB0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CD9220-D5E6-3B4B-9A3A-921B1A4677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ACC2F9-49FC-9D4F-AB51-93F4ED7F83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7218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AA184-0630-EC41-A60D-329EFEBF41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F76483-6592-F44C-B797-67AF897B87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451B0-75CE-7D4B-949F-2D78919E3E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22E53A-7F00-ED4E-BA6D-8EB0627D73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7FA5EB-A782-254D-BA4F-B24CDE073D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BBE8AD-2567-0148-9C8F-3B7D55963A7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E9C758F4-A50C-EA48-BA30-35B3548167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551E0B4-813E-DC47-904E-5EB508CAA2B9}"/>
              </a:ext>
            </a:extLst>
          </p:cNvPr>
          <p:cNvSpPr>
            <a:spLocks noGrp="1"/>
          </p:cNvSpPr>
          <p:nvPr>
            <p:ph type="sldNum" sz="quarter" idx="12"/>
          </p:nvPr>
        </p:nvSpPr>
        <p:spPr>
          <a:xfrm>
            <a:off x="8610600" y="6356350"/>
            <a:ext cx="2743200" cy="365125"/>
          </a:xfrm>
          <a:prstGeom prst="rect">
            <a:avLst/>
          </a:prstGeom>
        </p:spPr>
        <p:txBody>
          <a:bodyPr/>
          <a:lstStyle/>
          <a:p>
            <a:fld id="{9D3B508B-0EDE-B049-90F6-36A944964164}" type="slidenum">
              <a:rPr lang="en-US" smtClean="0"/>
              <a:t>‹#›</a:t>
            </a:fld>
            <a:endParaRPr lang="en-US"/>
          </a:p>
        </p:txBody>
      </p:sp>
    </p:spTree>
    <p:extLst>
      <p:ext uri="{BB962C8B-B14F-4D97-AF65-F5344CB8AC3E}">
        <p14:creationId xmlns:p14="http://schemas.microsoft.com/office/powerpoint/2010/main" val="39376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6215A-3F00-EE4F-9D76-9D9BB0ED03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3FAB67-9BA0-8149-A9D5-ADA8F2608BA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70E12425-A746-2842-94DE-EBE887062C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DFDBEFB-CF09-B540-A1D1-2BBFA9E8C16E}"/>
              </a:ext>
            </a:extLst>
          </p:cNvPr>
          <p:cNvSpPr>
            <a:spLocks noGrp="1"/>
          </p:cNvSpPr>
          <p:nvPr>
            <p:ph type="sldNum" sz="quarter" idx="12"/>
          </p:nvPr>
        </p:nvSpPr>
        <p:spPr>
          <a:xfrm>
            <a:off x="8610600" y="6356350"/>
            <a:ext cx="2743200" cy="365125"/>
          </a:xfrm>
          <a:prstGeom prst="rect">
            <a:avLst/>
          </a:prstGeom>
        </p:spPr>
        <p:txBody>
          <a:bodyPr/>
          <a:lstStyle/>
          <a:p>
            <a:fld id="{9D3B508B-0EDE-B049-90F6-36A944964164}" type="slidenum">
              <a:rPr lang="en-US" smtClean="0"/>
              <a:t>‹#›</a:t>
            </a:fld>
            <a:endParaRPr lang="en-US"/>
          </a:p>
        </p:txBody>
      </p:sp>
    </p:spTree>
    <p:extLst>
      <p:ext uri="{BB962C8B-B14F-4D97-AF65-F5344CB8AC3E}">
        <p14:creationId xmlns:p14="http://schemas.microsoft.com/office/powerpoint/2010/main" val="3587090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0A538B-0DB1-A342-A813-89BFC189D49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A5FB86C3-0331-F542-AEA6-985FAE09AE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A573369-BA44-BC4F-BB1E-291577743227}"/>
              </a:ext>
            </a:extLst>
          </p:cNvPr>
          <p:cNvSpPr>
            <a:spLocks noGrp="1"/>
          </p:cNvSpPr>
          <p:nvPr>
            <p:ph type="sldNum" sz="quarter" idx="12"/>
          </p:nvPr>
        </p:nvSpPr>
        <p:spPr>
          <a:xfrm>
            <a:off x="8610600" y="6356350"/>
            <a:ext cx="2743200" cy="365125"/>
          </a:xfrm>
          <a:prstGeom prst="rect">
            <a:avLst/>
          </a:prstGeom>
        </p:spPr>
        <p:txBody>
          <a:bodyPr/>
          <a:lstStyle/>
          <a:p>
            <a:fld id="{9D3B508B-0EDE-B049-90F6-36A944964164}" type="slidenum">
              <a:rPr lang="en-US" smtClean="0"/>
              <a:t>‹#›</a:t>
            </a:fld>
            <a:endParaRPr lang="en-US"/>
          </a:p>
        </p:txBody>
      </p:sp>
    </p:spTree>
    <p:extLst>
      <p:ext uri="{BB962C8B-B14F-4D97-AF65-F5344CB8AC3E}">
        <p14:creationId xmlns:p14="http://schemas.microsoft.com/office/powerpoint/2010/main" val="3064485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88A83-7B24-424E-A71E-70561787E1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011DBD-F960-F747-91A2-56FE3D704C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972C5C-BB08-104B-AE47-70245A2B0D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72DE27-DACA-3A40-811B-58F93BD56CA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D4EFD745-AF49-1E4E-AD34-F580F23BF4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E05C766-8046-0943-8A1D-6E9EAAA1BC6E}"/>
              </a:ext>
            </a:extLst>
          </p:cNvPr>
          <p:cNvSpPr>
            <a:spLocks noGrp="1"/>
          </p:cNvSpPr>
          <p:nvPr>
            <p:ph type="sldNum" sz="quarter" idx="12"/>
          </p:nvPr>
        </p:nvSpPr>
        <p:spPr>
          <a:xfrm>
            <a:off x="8610600" y="6356350"/>
            <a:ext cx="2743200" cy="365125"/>
          </a:xfrm>
          <a:prstGeom prst="rect">
            <a:avLst/>
          </a:prstGeom>
        </p:spPr>
        <p:txBody>
          <a:bodyPr/>
          <a:lstStyle/>
          <a:p>
            <a:fld id="{9D3B508B-0EDE-B049-90F6-36A944964164}" type="slidenum">
              <a:rPr lang="en-US" smtClean="0"/>
              <a:t>‹#›</a:t>
            </a:fld>
            <a:endParaRPr lang="en-US"/>
          </a:p>
        </p:txBody>
      </p:sp>
    </p:spTree>
    <p:extLst>
      <p:ext uri="{BB962C8B-B14F-4D97-AF65-F5344CB8AC3E}">
        <p14:creationId xmlns:p14="http://schemas.microsoft.com/office/powerpoint/2010/main" val="3091879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4EAEB-FF15-A243-9416-623E9B9552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2E19B5-7370-5F45-AC68-6D6373100B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B2422C-5B60-A546-BC8A-2FF548FD8D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93F9CD-A8C3-6944-99AA-90A46B3603D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11E10A01-C867-7649-A650-707A574361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BDF703A-2CA2-8940-8987-6400F853074E}"/>
              </a:ext>
            </a:extLst>
          </p:cNvPr>
          <p:cNvSpPr>
            <a:spLocks noGrp="1"/>
          </p:cNvSpPr>
          <p:nvPr>
            <p:ph type="sldNum" sz="quarter" idx="12"/>
          </p:nvPr>
        </p:nvSpPr>
        <p:spPr>
          <a:xfrm>
            <a:off x="8610600" y="6356350"/>
            <a:ext cx="2743200" cy="365125"/>
          </a:xfrm>
          <a:prstGeom prst="rect">
            <a:avLst/>
          </a:prstGeom>
        </p:spPr>
        <p:txBody>
          <a:bodyPr/>
          <a:lstStyle/>
          <a:p>
            <a:fld id="{9D3B508B-0EDE-B049-90F6-36A944964164}" type="slidenum">
              <a:rPr lang="en-US" smtClean="0"/>
              <a:t>‹#›</a:t>
            </a:fld>
            <a:endParaRPr lang="en-US"/>
          </a:p>
        </p:txBody>
      </p:sp>
    </p:spTree>
    <p:extLst>
      <p:ext uri="{BB962C8B-B14F-4D97-AF65-F5344CB8AC3E}">
        <p14:creationId xmlns:p14="http://schemas.microsoft.com/office/powerpoint/2010/main" val="3137627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bg1"/>
            </a:gs>
            <a:gs pos="93000">
              <a:srgbClr val="E6D5F3"/>
            </a:gs>
            <a:gs pos="100000">
              <a:srgbClr val="D8BEEC"/>
            </a:gs>
          </a:gsLst>
          <a:lin ang="135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54AFFF-D66C-A546-BDDF-19D99893BC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999E96-5396-854F-B352-2737FCEB07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508612"/>
            <a:ext cx="457176" cy="369332"/>
          </a:xfrm>
          <a:prstGeom prst="rect">
            <a:avLst/>
          </a:prstGeom>
        </p:spPr>
        <p:txBody>
          <a:bodyPr wrap="none">
            <a:spAutoFit/>
          </a:bodyPr>
          <a:lstStyle/>
          <a:p>
            <a:fld id="{98ABEEA1-749C-4F5A-92E6-71F095AE7C87}" type="slidenum">
              <a:rPr lang="en-US" smtClean="0"/>
              <a:t>‹#›</a:t>
            </a:fld>
            <a:endParaRPr lang="en-US" dirty="0"/>
          </a:p>
        </p:txBody>
      </p:sp>
    </p:spTree>
    <p:extLst>
      <p:ext uri="{BB962C8B-B14F-4D97-AF65-F5344CB8AC3E}">
        <p14:creationId xmlns:p14="http://schemas.microsoft.com/office/powerpoint/2010/main" val="4083096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i="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dn.pixabay.com/photo/2012/01/09/11/22/universe-11636_1280.jp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commons.wikimedia.org/wiki/File:FOUR_FUNDAMENTAL_FORCES.png?scrlybrkr=89d673a5"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saoastronews.files.wordpress.com/2014/04/quarks-hadrons.p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nergy.gov/science/doe-explainsthe-standard-model-particle-physics"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j-parc.jp/Hadron/en/images/MatterDevelopment_en.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ommons.wikimedia.org/wiki/File:Electrones_y_Protones.png?scrlybrkr=89d673a5"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smithsonianmag.com/science-nature/how-the-higgs-boson-was-found-4723520/" TargetMode="External"/><Relationship Id="rId1" Type="http://schemas.openxmlformats.org/officeDocument/2006/relationships/slideLayout" Target="../slideLayouts/slideLayout2.xml"/><Relationship Id="rId5" Type="http://schemas.openxmlformats.org/officeDocument/2006/relationships/hyperlink" Target="https://commons.wikimedia.org/wiki/File:Views_of_the_LHC_tunnel_sector_3-4,_tirage_2.jpg?scrlybrkr=89d673a5" TargetMode="Externa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s://www.forbes.com/sites/startswithabang/2018/08/15/what-was-it-like-when-we-lost-the-last-of-our-antimatter/"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map.gsfc.nasa.gov/universe/bb_tests_ele.html"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j-parc.jp/Hadron/en/images/MatterDevelopment_en.png"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universeadventure.org/big_bang/images/cmb-decoupling.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ommons.wikimedia.org/wiki/File:Bigbang.png?scrlybrkr=89d673a5"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indico.fnal.gov/event/13702/contributions/21185/attachments/13799/17592/Slatyer_CMB.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indico.fnal.gov/event/13702/contributions/21185/attachments/13799/17592/Slatyer_CMB.pdf"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dn.pixabay.com/photo/2012/01/09/11/22/universe-11636_1280.jpg"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public.nrao.edu/wp-content/uploads/2016/09/darkmatterchart_squared.jp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cdn.pixabay.com/photo/2022/01/12/05/17/james-6931997_1280.jpg" TargetMode="External"/><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hyperlink" Target="https://public.nrao.edu/wp-content/uploads/2016/09/darkmatterchart_squared.jp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commons.wikimedia.org/wiki/File:James_Webb_Space_Telescope_Mirrors_Will_Piece_Together_Cosmic_Puzzles_(30108124923).jpg?scrlybrkr=89d673a5" TargetMode="External"/><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hyperlink" Target="https://upload.wikimedia.org/wikipedia/commons/f/f1/EM_spectrum.svg" TargetMode="Externa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hyperlink" Target="https://stsci-opo.org/STScI-01FC924Y7JKMHZENNDDY35YK05.png"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ki/File:Redshift_blueshift.svg" TargetMode="External"/><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commons.wikimedia.org/wiki/File:Redshift.sv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education.psu.edu/astro801/content/l10_p3.html"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hk-phy.org/articles/univexpand/univexpand_e.html"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stephen63/9642978248" TargetMode="External"/><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upload.wikimedia.org/wikipedia/commons/9/92/Universe_expansion-en.sv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j-parc.jp/Hadron/en/images/MatterDevelopment_en.png"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34C49FD-318D-49AE-BAC7-5634695CCE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8444DC2E-9E72-4669-878E-AF93DF30770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6E56A799-9BBA-4BC7-8D47-C6251FDDF8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9EA9C1F-2B28-4DEA-8EF8-4D0A06E28C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2AD021B0-C307-4067-887D-35DF454476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864" y="549275"/>
            <a:ext cx="11088686" cy="5757925"/>
          </a:xfrm>
          <a:prstGeom prst="rect">
            <a:avLst/>
          </a:prstGeom>
          <a:solidFill>
            <a:schemeClr val="bg1"/>
          </a:solidFill>
          <a:ln>
            <a:noFill/>
          </a:ln>
          <a:effectLst>
            <a:outerShdw blurRad="508000" dist="101600" dir="54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223CC9DA-C742-47CF-8965-06B4D836A54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83337" y="549273"/>
            <a:ext cx="5257537" cy="5757924"/>
            <a:chOff x="4656138" y="0"/>
            <a:chExt cx="6983409" cy="6308725"/>
          </a:xfrm>
        </p:grpSpPr>
        <p:sp>
          <p:nvSpPr>
            <p:cNvPr id="80" name="Rectangle 79">
              <a:extLst>
                <a:ext uri="{FF2B5EF4-FFF2-40B4-BE49-F238E27FC236}">
                  <a16:creationId xmlns:a16="http://schemas.microsoft.com/office/drawing/2014/main" id="{B27219E4-2868-4D53-9258-78813DDFD8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4656138" y="0"/>
              <a:ext cx="6982794" cy="630872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Rectangle 80">
              <a:extLst>
                <a:ext uri="{FF2B5EF4-FFF2-40B4-BE49-F238E27FC236}">
                  <a16:creationId xmlns:a16="http://schemas.microsoft.com/office/drawing/2014/main" id="{47272C0A-7EBF-4D41-9851-D1B8A23DF3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4656138" y="0"/>
              <a:ext cx="6983409" cy="6308725"/>
            </a:xfrm>
            <a:prstGeom prst="rect">
              <a:avLst/>
            </a:prstGeom>
            <a:solidFill>
              <a:schemeClr val="accent4">
                <a:lumMod val="75000"/>
                <a:alpha val="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Rectangle 81">
              <a:extLst>
                <a:ext uri="{FF2B5EF4-FFF2-40B4-BE49-F238E27FC236}">
                  <a16:creationId xmlns:a16="http://schemas.microsoft.com/office/drawing/2014/main" id="{D4AD8EFA-1927-489C-803F-6F7684B61D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4656138" y="0"/>
              <a:ext cx="6983409" cy="6308725"/>
            </a:xfrm>
            <a:prstGeom prst="rect">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6381750" y="5716588"/>
            <a:ext cx="5254625" cy="576263"/>
          </a:xfrm>
          <a:prstGeom prst="rect">
            <a:avLst/>
          </a:prstGeom>
        </p:spPr>
      </p:pic>
      <p:sp>
        <p:nvSpPr>
          <p:cNvPr id="5" name="Title 4"/>
          <p:cNvSpPr>
            <a:spLocks noGrp="1"/>
          </p:cNvSpPr>
          <p:nvPr>
            <p:ph type="ctrTitle"/>
          </p:nvPr>
        </p:nvSpPr>
        <p:spPr>
          <a:xfrm>
            <a:off x="1092201" y="1112840"/>
            <a:ext cx="4575756" cy="2311844"/>
          </a:xfrm>
        </p:spPr>
        <p:txBody>
          <a:bodyPr wrap="square" anchor="b">
            <a:normAutofit fontScale="90000"/>
          </a:bodyPr>
          <a:lstStyle/>
          <a:p>
            <a:pPr algn="l"/>
            <a:r>
              <a:rPr lang="en-US" sz="4200" dirty="0"/>
              <a:t>Week </a:t>
            </a:r>
            <a:r>
              <a:rPr lang="en-US" sz="4200" dirty="0" smtClean="0"/>
              <a:t>2 </a:t>
            </a:r>
            <a:r>
              <a:rPr lang="en-US" sz="4200" dirty="0"/>
              <a:t>– How can expansion determine the universe’s age? </a:t>
            </a:r>
          </a:p>
        </p:txBody>
      </p:sp>
      <p:sp>
        <p:nvSpPr>
          <p:cNvPr id="6" name="Subtitle 5"/>
          <p:cNvSpPr>
            <a:spLocks noGrp="1"/>
          </p:cNvSpPr>
          <p:nvPr>
            <p:ph type="subTitle" idx="1"/>
          </p:nvPr>
        </p:nvSpPr>
        <p:spPr>
          <a:xfrm>
            <a:off x="1092200" y="3493790"/>
            <a:ext cx="4716463" cy="2299000"/>
          </a:xfrm>
        </p:spPr>
        <p:txBody>
          <a:bodyPr wrap="square" anchor="t">
            <a:normAutofit/>
          </a:bodyPr>
          <a:lstStyle/>
          <a:p>
            <a:pPr algn="l"/>
            <a:r>
              <a:rPr lang="en-US" sz="3600" dirty="0">
                <a:solidFill>
                  <a:schemeClr val="tx1">
                    <a:alpha val="60000"/>
                  </a:schemeClr>
                </a:solidFill>
              </a:rPr>
              <a:t>Big Bang Unit - Waterford Astronomy</a:t>
            </a:r>
          </a:p>
        </p:txBody>
      </p:sp>
      <p:sp>
        <p:nvSpPr>
          <p:cNvPr id="2" name="Rectangle 1">
            <a:extLst>
              <a:ext uri="{FF2B5EF4-FFF2-40B4-BE49-F238E27FC236}">
                <a16:creationId xmlns:a16="http://schemas.microsoft.com/office/drawing/2014/main" id="{CDEA25C2-9CE0-AC4E-A3EA-4F6F38E1A1C1}"/>
              </a:ext>
            </a:extLst>
          </p:cNvPr>
          <p:cNvSpPr/>
          <p:nvPr/>
        </p:nvSpPr>
        <p:spPr>
          <a:xfrm>
            <a:off x="10477500" y="333831"/>
            <a:ext cx="1248335" cy="215444"/>
          </a:xfrm>
          <a:prstGeom prst="rect">
            <a:avLst/>
          </a:prstGeom>
        </p:spPr>
        <p:txBody>
          <a:bodyPr wrap="square">
            <a:spAutoFit/>
          </a:bodyPr>
          <a:lstStyle/>
          <a:p>
            <a:r>
              <a:rPr lang="en-US" sz="800" i="1" dirty="0"/>
              <a:t>Image Source: </a:t>
            </a:r>
            <a:r>
              <a:rPr lang="en-US" sz="800" i="1" dirty="0" err="1" smtClean="0">
                <a:hlinkClick r:id="rId3"/>
              </a:rPr>
              <a:t>Pixabay</a:t>
            </a:r>
            <a:endParaRPr lang="en-US" sz="800" i="1" dirty="0"/>
          </a:p>
        </p:txBody>
      </p:sp>
      <p:pic>
        <p:nvPicPr>
          <p:cNvPr id="3" name="Picture 2"/>
          <p:cNvPicPr>
            <a:picLocks noChangeAspect="1"/>
          </p:cNvPicPr>
          <p:nvPr/>
        </p:nvPicPr>
        <p:blipFill rotWithShape="1">
          <a:blip r:embed="rId4"/>
          <a:srcRect l="3838"/>
          <a:stretch/>
        </p:blipFill>
        <p:spPr>
          <a:xfrm>
            <a:off x="5669280" y="1400967"/>
            <a:ext cx="5831984" cy="4040984"/>
          </a:xfrm>
          <a:prstGeom prst="rect">
            <a:avLst/>
          </a:prstGeom>
        </p:spPr>
      </p:pic>
    </p:spTree>
    <p:extLst>
      <p:ext uri="{BB962C8B-B14F-4D97-AF65-F5344CB8AC3E}">
        <p14:creationId xmlns:p14="http://schemas.microsoft.com/office/powerpoint/2010/main" val="1577676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Bang Timeline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Events that occurred during the Big Bang can be categorized based on when they occurred. </a:t>
            </a:r>
          </a:p>
          <a:p>
            <a:pPr lvl="1"/>
            <a:r>
              <a:rPr lang="en-US" dirty="0" smtClean="0"/>
              <a:t>These timeframes are known as </a:t>
            </a:r>
            <a:r>
              <a:rPr lang="en-US" i="1" dirty="0" smtClean="0"/>
              <a:t>eras</a:t>
            </a:r>
            <a:r>
              <a:rPr lang="en-US" dirty="0" smtClean="0"/>
              <a:t>. </a:t>
            </a:r>
          </a:p>
          <a:p>
            <a:r>
              <a:rPr lang="en-US" u="sng" dirty="0" smtClean="0"/>
              <a:t>Radiation Era</a:t>
            </a:r>
            <a:r>
              <a:rPr lang="en-US" dirty="0" smtClean="0"/>
              <a:t>: 0 </a:t>
            </a:r>
            <a:r>
              <a:rPr lang="en-US" dirty="0"/>
              <a:t>to </a:t>
            </a:r>
            <a:r>
              <a:rPr lang="en-US" dirty="0" smtClean="0"/>
              <a:t>~50,000 years after </a:t>
            </a:r>
            <a:r>
              <a:rPr lang="en-US" dirty="0"/>
              <a:t>the Big Bang</a:t>
            </a:r>
            <a:r>
              <a:rPr lang="en-US" dirty="0" smtClean="0"/>
              <a:t>.</a:t>
            </a:r>
          </a:p>
          <a:p>
            <a:pPr lvl="1"/>
            <a:r>
              <a:rPr lang="en-US" dirty="0" smtClean="0"/>
              <a:t>Initially, all matter and energy were </a:t>
            </a:r>
            <a:r>
              <a:rPr lang="en-US" dirty="0"/>
              <a:t>condensed on a single point of infinite density and </a:t>
            </a:r>
            <a:r>
              <a:rPr lang="en-US" dirty="0" smtClean="0"/>
              <a:t>heat.</a:t>
            </a:r>
          </a:p>
          <a:p>
            <a:pPr lvl="1"/>
            <a:r>
              <a:rPr lang="en-US" dirty="0" smtClean="0"/>
              <a:t>Because of this, the state of the universe was highly unstable; matter and energy operated completely differently under these conditions. </a:t>
            </a:r>
          </a:p>
          <a:p>
            <a:r>
              <a:rPr lang="en-US" dirty="0" smtClean="0"/>
              <a:t>At first, the </a:t>
            </a:r>
            <a:r>
              <a:rPr lang="en-US" dirty="0"/>
              <a:t>four fundamental forces </a:t>
            </a:r>
            <a:r>
              <a:rPr lang="en-US" dirty="0" smtClean="0"/>
              <a:t/>
            </a:r>
            <a:br>
              <a:rPr lang="en-US" dirty="0" smtClean="0"/>
            </a:br>
            <a:r>
              <a:rPr lang="en-US" dirty="0" smtClean="0"/>
              <a:t>(gravity, electromagnetism, and </a:t>
            </a:r>
            <a:br>
              <a:rPr lang="en-US" dirty="0" smtClean="0"/>
            </a:br>
            <a:r>
              <a:rPr lang="en-US" dirty="0" smtClean="0"/>
              <a:t>strong &amp; weak nuclear forces) were a </a:t>
            </a:r>
            <a:br>
              <a:rPr lang="en-US" dirty="0" smtClean="0"/>
            </a:br>
            <a:r>
              <a:rPr lang="en-US" dirty="0" smtClean="0"/>
              <a:t>single unified force. </a:t>
            </a:r>
          </a:p>
          <a:p>
            <a:pPr lvl="1"/>
            <a:r>
              <a:rPr lang="en-US" dirty="0" smtClean="0"/>
              <a:t>The</a:t>
            </a:r>
            <a:r>
              <a:rPr lang="en-US" dirty="0"/>
              <a:t> </a:t>
            </a:r>
            <a:r>
              <a:rPr lang="en-US" i="1" dirty="0" smtClean="0"/>
              <a:t>Theory </a:t>
            </a:r>
            <a:r>
              <a:rPr lang="en-US" i="1" dirty="0"/>
              <a:t>of </a:t>
            </a:r>
            <a:r>
              <a:rPr lang="en-US" i="1" dirty="0" smtClean="0"/>
              <a:t>Everything</a:t>
            </a:r>
            <a:r>
              <a:rPr lang="en-US" dirty="0" smtClean="0"/>
              <a:t> states </a:t>
            </a:r>
            <a:r>
              <a:rPr lang="en-US" dirty="0"/>
              <a:t>that at high </a:t>
            </a:r>
            <a:r>
              <a:rPr lang="en-US" dirty="0" smtClean="0"/>
              <a:t/>
            </a:r>
            <a:br>
              <a:rPr lang="en-US" dirty="0" smtClean="0"/>
            </a:br>
            <a:r>
              <a:rPr lang="en-US" dirty="0" smtClean="0"/>
              <a:t>enough energy levels, all four forces will </a:t>
            </a:r>
            <a:br>
              <a:rPr lang="en-US" dirty="0" smtClean="0"/>
            </a:br>
            <a:r>
              <a:rPr lang="en-US" dirty="0" smtClean="0"/>
              <a:t>combine back </a:t>
            </a:r>
            <a:r>
              <a:rPr lang="en-US" dirty="0"/>
              <a:t>into </a:t>
            </a:r>
            <a:r>
              <a:rPr lang="en-US" dirty="0" smtClean="0"/>
              <a:t>one </a:t>
            </a:r>
            <a:r>
              <a:rPr lang="en-US" dirty="0"/>
              <a:t>unified </a:t>
            </a:r>
            <a:r>
              <a:rPr lang="en-US" dirty="0" smtClean="0"/>
              <a:t>force.</a:t>
            </a:r>
          </a:p>
        </p:txBody>
      </p:sp>
      <p:pic>
        <p:nvPicPr>
          <p:cNvPr id="4" name="Picture 3"/>
          <p:cNvPicPr>
            <a:picLocks noChangeAspect="1"/>
          </p:cNvPicPr>
          <p:nvPr/>
        </p:nvPicPr>
        <p:blipFill>
          <a:blip r:embed="rId3"/>
          <a:stretch>
            <a:fillRect/>
          </a:stretch>
        </p:blipFill>
        <p:spPr>
          <a:xfrm>
            <a:off x="7156684" y="3914701"/>
            <a:ext cx="4912512" cy="2341418"/>
          </a:xfrm>
          <a:prstGeom prst="rect">
            <a:avLst/>
          </a:prstGeom>
        </p:spPr>
      </p:pic>
      <p:sp>
        <p:nvSpPr>
          <p:cNvPr id="5" name="Rectangle 4"/>
          <p:cNvSpPr/>
          <p:nvPr/>
        </p:nvSpPr>
        <p:spPr>
          <a:xfrm>
            <a:off x="11083636" y="6230941"/>
            <a:ext cx="985560" cy="230832"/>
          </a:xfrm>
          <a:prstGeom prst="rect">
            <a:avLst/>
          </a:prstGeom>
        </p:spPr>
        <p:txBody>
          <a:bodyPr wrap="square">
            <a:spAutoFit/>
          </a:bodyPr>
          <a:lstStyle/>
          <a:p>
            <a:pPr algn="r"/>
            <a:r>
              <a:rPr lang="en-US" sz="900" i="1" dirty="0" smtClean="0">
                <a:hlinkClick r:id="rId4"/>
              </a:rPr>
              <a:t>Image Source</a:t>
            </a:r>
            <a:endParaRPr lang="en-US" sz="900" i="1" dirty="0"/>
          </a:p>
        </p:txBody>
      </p:sp>
    </p:spTree>
    <p:extLst>
      <p:ext uri="{BB962C8B-B14F-4D97-AF65-F5344CB8AC3E}">
        <p14:creationId xmlns:p14="http://schemas.microsoft.com/office/powerpoint/2010/main" val="189091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Grand Unification Epoch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About 10</a:t>
            </a:r>
            <a:r>
              <a:rPr lang="en-US" baseline="30000" dirty="0" smtClean="0"/>
              <a:t>-43 </a:t>
            </a:r>
            <a:r>
              <a:rPr lang="en-US" dirty="0" smtClean="0"/>
              <a:t>to 10</a:t>
            </a:r>
            <a:r>
              <a:rPr lang="en-US" baseline="30000" dirty="0" smtClean="0"/>
              <a:t>-36 </a:t>
            </a:r>
            <a:r>
              <a:rPr lang="en-US" dirty="0" smtClean="0"/>
              <a:t>seconds </a:t>
            </a:r>
            <a:r>
              <a:rPr lang="en-US" dirty="0"/>
              <a:t>after the Big </a:t>
            </a:r>
            <a:r>
              <a:rPr lang="en-US" dirty="0" smtClean="0"/>
              <a:t>Bang</a:t>
            </a:r>
            <a:r>
              <a:rPr lang="en-US" dirty="0"/>
              <a:t>,</a:t>
            </a:r>
            <a:r>
              <a:rPr lang="en-US" dirty="0" smtClean="0"/>
              <a:t> </a:t>
            </a:r>
            <a:r>
              <a:rPr lang="en-US" dirty="0"/>
              <a:t>the universe expanded &amp; </a:t>
            </a:r>
            <a:r>
              <a:rPr lang="en-US" dirty="0" smtClean="0"/>
              <a:t>cooled.</a:t>
            </a:r>
          </a:p>
          <a:p>
            <a:pPr lvl="1"/>
            <a:r>
              <a:rPr lang="en-US" dirty="0" smtClean="0"/>
              <a:t>This caused </a:t>
            </a:r>
            <a:r>
              <a:rPr lang="en-US" dirty="0"/>
              <a:t>the force of </a:t>
            </a:r>
            <a:r>
              <a:rPr lang="en-US" dirty="0" smtClean="0"/>
              <a:t>gravitation to separate </a:t>
            </a:r>
            <a:r>
              <a:rPr lang="en-US" dirty="0"/>
              <a:t>from strong and weak nuclear forces and electromagnetism. </a:t>
            </a:r>
          </a:p>
          <a:p>
            <a:pPr lvl="2"/>
            <a:r>
              <a:rPr lang="en-US" u="sng" dirty="0"/>
              <a:t>Strong nuclear force</a:t>
            </a:r>
            <a:r>
              <a:rPr lang="en-US" dirty="0"/>
              <a:t> is what binds protons and neutrons in atomic </a:t>
            </a:r>
            <a:r>
              <a:rPr lang="en-US" dirty="0" smtClean="0"/>
              <a:t/>
            </a:r>
            <a:br>
              <a:rPr lang="en-US" dirty="0" smtClean="0"/>
            </a:br>
            <a:r>
              <a:rPr lang="en-US" dirty="0" smtClean="0"/>
              <a:t>nuclei</a:t>
            </a:r>
            <a:r>
              <a:rPr lang="en-US" dirty="0"/>
              <a:t>; it is the strongest of the four fundamental forces. </a:t>
            </a:r>
          </a:p>
          <a:p>
            <a:pPr lvl="2"/>
            <a:r>
              <a:rPr lang="en-US" u="sng" dirty="0"/>
              <a:t>Weak nuclear force</a:t>
            </a:r>
            <a:r>
              <a:rPr lang="en-US" dirty="0"/>
              <a:t> affects radiation </a:t>
            </a:r>
            <a:r>
              <a:rPr lang="en-US" dirty="0" smtClean="0"/>
              <a:t>and </a:t>
            </a:r>
            <a:r>
              <a:rPr lang="en-US" dirty="0"/>
              <a:t>the </a:t>
            </a:r>
            <a:r>
              <a:rPr lang="en-US" dirty="0" smtClean="0"/>
              <a:t>emission </a:t>
            </a:r>
            <a:r>
              <a:rPr lang="en-US" dirty="0"/>
              <a:t>of neutrinos during fusion reactions. </a:t>
            </a:r>
          </a:p>
          <a:p>
            <a:r>
              <a:rPr lang="en-US" dirty="0"/>
              <a:t> </a:t>
            </a:r>
            <a:r>
              <a:rPr lang="en-US" dirty="0" smtClean="0"/>
              <a:t>This </a:t>
            </a:r>
            <a:r>
              <a:rPr lang="en-US" dirty="0"/>
              <a:t>is also when the first elementary particles began to form</a:t>
            </a:r>
            <a:r>
              <a:rPr lang="en-US" dirty="0" smtClean="0"/>
              <a:t>.</a:t>
            </a:r>
          </a:p>
          <a:p>
            <a:pPr lvl="1"/>
            <a:r>
              <a:rPr lang="en-US" u="sng" dirty="0"/>
              <a:t>Elementary Particles</a:t>
            </a:r>
            <a:r>
              <a:rPr lang="en-US" dirty="0"/>
              <a:t> </a:t>
            </a:r>
            <a:r>
              <a:rPr lang="en-US" dirty="0" smtClean="0"/>
              <a:t>are </a:t>
            </a:r>
            <a:r>
              <a:rPr lang="en-US" dirty="0"/>
              <a:t>the simplest form of matter </a:t>
            </a:r>
            <a:r>
              <a:rPr lang="en-US" dirty="0" smtClean="0"/>
              <a:t>possible</a:t>
            </a:r>
            <a:r>
              <a:rPr lang="en-US" dirty="0"/>
              <a:t> </a:t>
            </a:r>
            <a:r>
              <a:rPr lang="en-US" dirty="0" smtClean="0"/>
              <a:t>– </a:t>
            </a:r>
            <a:br>
              <a:rPr lang="en-US" dirty="0" smtClean="0"/>
            </a:br>
            <a:r>
              <a:rPr lang="en-US" dirty="0" smtClean="0"/>
              <a:t>they have </a:t>
            </a:r>
            <a:r>
              <a:rPr lang="en-US" dirty="0"/>
              <a:t>no </a:t>
            </a:r>
            <a:r>
              <a:rPr lang="en-US" dirty="0" smtClean="0"/>
              <a:t>substructure.</a:t>
            </a:r>
          </a:p>
          <a:p>
            <a:pPr lvl="1"/>
            <a:r>
              <a:rPr lang="en-US" dirty="0" smtClean="0"/>
              <a:t>These include </a:t>
            </a:r>
            <a:r>
              <a:rPr lang="en-US" i="1" dirty="0" smtClean="0"/>
              <a:t>quarks</a:t>
            </a:r>
            <a:r>
              <a:rPr lang="en-US" dirty="0" smtClean="0"/>
              <a:t> (which form neutrons and protons) and </a:t>
            </a:r>
            <a:br>
              <a:rPr lang="en-US" dirty="0" smtClean="0"/>
            </a:br>
            <a:r>
              <a:rPr lang="en-US" i="1" dirty="0" smtClean="0"/>
              <a:t>leptons</a:t>
            </a:r>
            <a:r>
              <a:rPr lang="en-US" dirty="0" smtClean="0"/>
              <a:t> (which form electrons).</a:t>
            </a:r>
          </a:p>
          <a:p>
            <a:pPr lvl="1"/>
            <a:r>
              <a:rPr lang="en-US" dirty="0" smtClean="0"/>
              <a:t>This also includes </a:t>
            </a:r>
            <a:r>
              <a:rPr lang="en-US" i="1" dirty="0" smtClean="0"/>
              <a:t>bosons</a:t>
            </a:r>
            <a:r>
              <a:rPr lang="en-US" dirty="0" smtClean="0"/>
              <a:t>, causing attractions that create forces</a:t>
            </a:r>
            <a:r>
              <a:rPr lang="en-US" dirty="0"/>
              <a:t>.</a:t>
            </a:r>
            <a:br>
              <a:rPr lang="en-US" dirty="0"/>
            </a:br>
            <a:endParaRPr lang="en-US" dirty="0"/>
          </a:p>
        </p:txBody>
      </p:sp>
      <p:sp>
        <p:nvSpPr>
          <p:cNvPr id="7" name="Rectangle 6"/>
          <p:cNvSpPr/>
          <p:nvPr/>
        </p:nvSpPr>
        <p:spPr>
          <a:xfrm>
            <a:off x="10695708" y="6632410"/>
            <a:ext cx="928255" cy="230832"/>
          </a:xfrm>
          <a:prstGeom prst="rect">
            <a:avLst/>
          </a:prstGeom>
        </p:spPr>
        <p:txBody>
          <a:bodyPr wrap="square">
            <a:spAutoFit/>
          </a:bodyPr>
          <a:lstStyle/>
          <a:p>
            <a:pPr algn="r"/>
            <a:r>
              <a:rPr lang="en-US" sz="900" i="1" dirty="0" smtClean="0">
                <a:hlinkClick r:id="rId2"/>
              </a:rPr>
              <a:t>Image Source</a:t>
            </a:r>
            <a:endParaRPr lang="en-US" sz="900" i="1" dirty="0"/>
          </a:p>
        </p:txBody>
      </p:sp>
      <p:pic>
        <p:nvPicPr>
          <p:cNvPr id="4" name="Picture 3"/>
          <p:cNvPicPr>
            <a:picLocks noChangeAspect="1"/>
          </p:cNvPicPr>
          <p:nvPr/>
        </p:nvPicPr>
        <p:blipFill>
          <a:blip r:embed="rId3"/>
          <a:stretch>
            <a:fillRect/>
          </a:stretch>
        </p:blipFill>
        <p:spPr>
          <a:xfrm>
            <a:off x="9028208" y="4392118"/>
            <a:ext cx="3148802" cy="2225302"/>
          </a:xfrm>
          <a:prstGeom prst="rect">
            <a:avLst/>
          </a:prstGeom>
        </p:spPr>
      </p:pic>
    </p:spTree>
    <p:extLst>
      <p:ext uri="{BB962C8B-B14F-4D97-AF65-F5344CB8AC3E}">
        <p14:creationId xmlns:p14="http://schemas.microsoft.com/office/powerpoint/2010/main" val="3901951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394171" y="-21093"/>
            <a:ext cx="6748712" cy="6691325"/>
          </a:xfrm>
          <a:prstGeom prst="rect">
            <a:avLst/>
          </a:prstGeom>
        </p:spPr>
      </p:pic>
      <p:sp>
        <p:nvSpPr>
          <p:cNvPr id="2" name="Title 1"/>
          <p:cNvSpPr>
            <a:spLocks noGrp="1"/>
          </p:cNvSpPr>
          <p:nvPr>
            <p:ph type="title"/>
          </p:nvPr>
        </p:nvSpPr>
        <p:spPr/>
        <p:txBody>
          <a:bodyPr/>
          <a:lstStyle/>
          <a:p>
            <a:r>
              <a:rPr lang="en-US" dirty="0" smtClean="0"/>
              <a:t>Elementary Particles</a:t>
            </a:r>
            <a:endParaRPr lang="en-US" dirty="0"/>
          </a:p>
        </p:txBody>
      </p:sp>
      <p:sp>
        <p:nvSpPr>
          <p:cNvPr id="3" name="Content Placeholder 2"/>
          <p:cNvSpPr>
            <a:spLocks noGrp="1"/>
          </p:cNvSpPr>
          <p:nvPr>
            <p:ph idx="1"/>
          </p:nvPr>
        </p:nvSpPr>
        <p:spPr>
          <a:xfrm>
            <a:off x="479686" y="1344706"/>
            <a:ext cx="5501390" cy="4832257"/>
          </a:xfrm>
        </p:spPr>
        <p:txBody>
          <a:bodyPr>
            <a:normAutofit lnSpcReduction="10000"/>
          </a:bodyPr>
          <a:lstStyle/>
          <a:p>
            <a:r>
              <a:rPr lang="en-US" dirty="0"/>
              <a:t>The </a:t>
            </a:r>
            <a:r>
              <a:rPr lang="en-US" u="sng" dirty="0"/>
              <a:t>Standard Model of Particle Physics</a:t>
            </a:r>
            <a:r>
              <a:rPr lang="en-US" dirty="0"/>
              <a:t> </a:t>
            </a:r>
            <a:r>
              <a:rPr lang="en-US" dirty="0" smtClean="0"/>
              <a:t>argues that... </a:t>
            </a:r>
          </a:p>
          <a:p>
            <a:pPr lvl="1"/>
            <a:r>
              <a:rPr lang="en-US" dirty="0" smtClean="0"/>
              <a:t>Particles </a:t>
            </a:r>
            <a:r>
              <a:rPr lang="en-US" dirty="0"/>
              <a:t>called </a:t>
            </a:r>
            <a:r>
              <a:rPr lang="en-US" u="sng" dirty="0"/>
              <a:t>quarks</a:t>
            </a:r>
            <a:r>
              <a:rPr lang="en-US" dirty="0"/>
              <a:t> </a:t>
            </a:r>
            <a:r>
              <a:rPr lang="en-US" dirty="0" smtClean="0"/>
              <a:t>make </a:t>
            </a:r>
            <a:r>
              <a:rPr lang="en-US" dirty="0"/>
              <a:t>up protons and </a:t>
            </a:r>
            <a:r>
              <a:rPr lang="en-US" dirty="0" smtClean="0"/>
              <a:t>neutrons; </a:t>
            </a:r>
            <a:r>
              <a:rPr lang="en-US" u="sng" dirty="0" smtClean="0"/>
              <a:t>leptons</a:t>
            </a:r>
            <a:r>
              <a:rPr lang="en-US" dirty="0" smtClean="0"/>
              <a:t> make up electrons. </a:t>
            </a:r>
          </a:p>
          <a:p>
            <a:pPr lvl="2"/>
            <a:r>
              <a:rPr lang="en-US" dirty="0" smtClean="0"/>
              <a:t>Quarks &amp; leptons </a:t>
            </a:r>
            <a:r>
              <a:rPr lang="en-US" dirty="0"/>
              <a:t>make up all known matter. </a:t>
            </a:r>
            <a:endParaRPr lang="en-US" dirty="0" smtClean="0"/>
          </a:p>
          <a:p>
            <a:pPr lvl="1"/>
            <a:r>
              <a:rPr lang="en-US" dirty="0" smtClean="0"/>
              <a:t>Particles called </a:t>
            </a:r>
            <a:r>
              <a:rPr lang="en-US" u="sng" dirty="0" smtClean="0"/>
              <a:t>bosons</a:t>
            </a:r>
            <a:r>
              <a:rPr lang="en-US" dirty="0" smtClean="0"/>
              <a:t> carry forces and influence quarks and leptons. </a:t>
            </a:r>
          </a:p>
          <a:p>
            <a:pPr lvl="1"/>
            <a:r>
              <a:rPr lang="en-US" dirty="0"/>
              <a:t>Electromagnetism is carried by </a:t>
            </a:r>
            <a:r>
              <a:rPr lang="en-US" u="sng" dirty="0"/>
              <a:t>photons</a:t>
            </a:r>
            <a:r>
              <a:rPr lang="en-US" dirty="0" smtClean="0"/>
              <a:t>.</a:t>
            </a:r>
          </a:p>
          <a:p>
            <a:pPr lvl="1"/>
            <a:r>
              <a:rPr lang="en-US" dirty="0" smtClean="0"/>
              <a:t>The </a:t>
            </a:r>
            <a:r>
              <a:rPr lang="en-US" u="sng" dirty="0" smtClean="0"/>
              <a:t>Higgs </a:t>
            </a:r>
            <a:r>
              <a:rPr lang="en-US" u="sng" dirty="0"/>
              <a:t>B</a:t>
            </a:r>
            <a:r>
              <a:rPr lang="en-US" u="sng" dirty="0" smtClean="0"/>
              <a:t>oson</a:t>
            </a:r>
            <a:r>
              <a:rPr lang="en-US" dirty="0" smtClean="0"/>
              <a:t> </a:t>
            </a:r>
            <a:r>
              <a:rPr lang="en-US" dirty="0"/>
              <a:t>is the fundamental particle </a:t>
            </a:r>
            <a:r>
              <a:rPr lang="en-US" dirty="0" smtClean="0"/>
              <a:t>and </a:t>
            </a:r>
            <a:r>
              <a:rPr lang="en-US" dirty="0"/>
              <a:t>gives mass to other </a:t>
            </a:r>
            <a:r>
              <a:rPr lang="en-US" dirty="0" smtClean="0"/>
              <a:t>particles.</a:t>
            </a:r>
            <a:endParaRPr lang="en-US" dirty="0"/>
          </a:p>
          <a:p>
            <a:pPr lvl="1"/>
            <a:endParaRPr lang="en-US" dirty="0"/>
          </a:p>
        </p:txBody>
      </p:sp>
      <p:sp>
        <p:nvSpPr>
          <p:cNvPr id="5" name="Rectangle 4">
            <a:hlinkClick r:id="rId3"/>
          </p:cNvPr>
          <p:cNvSpPr/>
          <p:nvPr/>
        </p:nvSpPr>
        <p:spPr>
          <a:xfrm>
            <a:off x="10732956" y="-21093"/>
            <a:ext cx="1409927" cy="230832"/>
          </a:xfrm>
          <a:prstGeom prst="rect">
            <a:avLst/>
          </a:prstGeom>
        </p:spPr>
        <p:txBody>
          <a:bodyPr wrap="square">
            <a:spAutoFit/>
          </a:bodyPr>
          <a:lstStyle/>
          <a:p>
            <a:pPr algn="r"/>
            <a:r>
              <a:rPr lang="en-US" sz="900" i="1" dirty="0" smtClean="0">
                <a:hlinkClick r:id="rId4"/>
              </a:rPr>
              <a:t>Image Source</a:t>
            </a:r>
            <a:endParaRPr lang="en-US" sz="900" i="1" dirty="0"/>
          </a:p>
        </p:txBody>
      </p:sp>
    </p:spTree>
    <p:extLst>
      <p:ext uri="{BB962C8B-B14F-4D97-AF65-F5344CB8AC3E}">
        <p14:creationId xmlns:p14="http://schemas.microsoft.com/office/powerpoint/2010/main" val="3267706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345790" y="3340967"/>
            <a:ext cx="3550857" cy="3036840"/>
          </a:xfrm>
          <a:prstGeom prst="rect">
            <a:avLst/>
          </a:prstGeom>
        </p:spPr>
      </p:pic>
      <p:sp>
        <p:nvSpPr>
          <p:cNvPr id="2" name="Title 1"/>
          <p:cNvSpPr>
            <a:spLocks noGrp="1"/>
          </p:cNvSpPr>
          <p:nvPr>
            <p:ph type="title"/>
          </p:nvPr>
        </p:nvSpPr>
        <p:spPr/>
        <p:txBody>
          <a:bodyPr/>
          <a:lstStyle/>
          <a:p>
            <a:r>
              <a:rPr lang="en-US" dirty="0" smtClean="0"/>
              <a:t>Antimatter</a:t>
            </a:r>
            <a:endParaRPr lang="en-US" dirty="0"/>
          </a:p>
        </p:txBody>
      </p:sp>
      <p:sp>
        <p:nvSpPr>
          <p:cNvPr id="3" name="Content Placeholder 2"/>
          <p:cNvSpPr>
            <a:spLocks noGrp="1"/>
          </p:cNvSpPr>
          <p:nvPr>
            <p:ph idx="1"/>
          </p:nvPr>
        </p:nvSpPr>
        <p:spPr>
          <a:xfrm>
            <a:off x="838200" y="1344706"/>
            <a:ext cx="10515600" cy="5154125"/>
          </a:xfrm>
        </p:spPr>
        <p:txBody>
          <a:bodyPr>
            <a:normAutofit lnSpcReduction="10000"/>
          </a:bodyPr>
          <a:lstStyle/>
          <a:p>
            <a:r>
              <a:rPr lang="en-US" dirty="0" smtClean="0"/>
              <a:t>At 10</a:t>
            </a:r>
            <a:r>
              <a:rPr lang="en-US" baseline="30000" dirty="0" smtClean="0"/>
              <a:t>-36 </a:t>
            </a:r>
            <a:r>
              <a:rPr lang="en-US" dirty="0" smtClean="0"/>
              <a:t>seconds </a:t>
            </a:r>
            <a:r>
              <a:rPr lang="en-US" dirty="0"/>
              <a:t>after the </a:t>
            </a:r>
            <a:r>
              <a:rPr lang="en-US" dirty="0" smtClean="0"/>
              <a:t>Big Bang, individual photons carried enough energy to continuously create matter &amp; antimatter.</a:t>
            </a:r>
          </a:p>
          <a:p>
            <a:pPr lvl="1"/>
            <a:r>
              <a:rPr lang="en-US" u="sng" dirty="0" smtClean="0"/>
              <a:t>Antimatter</a:t>
            </a:r>
            <a:r>
              <a:rPr lang="en-US" dirty="0" smtClean="0"/>
              <a:t> (or </a:t>
            </a:r>
            <a:r>
              <a:rPr lang="en-US" i="1" dirty="0" smtClean="0"/>
              <a:t>antiparticles</a:t>
            </a:r>
            <a:r>
              <a:rPr lang="en-US" dirty="0" smtClean="0"/>
              <a:t>) exactly match matter </a:t>
            </a:r>
            <a:r>
              <a:rPr lang="en-US" dirty="0"/>
              <a:t>but with </a:t>
            </a:r>
            <a:r>
              <a:rPr lang="en-US" dirty="0" smtClean="0"/>
              <a:t>an opposite </a:t>
            </a:r>
            <a:r>
              <a:rPr lang="en-US" dirty="0"/>
              <a:t>charge. </a:t>
            </a:r>
            <a:endParaRPr lang="en-US" dirty="0" smtClean="0"/>
          </a:p>
          <a:p>
            <a:pPr lvl="1"/>
            <a:r>
              <a:rPr lang="en-US" dirty="0" smtClean="0"/>
              <a:t>For </a:t>
            </a:r>
            <a:r>
              <a:rPr lang="en-US" dirty="0"/>
              <a:t>example, for </a:t>
            </a:r>
            <a:r>
              <a:rPr lang="en-US" dirty="0" smtClean="0"/>
              <a:t>every </a:t>
            </a:r>
            <a:r>
              <a:rPr lang="en-US" dirty="0"/>
              <a:t>electron there should be an "</a:t>
            </a:r>
            <a:r>
              <a:rPr lang="en-US" dirty="0" smtClean="0"/>
              <a:t>antielectron“ (a positron) which is </a:t>
            </a:r>
            <a:r>
              <a:rPr lang="en-US" dirty="0"/>
              <a:t>identical </a:t>
            </a:r>
            <a:r>
              <a:rPr lang="en-US" dirty="0" smtClean="0"/>
              <a:t>but </a:t>
            </a:r>
            <a:r>
              <a:rPr lang="en-US" dirty="0"/>
              <a:t>with a positive electric charge. </a:t>
            </a:r>
            <a:endParaRPr lang="en-US" dirty="0" smtClean="0"/>
          </a:p>
          <a:p>
            <a:r>
              <a:rPr lang="en-US" dirty="0"/>
              <a:t>W</a:t>
            </a:r>
            <a:r>
              <a:rPr lang="en-US" dirty="0" smtClean="0"/>
              <a:t>hen </a:t>
            </a:r>
            <a:r>
              <a:rPr lang="en-US" dirty="0"/>
              <a:t>matter </a:t>
            </a:r>
            <a:r>
              <a:rPr lang="en-US" dirty="0" smtClean="0"/>
              <a:t>encountered antimatter, </a:t>
            </a:r>
            <a:r>
              <a:rPr lang="en-US" dirty="0"/>
              <a:t>they </a:t>
            </a:r>
            <a:r>
              <a:rPr lang="en-US" dirty="0" smtClean="0"/>
              <a:t/>
            </a:r>
            <a:br>
              <a:rPr lang="en-US" dirty="0" smtClean="0"/>
            </a:br>
            <a:r>
              <a:rPr lang="en-US" dirty="0" smtClean="0"/>
              <a:t>annihilated each other in </a:t>
            </a:r>
            <a:r>
              <a:rPr lang="en-US" dirty="0"/>
              <a:t>a flash of energy. </a:t>
            </a:r>
            <a:endParaRPr lang="en-US" dirty="0" smtClean="0"/>
          </a:p>
          <a:p>
            <a:pPr lvl="1"/>
            <a:r>
              <a:rPr lang="en-US" dirty="0" smtClean="0"/>
              <a:t>Most antimatter and matter have already </a:t>
            </a:r>
            <a:br>
              <a:rPr lang="en-US" dirty="0" smtClean="0"/>
            </a:br>
            <a:r>
              <a:rPr lang="en-US" dirty="0" smtClean="0"/>
              <a:t>annihilated each other since the Big Bang. </a:t>
            </a:r>
          </a:p>
          <a:p>
            <a:pPr lvl="1"/>
            <a:r>
              <a:rPr lang="en-US" dirty="0" smtClean="0"/>
              <a:t>All that remains is the slight excess of matter </a:t>
            </a:r>
            <a:br>
              <a:rPr lang="en-US" dirty="0" smtClean="0"/>
            </a:br>
            <a:r>
              <a:rPr lang="en-US" dirty="0" smtClean="0"/>
              <a:t>(30 million vs. 30 million and one). </a:t>
            </a:r>
          </a:p>
          <a:p>
            <a:r>
              <a:rPr lang="en-US" dirty="0" smtClean="0"/>
              <a:t>Why this imbalance occurred is unknown.	</a:t>
            </a:r>
          </a:p>
          <a:p>
            <a:pPr lvl="1"/>
            <a:r>
              <a:rPr lang="en-US" dirty="0"/>
              <a:t>W</a:t>
            </a:r>
            <a:r>
              <a:rPr lang="en-US" dirty="0" smtClean="0"/>
              <a:t>e don’t know why matter ‘outcompeted’ antimatter. </a:t>
            </a:r>
            <a:endParaRPr lang="en-US" dirty="0"/>
          </a:p>
        </p:txBody>
      </p:sp>
      <p:sp>
        <p:nvSpPr>
          <p:cNvPr id="5" name="Rectangle 4"/>
          <p:cNvSpPr/>
          <p:nvPr/>
        </p:nvSpPr>
        <p:spPr>
          <a:xfrm>
            <a:off x="10113818" y="6498831"/>
            <a:ext cx="2078182" cy="230832"/>
          </a:xfrm>
          <a:prstGeom prst="rect">
            <a:avLst/>
          </a:prstGeom>
        </p:spPr>
        <p:txBody>
          <a:bodyPr wrap="square">
            <a:spAutoFit/>
          </a:bodyPr>
          <a:lstStyle/>
          <a:p>
            <a:pPr algn="r"/>
            <a:r>
              <a:rPr lang="en-US" sz="900" i="1" dirty="0" smtClean="0"/>
              <a:t>Image Source: </a:t>
            </a:r>
            <a:r>
              <a:rPr lang="en-US" sz="900" i="1" dirty="0" smtClean="0">
                <a:hlinkClick r:id="rId4"/>
              </a:rPr>
              <a:t>Wikimedia</a:t>
            </a:r>
            <a:endParaRPr lang="en-US" sz="900" i="1" dirty="0"/>
          </a:p>
        </p:txBody>
      </p:sp>
    </p:spTree>
    <p:extLst>
      <p:ext uri="{BB962C8B-B14F-4D97-AF65-F5344CB8AC3E}">
        <p14:creationId xmlns:p14="http://schemas.microsoft.com/office/powerpoint/2010/main" val="3280643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for Antimatter &amp; Particle Colliders </a:t>
            </a:r>
            <a:endParaRPr lang="en-US" dirty="0"/>
          </a:p>
        </p:txBody>
      </p:sp>
      <p:sp>
        <p:nvSpPr>
          <p:cNvPr id="3" name="Content Placeholder 2"/>
          <p:cNvSpPr>
            <a:spLocks noGrp="1"/>
          </p:cNvSpPr>
          <p:nvPr>
            <p:ph idx="1"/>
          </p:nvPr>
        </p:nvSpPr>
        <p:spPr>
          <a:xfrm>
            <a:off x="689549" y="1344706"/>
            <a:ext cx="10912838" cy="4832257"/>
          </a:xfrm>
        </p:spPr>
        <p:txBody>
          <a:bodyPr>
            <a:normAutofit/>
          </a:bodyPr>
          <a:lstStyle/>
          <a:p>
            <a:r>
              <a:rPr lang="en-US" dirty="0" smtClean="0"/>
              <a:t>We know antimatter exists in part because antimatter can be artificially created in high-energy reactions. </a:t>
            </a:r>
          </a:p>
          <a:p>
            <a:pPr lvl="1"/>
            <a:r>
              <a:rPr lang="en-US" dirty="0" smtClean="0"/>
              <a:t>Antimatter was first artificially created in 1995 at CERN, </a:t>
            </a:r>
            <a:br>
              <a:rPr lang="en-US" dirty="0" smtClean="0"/>
            </a:br>
            <a:r>
              <a:rPr lang="en-US" dirty="0" smtClean="0"/>
              <a:t>which is home to </a:t>
            </a:r>
            <a:r>
              <a:rPr lang="en-US" dirty="0"/>
              <a:t>t</a:t>
            </a:r>
            <a:r>
              <a:rPr lang="en-US" dirty="0" smtClean="0"/>
              <a:t>he </a:t>
            </a:r>
            <a:r>
              <a:rPr lang="en-US" dirty="0"/>
              <a:t>Large Hadron Collider (</a:t>
            </a:r>
            <a:r>
              <a:rPr lang="en-US" dirty="0" smtClean="0"/>
              <a:t>LHC), a </a:t>
            </a:r>
            <a:br>
              <a:rPr lang="en-US" dirty="0" smtClean="0"/>
            </a:br>
            <a:r>
              <a:rPr lang="en-US" dirty="0" smtClean="0"/>
              <a:t>circular 17 mile “race track” for particles. </a:t>
            </a:r>
          </a:p>
          <a:p>
            <a:pPr lvl="1"/>
            <a:r>
              <a:rPr lang="en-US" dirty="0"/>
              <a:t>T</a:t>
            </a:r>
            <a:r>
              <a:rPr lang="en-US" dirty="0" smtClean="0"/>
              <a:t>his </a:t>
            </a:r>
            <a:r>
              <a:rPr lang="en-US" u="sng" dirty="0" smtClean="0"/>
              <a:t>particle accelerator</a:t>
            </a:r>
            <a:r>
              <a:rPr lang="en-US" dirty="0"/>
              <a:t> </a:t>
            </a:r>
            <a:r>
              <a:rPr lang="en-US" dirty="0" smtClean="0"/>
              <a:t>uses powerful magnetic fields to </a:t>
            </a:r>
            <a:br>
              <a:rPr lang="en-US" dirty="0" smtClean="0"/>
            </a:br>
            <a:r>
              <a:rPr lang="en-US" dirty="0" smtClean="0"/>
              <a:t>move particles at nearly the </a:t>
            </a:r>
            <a:r>
              <a:rPr lang="en-US" dirty="0"/>
              <a:t>speed of light </a:t>
            </a:r>
            <a:r>
              <a:rPr lang="en-US" dirty="0" smtClean="0"/>
              <a:t>before colliding.</a:t>
            </a:r>
          </a:p>
          <a:p>
            <a:pPr lvl="1"/>
            <a:r>
              <a:rPr lang="en-US" dirty="0" smtClean="0"/>
              <a:t>The LHC has led to numerous other discoveries, including </a:t>
            </a:r>
            <a:br>
              <a:rPr lang="en-US" dirty="0" smtClean="0"/>
            </a:br>
            <a:r>
              <a:rPr lang="en-US" dirty="0" smtClean="0"/>
              <a:t>confirmation of the existence of the Higgs boson in 2012.</a:t>
            </a:r>
            <a:r>
              <a:rPr lang="en-US" dirty="0"/>
              <a:t> </a:t>
            </a:r>
          </a:p>
        </p:txBody>
      </p:sp>
      <p:sp>
        <p:nvSpPr>
          <p:cNvPr id="7" name="Rectangle 6"/>
          <p:cNvSpPr/>
          <p:nvPr/>
        </p:nvSpPr>
        <p:spPr>
          <a:xfrm>
            <a:off x="11030750" y="4622990"/>
            <a:ext cx="1011381" cy="215444"/>
          </a:xfrm>
          <a:prstGeom prst="rect">
            <a:avLst/>
          </a:prstGeom>
        </p:spPr>
        <p:txBody>
          <a:bodyPr wrap="square">
            <a:spAutoFit/>
          </a:bodyPr>
          <a:lstStyle/>
          <a:p>
            <a:pPr algn="r"/>
            <a:r>
              <a:rPr lang="en-US" sz="800" i="1" dirty="0" smtClean="0">
                <a:hlinkClick r:id="rId2"/>
              </a:rPr>
              <a:t>Image Source</a:t>
            </a:r>
            <a:endParaRPr lang="en-US" sz="800" i="1" dirty="0"/>
          </a:p>
        </p:txBody>
      </p:sp>
      <p:sp>
        <p:nvSpPr>
          <p:cNvPr id="4" name="Rectangle 3"/>
          <p:cNvSpPr/>
          <p:nvPr/>
        </p:nvSpPr>
        <p:spPr>
          <a:xfrm>
            <a:off x="-219857" y="6579623"/>
            <a:ext cx="8659319" cy="307777"/>
          </a:xfrm>
          <a:prstGeom prst="rect">
            <a:avLst/>
          </a:prstGeom>
        </p:spPr>
        <p:txBody>
          <a:bodyPr wrap="square">
            <a:spAutoFit/>
          </a:bodyPr>
          <a:lstStyle/>
          <a:p>
            <a:pPr lvl="2"/>
            <a:r>
              <a:rPr lang="en-US" sz="1400" baseline="30000" dirty="0" smtClean="0"/>
              <a:t>*</a:t>
            </a:r>
            <a:r>
              <a:rPr lang="en-US" sz="1400" dirty="0" smtClean="0"/>
              <a:t>CERN </a:t>
            </a:r>
            <a:r>
              <a:rPr lang="en-US" sz="1400" dirty="0"/>
              <a:t>is a French acronym for </a:t>
            </a:r>
            <a:r>
              <a:rPr lang="en-US" sz="1400" i="1" dirty="0"/>
              <a:t>European Council for </a:t>
            </a:r>
            <a:r>
              <a:rPr lang="en-US" sz="1400" i="1" dirty="0" smtClean="0"/>
              <a:t>Nuclear </a:t>
            </a:r>
            <a:r>
              <a:rPr lang="en-US" sz="1400" i="1" dirty="0"/>
              <a:t>Research</a:t>
            </a:r>
            <a:r>
              <a:rPr lang="en-US" sz="1400" dirty="0"/>
              <a:t>.</a:t>
            </a:r>
          </a:p>
        </p:txBody>
      </p:sp>
      <p:pic>
        <p:nvPicPr>
          <p:cNvPr id="5" name="Picture 4"/>
          <p:cNvPicPr>
            <a:picLocks noChangeAspect="1"/>
          </p:cNvPicPr>
          <p:nvPr/>
        </p:nvPicPr>
        <p:blipFill rotWithShape="1">
          <a:blip r:embed="rId3"/>
          <a:srcRect l="4495" r="4495"/>
          <a:stretch/>
        </p:blipFill>
        <p:spPr>
          <a:xfrm>
            <a:off x="8835024" y="1788696"/>
            <a:ext cx="2954262" cy="2834294"/>
          </a:xfrm>
          <a:prstGeom prst="rect">
            <a:avLst/>
          </a:prstGeom>
        </p:spPr>
      </p:pic>
      <p:pic>
        <p:nvPicPr>
          <p:cNvPr id="6" name="Picture 5"/>
          <p:cNvPicPr>
            <a:picLocks noChangeAspect="1"/>
          </p:cNvPicPr>
          <p:nvPr/>
        </p:nvPicPr>
        <p:blipFill rotWithShape="1">
          <a:blip r:embed="rId4"/>
          <a:srcRect t="11269" b="34588"/>
          <a:stretch/>
        </p:blipFill>
        <p:spPr>
          <a:xfrm>
            <a:off x="1736231" y="4768029"/>
            <a:ext cx="9152590" cy="1811594"/>
          </a:xfrm>
          <a:prstGeom prst="rect">
            <a:avLst/>
          </a:prstGeom>
        </p:spPr>
      </p:pic>
      <p:sp>
        <p:nvSpPr>
          <p:cNvPr id="8" name="Rectangle 7"/>
          <p:cNvSpPr/>
          <p:nvPr/>
        </p:nvSpPr>
        <p:spPr>
          <a:xfrm>
            <a:off x="9948404" y="6579623"/>
            <a:ext cx="1011381" cy="215444"/>
          </a:xfrm>
          <a:prstGeom prst="rect">
            <a:avLst/>
          </a:prstGeom>
        </p:spPr>
        <p:txBody>
          <a:bodyPr wrap="square">
            <a:spAutoFit/>
          </a:bodyPr>
          <a:lstStyle/>
          <a:p>
            <a:pPr algn="r"/>
            <a:r>
              <a:rPr lang="en-US" sz="800" i="1" dirty="0" smtClean="0">
                <a:hlinkClick r:id="rId5"/>
              </a:rPr>
              <a:t>Image Source</a:t>
            </a:r>
            <a:endParaRPr lang="en-US" sz="800" i="1" dirty="0"/>
          </a:p>
        </p:txBody>
      </p:sp>
    </p:spTree>
    <p:extLst>
      <p:ext uri="{BB962C8B-B14F-4D97-AF65-F5344CB8AC3E}">
        <p14:creationId xmlns:p14="http://schemas.microsoft.com/office/powerpoint/2010/main" val="1742091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Annihilation</a:t>
            </a:r>
            <a:endParaRPr lang="en-US" dirty="0"/>
          </a:p>
        </p:txBody>
      </p:sp>
      <p:sp>
        <p:nvSpPr>
          <p:cNvPr id="3" name="Content Placeholder 2"/>
          <p:cNvSpPr>
            <a:spLocks noGrp="1"/>
          </p:cNvSpPr>
          <p:nvPr>
            <p:ph idx="1"/>
          </p:nvPr>
        </p:nvSpPr>
        <p:spPr/>
        <p:txBody>
          <a:bodyPr/>
          <a:lstStyle/>
          <a:p>
            <a:r>
              <a:rPr lang="en-US" dirty="0" smtClean="0"/>
              <a:t>Within the first 100 seconds after the Big Bang, temperatures </a:t>
            </a:r>
            <a:r>
              <a:rPr lang="en-US" dirty="0"/>
              <a:t>were </a:t>
            </a:r>
            <a:r>
              <a:rPr lang="en-US" dirty="0" smtClean="0"/>
              <a:t>no longer sufficient to </a:t>
            </a:r>
            <a:r>
              <a:rPr lang="en-US" dirty="0"/>
              <a:t>create </a:t>
            </a:r>
            <a:r>
              <a:rPr lang="en-US" dirty="0" smtClean="0"/>
              <a:t>new matter &amp; antimatter.</a:t>
            </a:r>
          </a:p>
          <a:p>
            <a:pPr lvl="1"/>
            <a:r>
              <a:rPr lang="en-US" dirty="0" smtClean="0"/>
              <a:t>Mass </a:t>
            </a:r>
            <a:r>
              <a:rPr lang="en-US" dirty="0"/>
              <a:t>annihilation </a:t>
            </a:r>
            <a:r>
              <a:rPr lang="en-US" dirty="0" smtClean="0"/>
              <a:t>left in just </a:t>
            </a:r>
            <a:r>
              <a:rPr lang="en-US" dirty="0"/>
              <a:t>one in 10</a:t>
            </a:r>
            <a:r>
              <a:rPr lang="en-US" baseline="30000" dirty="0"/>
              <a:t>10</a:t>
            </a:r>
            <a:r>
              <a:rPr lang="en-US" dirty="0"/>
              <a:t> of the original </a:t>
            </a:r>
            <a:r>
              <a:rPr lang="en-US" dirty="0" smtClean="0"/>
              <a:t/>
            </a:r>
            <a:br>
              <a:rPr lang="en-US" dirty="0" smtClean="0"/>
            </a:br>
            <a:r>
              <a:rPr lang="en-US" dirty="0" smtClean="0"/>
              <a:t>protons </a:t>
            </a:r>
            <a:r>
              <a:rPr lang="en-US" dirty="0"/>
              <a:t>and </a:t>
            </a:r>
            <a:r>
              <a:rPr lang="en-US" dirty="0" smtClean="0"/>
              <a:t>neutrons, </a:t>
            </a:r>
            <a:r>
              <a:rPr lang="en-US" dirty="0"/>
              <a:t>and none of their </a:t>
            </a:r>
            <a:r>
              <a:rPr lang="en-US" dirty="0" smtClean="0"/>
              <a:t>antiparticles, </a:t>
            </a:r>
          </a:p>
          <a:p>
            <a:pPr lvl="1"/>
            <a:r>
              <a:rPr lang="en-US" dirty="0" smtClean="0"/>
              <a:t>Similar outcomes occurred for electrons and positrons. </a:t>
            </a:r>
          </a:p>
          <a:p>
            <a:r>
              <a:rPr lang="en-US" dirty="0" smtClean="0"/>
              <a:t>These conditions enabled the start of Big Bang </a:t>
            </a:r>
            <a:br>
              <a:rPr lang="en-US" dirty="0" smtClean="0"/>
            </a:br>
            <a:r>
              <a:rPr lang="en-US" dirty="0" smtClean="0"/>
              <a:t>nucleosynthesis. </a:t>
            </a:r>
          </a:p>
          <a:p>
            <a:pPr lvl="1"/>
            <a:r>
              <a:rPr lang="en-US" dirty="0" smtClean="0"/>
              <a:t>Temperatures dropped to 1 billion kelvin as expansion continued. </a:t>
            </a:r>
          </a:p>
          <a:p>
            <a:pPr lvl="1"/>
            <a:r>
              <a:rPr lang="en-US" dirty="0" smtClean="0"/>
              <a:t>This enabled some neutrons and protons to combine and form </a:t>
            </a:r>
            <a:r>
              <a:rPr lang="en-US" u="sng" dirty="0" smtClean="0"/>
              <a:t>deuterium</a:t>
            </a:r>
            <a:r>
              <a:rPr lang="en-US" dirty="0" smtClean="0"/>
              <a:t> (</a:t>
            </a:r>
            <a:r>
              <a:rPr lang="en-US" i="1" dirty="0" smtClean="0"/>
              <a:t>hydrogen isotopes containing both a proton and a neutron</a:t>
            </a:r>
            <a:r>
              <a:rPr lang="en-US" dirty="0" smtClean="0"/>
              <a:t>). </a:t>
            </a:r>
          </a:p>
          <a:p>
            <a:pPr lvl="1"/>
            <a:r>
              <a:rPr lang="en-US" dirty="0" smtClean="0"/>
              <a:t>This deuterium was quickly broken apart by intense gamma radiation. </a:t>
            </a:r>
            <a:endParaRPr lang="en-US" dirty="0"/>
          </a:p>
        </p:txBody>
      </p:sp>
      <p:pic>
        <p:nvPicPr>
          <p:cNvPr id="4" name="Picture 3"/>
          <p:cNvPicPr>
            <a:picLocks noChangeAspect="1"/>
          </p:cNvPicPr>
          <p:nvPr/>
        </p:nvPicPr>
        <p:blipFill>
          <a:blip r:embed="rId2"/>
          <a:stretch>
            <a:fillRect/>
          </a:stretch>
        </p:blipFill>
        <p:spPr>
          <a:xfrm>
            <a:off x="9502657" y="1871109"/>
            <a:ext cx="2324100" cy="2200275"/>
          </a:xfrm>
          <a:prstGeom prst="rect">
            <a:avLst/>
          </a:prstGeom>
        </p:spPr>
      </p:pic>
      <p:sp>
        <p:nvSpPr>
          <p:cNvPr id="5" name="Rectangle 4"/>
          <p:cNvSpPr/>
          <p:nvPr/>
        </p:nvSpPr>
        <p:spPr>
          <a:xfrm>
            <a:off x="11107016" y="4131896"/>
            <a:ext cx="817418" cy="215444"/>
          </a:xfrm>
          <a:prstGeom prst="rect">
            <a:avLst/>
          </a:prstGeom>
        </p:spPr>
        <p:txBody>
          <a:bodyPr wrap="square">
            <a:spAutoFit/>
          </a:bodyPr>
          <a:lstStyle/>
          <a:p>
            <a:pPr algn="r"/>
            <a:r>
              <a:rPr lang="en-US" sz="800" i="1" dirty="0" smtClean="0">
                <a:hlinkClick r:id="rId3"/>
              </a:rPr>
              <a:t>Image Source</a:t>
            </a:r>
            <a:endParaRPr lang="en-US" sz="800" i="1" dirty="0"/>
          </a:p>
        </p:txBody>
      </p:sp>
    </p:spTree>
    <p:extLst>
      <p:ext uri="{BB962C8B-B14F-4D97-AF65-F5344CB8AC3E}">
        <p14:creationId xmlns:p14="http://schemas.microsoft.com/office/powerpoint/2010/main" val="24912244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Primordial Nucleosynthesis</a:t>
            </a:r>
            <a:endParaRPr lang="en-US" dirty="0"/>
          </a:p>
        </p:txBody>
      </p:sp>
      <p:sp>
        <p:nvSpPr>
          <p:cNvPr id="3" name="Content Placeholder 2"/>
          <p:cNvSpPr>
            <a:spLocks noGrp="1"/>
          </p:cNvSpPr>
          <p:nvPr>
            <p:ph idx="1"/>
          </p:nvPr>
        </p:nvSpPr>
        <p:spPr>
          <a:xfrm>
            <a:off x="720436" y="1344706"/>
            <a:ext cx="10633364" cy="4832257"/>
          </a:xfrm>
        </p:spPr>
        <p:txBody>
          <a:bodyPr>
            <a:normAutofit fontScale="92500" lnSpcReduction="20000"/>
          </a:bodyPr>
          <a:lstStyle/>
          <a:p>
            <a:r>
              <a:rPr lang="en-US" dirty="0"/>
              <a:t>At roughly 2 minutes after the Big </a:t>
            </a:r>
            <a:r>
              <a:rPr lang="en-US" dirty="0" smtClean="0"/>
              <a:t>Bang, the temperature of the universe cooled to 900 million K.</a:t>
            </a:r>
          </a:p>
          <a:p>
            <a:pPr lvl="1"/>
            <a:r>
              <a:rPr lang="en-US" dirty="0" smtClean="0"/>
              <a:t>Deuterium could now exist without being broken apart by gamma radiation.</a:t>
            </a:r>
          </a:p>
          <a:p>
            <a:pPr lvl="1"/>
            <a:r>
              <a:rPr lang="en-US" dirty="0" smtClean="0"/>
              <a:t>This was still hot enough to fuse into </a:t>
            </a:r>
            <a:r>
              <a:rPr lang="en-US" baseline="30000" dirty="0" smtClean="0"/>
              <a:t>3</a:t>
            </a:r>
            <a:r>
              <a:rPr lang="en-US" dirty="0" smtClean="0"/>
              <a:t>He and </a:t>
            </a:r>
            <a:r>
              <a:rPr lang="en-US" baseline="30000" dirty="0" smtClean="0"/>
              <a:t>4</a:t>
            </a:r>
            <a:r>
              <a:rPr lang="en-US" dirty="0" smtClean="0"/>
              <a:t>He.</a:t>
            </a:r>
          </a:p>
          <a:p>
            <a:pPr lvl="1"/>
            <a:r>
              <a:rPr lang="en-US" dirty="0" smtClean="0"/>
              <a:t>This created much of the helium that exists in the universe today.  </a:t>
            </a:r>
          </a:p>
          <a:p>
            <a:r>
              <a:rPr lang="en-US" dirty="0" smtClean="0"/>
              <a:t>The existing ratio of hydrogen to helium in the universe provides evidence for the Big Bang Theory. </a:t>
            </a:r>
          </a:p>
          <a:p>
            <a:pPr lvl="1"/>
            <a:r>
              <a:rPr lang="en-US" dirty="0" smtClean="0"/>
              <a:t>The amount of helium in the universe today (25%) </a:t>
            </a:r>
            <a:br>
              <a:rPr lang="en-US" dirty="0" smtClean="0"/>
            </a:br>
            <a:r>
              <a:rPr lang="en-US" dirty="0" smtClean="0"/>
              <a:t>is far too high to be produced by stellar fusion. </a:t>
            </a:r>
          </a:p>
          <a:p>
            <a:pPr lvl="1"/>
            <a:r>
              <a:rPr lang="en-US" dirty="0" smtClean="0"/>
              <a:t>The intense heat in the minutes after the Big </a:t>
            </a:r>
            <a:br>
              <a:rPr lang="en-US" dirty="0" smtClean="0"/>
            </a:br>
            <a:r>
              <a:rPr lang="en-US" dirty="0" smtClean="0"/>
              <a:t>Bang enabled fusion of hydrogen into helium. </a:t>
            </a:r>
          </a:p>
          <a:p>
            <a:r>
              <a:rPr lang="en-US" dirty="0" smtClean="0"/>
              <a:t>These fusion reactions continued until </a:t>
            </a:r>
            <a:br>
              <a:rPr lang="en-US" dirty="0" smtClean="0"/>
            </a:br>
            <a:r>
              <a:rPr lang="en-US" dirty="0" smtClean="0"/>
              <a:t>about 1000 seconds after the Big Bang.</a:t>
            </a:r>
          </a:p>
          <a:p>
            <a:pPr lvl="1"/>
            <a:r>
              <a:rPr lang="en-US" dirty="0" smtClean="0"/>
              <a:t>As the universe continued to expand and cool, </a:t>
            </a:r>
            <a:br>
              <a:rPr lang="en-US" dirty="0" smtClean="0"/>
            </a:br>
            <a:r>
              <a:rPr lang="en-US" dirty="0" smtClean="0"/>
              <a:t>this process of </a:t>
            </a:r>
            <a:r>
              <a:rPr lang="en-US" u="sng" dirty="0" smtClean="0"/>
              <a:t>primordial nucleosynthesis</a:t>
            </a:r>
            <a:r>
              <a:rPr lang="en-US" dirty="0" smtClean="0"/>
              <a:t> </a:t>
            </a:r>
            <a:br>
              <a:rPr lang="en-US" dirty="0" smtClean="0"/>
            </a:br>
            <a:r>
              <a:rPr lang="en-US" dirty="0" smtClean="0"/>
              <a:t>stopped at helium (w/ trace amounts of lithium). </a:t>
            </a:r>
          </a:p>
          <a:p>
            <a:pPr lvl="1"/>
            <a:endParaRPr lang="en-US" dirty="0"/>
          </a:p>
        </p:txBody>
      </p:sp>
      <p:pic>
        <p:nvPicPr>
          <p:cNvPr id="4" name="Content Placeholder 6" descr="A picture containing sky&#10;&#10;Description automatically generated">
            <a:extLst>
              <a:ext uri="{FF2B5EF4-FFF2-40B4-BE49-F238E27FC236}">
                <a16:creationId xmlns:a16="http://schemas.microsoft.com/office/drawing/2014/main" id="{C8049D00-DE22-034D-B6A0-A2ABB9C8AF54}"/>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8331" b="9376"/>
          <a:stretch/>
        </p:blipFill>
        <p:spPr>
          <a:xfrm>
            <a:off x="6626286" y="3310402"/>
            <a:ext cx="6036769" cy="2687782"/>
          </a:xfrm>
          <a:prstGeom prst="rect">
            <a:avLst/>
          </a:prstGeom>
        </p:spPr>
      </p:pic>
      <p:sp>
        <p:nvSpPr>
          <p:cNvPr id="5" name="Rectangle 4">
            <a:extLst>
              <a:ext uri="{FF2B5EF4-FFF2-40B4-BE49-F238E27FC236}">
                <a16:creationId xmlns:a16="http://schemas.microsoft.com/office/drawing/2014/main" id="{CE61507D-E550-D444-A8F6-227C2AA042C2}"/>
              </a:ext>
            </a:extLst>
          </p:cNvPr>
          <p:cNvSpPr/>
          <p:nvPr/>
        </p:nvSpPr>
        <p:spPr>
          <a:xfrm rot="16200000">
            <a:off x="10999207" y="1938828"/>
            <a:ext cx="2154757" cy="230832"/>
          </a:xfrm>
          <a:prstGeom prst="rect">
            <a:avLst/>
          </a:prstGeom>
        </p:spPr>
        <p:txBody>
          <a:bodyPr wrap="none">
            <a:spAutoFit/>
          </a:bodyPr>
          <a:lstStyle/>
          <a:p>
            <a:r>
              <a:rPr lang="en-US" sz="900" i="1" dirty="0"/>
              <a:t>Image Source: https://</a:t>
            </a:r>
            <a:r>
              <a:rPr lang="en-US" sz="900" i="1" dirty="0" err="1"/>
              <a:t>physics.info</a:t>
            </a:r>
            <a:r>
              <a:rPr lang="en-US" sz="900" i="1" dirty="0"/>
              <a:t>/fusion/</a:t>
            </a:r>
          </a:p>
        </p:txBody>
      </p:sp>
    </p:spTree>
    <p:extLst>
      <p:ext uri="{BB962C8B-B14F-4D97-AF65-F5344CB8AC3E}">
        <p14:creationId xmlns:p14="http://schemas.microsoft.com/office/powerpoint/2010/main" val="134258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Primordial Deuterium</a:t>
            </a:r>
            <a:endParaRPr lang="en-US" dirty="0"/>
          </a:p>
        </p:txBody>
      </p:sp>
      <p:sp>
        <p:nvSpPr>
          <p:cNvPr id="3" name="Content Placeholder 2"/>
          <p:cNvSpPr>
            <a:spLocks noGrp="1"/>
          </p:cNvSpPr>
          <p:nvPr>
            <p:ph idx="1"/>
          </p:nvPr>
        </p:nvSpPr>
        <p:spPr>
          <a:xfrm>
            <a:off x="512618" y="1182117"/>
            <a:ext cx="7841673" cy="5315663"/>
          </a:xfrm>
        </p:spPr>
        <p:txBody>
          <a:bodyPr>
            <a:normAutofit fontScale="92500"/>
          </a:bodyPr>
          <a:lstStyle/>
          <a:p>
            <a:r>
              <a:rPr lang="en-US" dirty="0" smtClean="0"/>
              <a:t>During primordial nucleosynthesis, most deuterium quickly fused into helium as soon as it formed. </a:t>
            </a:r>
          </a:p>
          <a:p>
            <a:pPr lvl="1"/>
            <a:r>
              <a:rPr lang="en-US" dirty="0" smtClean="0"/>
              <a:t>Only a small amount of deuterium remained when these reactions stopped by 1000 seconds after the Big Bang. </a:t>
            </a:r>
          </a:p>
          <a:p>
            <a:pPr lvl="1"/>
            <a:r>
              <a:rPr lang="en-US" dirty="0" smtClean="0"/>
              <a:t>Deuterium is destroyed during fusion in stars, so any deuterium now in existence formed during the Big Bang. </a:t>
            </a:r>
          </a:p>
          <a:p>
            <a:r>
              <a:rPr lang="en-US" dirty="0"/>
              <a:t>Deuterium concentrations provide a way to estimate matter concentrations. </a:t>
            </a:r>
            <a:endParaRPr lang="en-US" dirty="0" smtClean="0"/>
          </a:p>
          <a:p>
            <a:pPr lvl="1"/>
            <a:r>
              <a:rPr lang="en-US" dirty="0" smtClean="0"/>
              <a:t>For every 100,000 protons, there should be 2 deuterium.</a:t>
            </a:r>
          </a:p>
          <a:p>
            <a:r>
              <a:rPr lang="en-US" dirty="0" smtClean="0"/>
              <a:t>These analyses indicate that most matter is </a:t>
            </a:r>
            <a:r>
              <a:rPr lang="en-US" u="sng" dirty="0" smtClean="0"/>
              <a:t>dark matter</a:t>
            </a:r>
            <a:r>
              <a:rPr lang="en-US" dirty="0" smtClean="0"/>
              <a:t>, a form of invisible material that can be detected only because of its gravitational effects.</a:t>
            </a:r>
          </a:p>
          <a:p>
            <a:pPr lvl="1"/>
            <a:r>
              <a:rPr lang="en-US" dirty="0"/>
              <a:t>W</a:t>
            </a:r>
            <a:r>
              <a:rPr lang="en-US" dirty="0" smtClean="0"/>
              <a:t>e don’t know what dark matter is, but we know it’s there. </a:t>
            </a:r>
            <a:endParaRPr lang="en-US" dirty="0"/>
          </a:p>
        </p:txBody>
      </p:sp>
      <p:pic>
        <p:nvPicPr>
          <p:cNvPr id="4" name="Picture 3"/>
          <p:cNvPicPr>
            <a:picLocks noChangeAspect="1"/>
          </p:cNvPicPr>
          <p:nvPr/>
        </p:nvPicPr>
        <p:blipFill rotWithShape="1">
          <a:blip r:embed="rId2"/>
          <a:srcRect l="5642"/>
          <a:stretch/>
        </p:blipFill>
        <p:spPr>
          <a:xfrm>
            <a:off x="8264351" y="919163"/>
            <a:ext cx="3837709" cy="5257800"/>
          </a:xfrm>
          <a:prstGeom prst="rect">
            <a:avLst/>
          </a:prstGeom>
        </p:spPr>
      </p:pic>
      <p:sp>
        <p:nvSpPr>
          <p:cNvPr id="5" name="Rectangle 4"/>
          <p:cNvSpPr/>
          <p:nvPr/>
        </p:nvSpPr>
        <p:spPr>
          <a:xfrm>
            <a:off x="10916203" y="678987"/>
            <a:ext cx="1135247" cy="230832"/>
          </a:xfrm>
          <a:prstGeom prst="rect">
            <a:avLst/>
          </a:prstGeom>
        </p:spPr>
        <p:txBody>
          <a:bodyPr wrap="none">
            <a:spAutoFit/>
          </a:bodyPr>
          <a:lstStyle/>
          <a:p>
            <a:r>
              <a:rPr lang="en-US" sz="900" i="1" dirty="0" smtClean="0"/>
              <a:t>Image Source: </a:t>
            </a:r>
            <a:r>
              <a:rPr lang="en-US" sz="900" i="1" dirty="0" smtClean="0">
                <a:hlinkClick r:id="rId3"/>
              </a:rPr>
              <a:t>NASA</a:t>
            </a:r>
            <a:endParaRPr lang="en-US" sz="900" i="1" dirty="0"/>
          </a:p>
        </p:txBody>
      </p:sp>
    </p:spTree>
    <p:extLst>
      <p:ext uri="{BB962C8B-B14F-4D97-AF65-F5344CB8AC3E}">
        <p14:creationId xmlns:p14="http://schemas.microsoft.com/office/powerpoint/2010/main" val="818884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3011932"/>
            <a:ext cx="10515600" cy="2852737"/>
          </a:xfrm>
        </p:spPr>
        <p:txBody>
          <a:bodyPr/>
          <a:lstStyle/>
          <a:p>
            <a:pPr algn="ctr"/>
            <a:r>
              <a:rPr lang="en-US" dirty="0" smtClean="0"/>
              <a:t>The Matter Era</a:t>
            </a:r>
            <a:endParaRPr lang="en-US" dirty="0"/>
          </a:p>
        </p:txBody>
      </p:sp>
      <p:pic>
        <p:nvPicPr>
          <p:cNvPr id="2" name="Picture 1"/>
          <p:cNvPicPr>
            <a:picLocks noChangeAspect="1"/>
          </p:cNvPicPr>
          <p:nvPr/>
        </p:nvPicPr>
        <p:blipFill rotWithShape="1">
          <a:blip r:embed="rId2"/>
          <a:srcRect l="3950"/>
          <a:stretch/>
        </p:blipFill>
        <p:spPr>
          <a:xfrm>
            <a:off x="23083" y="1588958"/>
            <a:ext cx="12119801" cy="3205944"/>
          </a:xfrm>
          <a:prstGeom prst="rect">
            <a:avLst/>
          </a:prstGeom>
        </p:spPr>
      </p:pic>
      <p:sp>
        <p:nvSpPr>
          <p:cNvPr id="3" name="Rectangle 2"/>
          <p:cNvSpPr/>
          <p:nvPr/>
        </p:nvSpPr>
        <p:spPr>
          <a:xfrm>
            <a:off x="10732956" y="179583"/>
            <a:ext cx="1409927" cy="230832"/>
          </a:xfrm>
          <a:prstGeom prst="rect">
            <a:avLst/>
          </a:prstGeom>
        </p:spPr>
        <p:txBody>
          <a:bodyPr wrap="square">
            <a:spAutoFit/>
          </a:bodyPr>
          <a:lstStyle/>
          <a:p>
            <a:pPr algn="r"/>
            <a:r>
              <a:rPr lang="en-US" sz="900" i="1" dirty="0" smtClean="0">
                <a:hlinkClick r:id="rId3"/>
              </a:rPr>
              <a:t>Image Source</a:t>
            </a:r>
            <a:endParaRPr lang="en-US" sz="900" i="1" dirty="0"/>
          </a:p>
        </p:txBody>
      </p:sp>
    </p:spTree>
    <p:extLst>
      <p:ext uri="{BB962C8B-B14F-4D97-AF65-F5344CB8AC3E}">
        <p14:creationId xmlns:p14="http://schemas.microsoft.com/office/powerpoint/2010/main" val="2842108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Matter Era</a:t>
            </a:r>
            <a:endParaRPr lang="en-US" dirty="0"/>
          </a:p>
        </p:txBody>
      </p:sp>
      <p:sp>
        <p:nvSpPr>
          <p:cNvPr id="3" name="Content Placeholder 2"/>
          <p:cNvSpPr>
            <a:spLocks noGrp="1"/>
          </p:cNvSpPr>
          <p:nvPr>
            <p:ph idx="1"/>
          </p:nvPr>
        </p:nvSpPr>
        <p:spPr>
          <a:xfrm>
            <a:off x="838200" y="1344707"/>
            <a:ext cx="10809157" cy="4126704"/>
          </a:xfrm>
        </p:spPr>
        <p:txBody>
          <a:bodyPr>
            <a:normAutofit fontScale="92500" lnSpcReduction="10000"/>
          </a:bodyPr>
          <a:lstStyle/>
          <a:p>
            <a:r>
              <a:rPr lang="en-US" dirty="0"/>
              <a:t>The Matter Era occurred from roughly 50,000 to 100 million years after the Big Bang. </a:t>
            </a:r>
          </a:p>
          <a:p>
            <a:pPr lvl="1"/>
            <a:r>
              <a:rPr lang="en-US" dirty="0" smtClean="0"/>
              <a:t>Prior to this time, the universe was a ‘hot soup’ of subatomic particles. </a:t>
            </a:r>
          </a:p>
          <a:p>
            <a:r>
              <a:rPr lang="en-US" dirty="0" smtClean="0"/>
              <a:t>As the universe continued to cool, protons </a:t>
            </a:r>
            <a:r>
              <a:rPr lang="en-US" dirty="0"/>
              <a:t>and neutrons </a:t>
            </a:r>
            <a:r>
              <a:rPr lang="en-US" dirty="0" smtClean="0"/>
              <a:t>continued to combine into hydrogen nuclei.</a:t>
            </a:r>
          </a:p>
          <a:p>
            <a:pPr lvl="1"/>
            <a:r>
              <a:rPr lang="en-US" dirty="0" smtClean="0"/>
              <a:t>At around 380,000 years, these atoms were able to attract </a:t>
            </a:r>
            <a:r>
              <a:rPr lang="en-US" dirty="0"/>
              <a:t>electrons, </a:t>
            </a:r>
            <a:r>
              <a:rPr lang="en-US" dirty="0" smtClean="0"/>
              <a:t>forming neutrally-charged atoms. This allowed radiation </a:t>
            </a:r>
            <a:r>
              <a:rPr lang="en-US" dirty="0"/>
              <a:t>to travel </a:t>
            </a:r>
            <a:r>
              <a:rPr lang="en-US" dirty="0" smtClean="0"/>
              <a:t>freely. </a:t>
            </a:r>
          </a:p>
          <a:p>
            <a:r>
              <a:rPr lang="en-US" dirty="0" smtClean="0"/>
              <a:t>This radiation is </a:t>
            </a:r>
            <a:r>
              <a:rPr lang="en-US" dirty="0"/>
              <a:t>what now constitutes Cosmic Microwave Background Radiation (CMBR), the oldest radiation in the universe</a:t>
            </a:r>
            <a:r>
              <a:rPr lang="en-US" dirty="0" smtClean="0"/>
              <a:t>.</a:t>
            </a:r>
          </a:p>
          <a:p>
            <a:pPr lvl="1"/>
            <a:r>
              <a:rPr lang="en-US" i="1" dirty="0" smtClean="0"/>
              <a:t>Perturbations</a:t>
            </a:r>
            <a:r>
              <a:rPr lang="en-US" dirty="0"/>
              <a:t>, or </a:t>
            </a:r>
            <a:r>
              <a:rPr lang="en-US" dirty="0" smtClean="0"/>
              <a:t>disturbances </a:t>
            </a:r>
            <a:r>
              <a:rPr lang="en-US" dirty="0"/>
              <a:t>in </a:t>
            </a:r>
            <a:r>
              <a:rPr lang="en-US" dirty="0" smtClean="0"/>
              <a:t>this </a:t>
            </a:r>
            <a:r>
              <a:rPr lang="en-US" dirty="0"/>
              <a:t>radiation </a:t>
            </a:r>
            <a:r>
              <a:rPr lang="en-US" dirty="0" smtClean="0"/>
              <a:t>may yield insights into the ultimate </a:t>
            </a:r>
            <a:r>
              <a:rPr lang="en-US" dirty="0"/>
              <a:t>fate of our universe.</a:t>
            </a:r>
            <a:endParaRPr lang="en-US" dirty="0" smtClean="0"/>
          </a:p>
          <a:p>
            <a:endParaRPr lang="en-US" dirty="0"/>
          </a:p>
        </p:txBody>
      </p:sp>
      <p:pic>
        <p:nvPicPr>
          <p:cNvPr id="4" name="Picture 3"/>
          <p:cNvPicPr>
            <a:picLocks noChangeAspect="1"/>
          </p:cNvPicPr>
          <p:nvPr/>
        </p:nvPicPr>
        <p:blipFill rotWithShape="1">
          <a:blip r:embed="rId3"/>
          <a:srcRect l="626" t="1902" b="37230"/>
          <a:stretch/>
        </p:blipFill>
        <p:spPr>
          <a:xfrm>
            <a:off x="1548681" y="5306517"/>
            <a:ext cx="9388193" cy="1356611"/>
          </a:xfrm>
          <a:prstGeom prst="rect">
            <a:avLst/>
          </a:prstGeom>
        </p:spPr>
      </p:pic>
      <p:sp>
        <p:nvSpPr>
          <p:cNvPr id="5" name="Rectangle 4"/>
          <p:cNvSpPr/>
          <p:nvPr/>
        </p:nvSpPr>
        <p:spPr>
          <a:xfrm>
            <a:off x="10732956" y="179583"/>
            <a:ext cx="1409927" cy="230832"/>
          </a:xfrm>
          <a:prstGeom prst="rect">
            <a:avLst/>
          </a:prstGeom>
        </p:spPr>
        <p:txBody>
          <a:bodyPr wrap="square">
            <a:spAutoFit/>
          </a:bodyPr>
          <a:lstStyle/>
          <a:p>
            <a:pPr algn="r"/>
            <a:r>
              <a:rPr lang="en-US" sz="900" i="1" dirty="0" smtClean="0">
                <a:hlinkClick r:id="rId4"/>
              </a:rPr>
              <a:t>Image Source</a:t>
            </a:r>
            <a:endParaRPr lang="en-US" sz="900" i="1" dirty="0"/>
          </a:p>
        </p:txBody>
      </p:sp>
    </p:spTree>
    <p:extLst>
      <p:ext uri="{BB962C8B-B14F-4D97-AF65-F5344CB8AC3E}">
        <p14:creationId xmlns:p14="http://schemas.microsoft.com/office/powerpoint/2010/main" val="1177604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Driving Questions</a:t>
            </a:r>
            <a:endParaRPr lang="en-US" dirty="0"/>
          </a:p>
        </p:txBody>
      </p:sp>
      <p:sp>
        <p:nvSpPr>
          <p:cNvPr id="3" name="Content Placeholder 2"/>
          <p:cNvSpPr>
            <a:spLocks noGrp="1"/>
          </p:cNvSpPr>
          <p:nvPr>
            <p:ph idx="1"/>
          </p:nvPr>
        </p:nvSpPr>
        <p:spPr>
          <a:xfrm>
            <a:off x="838200" y="1344706"/>
            <a:ext cx="5461000" cy="4832257"/>
          </a:xfrm>
        </p:spPr>
        <p:txBody>
          <a:bodyPr/>
          <a:lstStyle/>
          <a:p>
            <a:r>
              <a:rPr lang="en-US" dirty="0"/>
              <a:t>How can expansion determine the universe’s age? </a:t>
            </a:r>
            <a:endParaRPr lang="en-US" dirty="0" smtClean="0"/>
          </a:p>
          <a:p>
            <a:pPr lvl="1"/>
            <a:r>
              <a:rPr lang="en-US" dirty="0" smtClean="0"/>
              <a:t>How did matter and energy change as the Big Bang occurred? </a:t>
            </a:r>
          </a:p>
          <a:p>
            <a:pPr lvl="1"/>
            <a:r>
              <a:rPr lang="en-US" dirty="0" smtClean="0"/>
              <a:t>How does the ratio of hydrogen and helium provide evidence for the Big Bang? </a:t>
            </a:r>
          </a:p>
          <a:p>
            <a:pPr lvl="1"/>
            <a:r>
              <a:rPr lang="en-US" dirty="0" smtClean="0"/>
              <a:t>What is antimatter, dark matter, and dark energy? </a:t>
            </a:r>
          </a:p>
          <a:p>
            <a:pPr lvl="1"/>
            <a:r>
              <a:rPr lang="en-US" dirty="0" smtClean="0"/>
              <a:t>How has evidence from sources like CERN, the Hubble Telescope, and JWST shaped our existing understanding of the Big Bang? </a:t>
            </a:r>
            <a:endParaRPr lang="en-US" dirty="0"/>
          </a:p>
        </p:txBody>
      </p:sp>
      <p:sp>
        <p:nvSpPr>
          <p:cNvPr id="5" name="Rectangle 4">
            <a:extLst>
              <a:ext uri="{FF2B5EF4-FFF2-40B4-BE49-F238E27FC236}">
                <a16:creationId xmlns:a16="http://schemas.microsoft.com/office/drawing/2014/main" id="{98BC7D9F-DBE0-9D43-A0EC-02897C652D7A}"/>
              </a:ext>
            </a:extLst>
          </p:cNvPr>
          <p:cNvSpPr/>
          <p:nvPr/>
        </p:nvSpPr>
        <p:spPr>
          <a:xfrm>
            <a:off x="10816302" y="0"/>
            <a:ext cx="1375698" cy="230832"/>
          </a:xfrm>
          <a:prstGeom prst="rect">
            <a:avLst/>
          </a:prstGeom>
        </p:spPr>
        <p:txBody>
          <a:bodyPr wrap="none">
            <a:spAutoFit/>
          </a:bodyPr>
          <a:lstStyle/>
          <a:p>
            <a:r>
              <a:rPr lang="en-US" sz="900" i="1" dirty="0"/>
              <a:t>Image Source: </a:t>
            </a:r>
            <a:r>
              <a:rPr lang="en-US" sz="900" i="1" dirty="0">
                <a:hlinkClick r:id="rId2"/>
              </a:rPr>
              <a:t>Wikimedia</a:t>
            </a:r>
            <a:endParaRPr lang="en-US" sz="900" i="1" dirty="0"/>
          </a:p>
        </p:txBody>
      </p:sp>
      <p:pic>
        <p:nvPicPr>
          <p:cNvPr id="6" name="Picture 5"/>
          <p:cNvPicPr>
            <a:picLocks noChangeAspect="1"/>
          </p:cNvPicPr>
          <p:nvPr/>
        </p:nvPicPr>
        <p:blipFill>
          <a:blip r:embed="rId3"/>
          <a:stretch>
            <a:fillRect/>
          </a:stretch>
        </p:blipFill>
        <p:spPr>
          <a:xfrm>
            <a:off x="6508296" y="595313"/>
            <a:ext cx="5619750" cy="5581650"/>
          </a:xfrm>
          <a:prstGeom prst="rect">
            <a:avLst/>
          </a:prstGeom>
        </p:spPr>
      </p:pic>
    </p:spTree>
    <p:extLst>
      <p:ext uri="{BB962C8B-B14F-4D97-AF65-F5344CB8AC3E}">
        <p14:creationId xmlns:p14="http://schemas.microsoft.com/office/powerpoint/2010/main" val="21789413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Matter Era</a:t>
            </a:r>
            <a:endParaRPr lang="en-US" dirty="0"/>
          </a:p>
        </p:txBody>
      </p:sp>
      <p:sp>
        <p:nvSpPr>
          <p:cNvPr id="3" name="Content Placeholder 2"/>
          <p:cNvSpPr>
            <a:spLocks noGrp="1"/>
          </p:cNvSpPr>
          <p:nvPr>
            <p:ph idx="1"/>
          </p:nvPr>
        </p:nvSpPr>
        <p:spPr/>
        <p:txBody>
          <a:bodyPr/>
          <a:lstStyle/>
          <a:p>
            <a:r>
              <a:rPr lang="en-US" dirty="0" smtClean="0"/>
              <a:t>The period after the formation of the first atoms (w/ a proton, neutron, and electron) are often called the “dark ages”. </a:t>
            </a:r>
          </a:p>
          <a:p>
            <a:pPr lvl="1"/>
            <a:r>
              <a:rPr lang="en-US" dirty="0" smtClean="0"/>
              <a:t>Photons of light are scattered by ionized particles (those with a charge). </a:t>
            </a:r>
          </a:p>
          <a:p>
            <a:pPr lvl="1"/>
            <a:r>
              <a:rPr lang="en-US" dirty="0" smtClean="0"/>
              <a:t>As electrons formed neutrally-charged atoms, </a:t>
            </a:r>
            <a:r>
              <a:rPr lang="en-US" dirty="0"/>
              <a:t>photons </a:t>
            </a:r>
            <a:r>
              <a:rPr lang="en-US" dirty="0" smtClean="0"/>
              <a:t>could </a:t>
            </a:r>
            <a:r>
              <a:rPr lang="en-US" dirty="0"/>
              <a:t>move in straight paths instead of constantly being scattered by electrons. </a:t>
            </a:r>
            <a:endParaRPr lang="en-US" dirty="0" smtClean="0"/>
          </a:p>
          <a:p>
            <a:pPr lvl="1"/>
            <a:r>
              <a:rPr lang="en-US" dirty="0" smtClean="0"/>
              <a:t>This resulted in </a:t>
            </a:r>
            <a:r>
              <a:rPr lang="en-US" dirty="0"/>
              <a:t>nearly uniform light </a:t>
            </a:r>
            <a:r>
              <a:rPr lang="en-US" dirty="0" smtClean="0"/>
              <a:t/>
            </a:r>
            <a:br>
              <a:rPr lang="en-US" dirty="0" smtClean="0"/>
            </a:br>
            <a:r>
              <a:rPr lang="en-US" dirty="0" smtClean="0"/>
              <a:t>radiation </a:t>
            </a:r>
            <a:r>
              <a:rPr lang="en-US" dirty="0"/>
              <a:t>that filled the whole universe</a:t>
            </a:r>
            <a:r>
              <a:rPr lang="en-US" dirty="0" smtClean="0"/>
              <a:t>.</a:t>
            </a:r>
          </a:p>
          <a:p>
            <a:pPr lvl="1"/>
            <a:r>
              <a:rPr lang="en-US" dirty="0" smtClean="0"/>
              <a:t>The first stars had not yet </a:t>
            </a:r>
            <a:br>
              <a:rPr lang="en-US" dirty="0" smtClean="0"/>
            </a:br>
            <a:r>
              <a:rPr lang="en-US" dirty="0" smtClean="0"/>
              <a:t>formed, hence the “dark</a:t>
            </a:r>
            <a:br>
              <a:rPr lang="en-US" dirty="0" smtClean="0"/>
            </a:br>
            <a:r>
              <a:rPr lang="en-US" dirty="0" smtClean="0"/>
              <a:t>ages”.</a:t>
            </a:r>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rot="21285309">
            <a:off x="3330471" y="3316107"/>
            <a:ext cx="8439150" cy="3571875"/>
          </a:xfrm>
          <a:prstGeom prst="rect">
            <a:avLst/>
          </a:prstGeom>
        </p:spPr>
      </p:pic>
      <p:sp>
        <p:nvSpPr>
          <p:cNvPr id="6" name="Rectangle 5"/>
          <p:cNvSpPr/>
          <p:nvPr/>
        </p:nvSpPr>
        <p:spPr>
          <a:xfrm>
            <a:off x="10732956" y="179583"/>
            <a:ext cx="1409927" cy="230832"/>
          </a:xfrm>
          <a:prstGeom prst="rect">
            <a:avLst/>
          </a:prstGeom>
        </p:spPr>
        <p:txBody>
          <a:bodyPr wrap="square">
            <a:spAutoFit/>
          </a:bodyPr>
          <a:lstStyle/>
          <a:p>
            <a:pPr algn="r"/>
            <a:r>
              <a:rPr lang="en-US" sz="900" i="1" dirty="0" smtClean="0">
                <a:hlinkClick r:id="rId4"/>
              </a:rPr>
              <a:t>Image Source</a:t>
            </a:r>
            <a:endParaRPr lang="en-US" sz="900" i="1" dirty="0"/>
          </a:p>
        </p:txBody>
      </p:sp>
    </p:spTree>
    <p:extLst>
      <p:ext uri="{BB962C8B-B14F-4D97-AF65-F5344CB8AC3E}">
        <p14:creationId xmlns:p14="http://schemas.microsoft.com/office/powerpoint/2010/main" val="7519176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Matter Era</a:t>
            </a:r>
            <a:endParaRPr lang="en-US" dirty="0"/>
          </a:p>
        </p:txBody>
      </p:sp>
      <p:sp>
        <p:nvSpPr>
          <p:cNvPr id="3" name="Content Placeholder 2"/>
          <p:cNvSpPr>
            <a:spLocks noGrp="1"/>
          </p:cNvSpPr>
          <p:nvPr>
            <p:ph idx="1"/>
          </p:nvPr>
        </p:nvSpPr>
        <p:spPr>
          <a:xfrm>
            <a:off x="688298" y="1223682"/>
            <a:ext cx="10515600" cy="4832257"/>
          </a:xfrm>
        </p:spPr>
        <p:txBody>
          <a:bodyPr>
            <a:normAutofit/>
          </a:bodyPr>
          <a:lstStyle/>
          <a:p>
            <a:r>
              <a:rPr lang="en-US" dirty="0" smtClean="0"/>
              <a:t>During the next 100-200 million years, most matter (protons, neutrons, and electrons) were almost uniformly distributed. </a:t>
            </a:r>
          </a:p>
          <a:p>
            <a:pPr lvl="1"/>
            <a:r>
              <a:rPr lang="en-US" dirty="0" smtClean="0"/>
              <a:t>Some areas had slightly denser concentrations of matter, and matter in these regions became more dense as a result of gravitational attraction. </a:t>
            </a:r>
          </a:p>
          <a:p>
            <a:pPr lvl="1"/>
            <a:r>
              <a:rPr lang="en-US" dirty="0" smtClean="0"/>
              <a:t>This formed the nebulae (gas clouds), which condensed into the first stars.</a:t>
            </a:r>
          </a:p>
          <a:p>
            <a:pPr lvl="1"/>
            <a:r>
              <a:rPr lang="en-US" dirty="0" smtClean="0"/>
              <a:t>Between 200 million and 3 billion years after the Big Bang most galaxies had formed and early generations of stars were burning and exploding. </a:t>
            </a:r>
          </a:p>
          <a:p>
            <a:r>
              <a:rPr lang="en-US" dirty="0" smtClean="0"/>
              <a:t>Initially, the universe consisted mostly of </a:t>
            </a:r>
            <a:br>
              <a:rPr lang="en-US" dirty="0" smtClean="0"/>
            </a:br>
            <a:r>
              <a:rPr lang="en-US" dirty="0" smtClean="0"/>
              <a:t>hydrogen, with a smaller amount of helium </a:t>
            </a:r>
            <a:br>
              <a:rPr lang="en-US" dirty="0" smtClean="0"/>
            </a:br>
            <a:r>
              <a:rPr lang="en-US" dirty="0" smtClean="0"/>
              <a:t>and trace amounts of lithium. </a:t>
            </a:r>
          </a:p>
          <a:p>
            <a:pPr lvl="1"/>
            <a:r>
              <a:rPr lang="en-US" dirty="0" smtClean="0"/>
              <a:t>The remaining elements formed </a:t>
            </a:r>
            <a:br>
              <a:rPr lang="en-US" dirty="0" smtClean="0"/>
            </a:br>
            <a:r>
              <a:rPr lang="en-US" dirty="0" smtClean="0"/>
              <a:t>through fusion and from supernovae. </a:t>
            </a:r>
          </a:p>
        </p:txBody>
      </p:sp>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rot="21285309">
            <a:off x="5903516" y="3901255"/>
            <a:ext cx="6226942" cy="2635557"/>
          </a:xfrm>
          <a:prstGeom prst="rect">
            <a:avLst/>
          </a:prstGeom>
        </p:spPr>
      </p:pic>
      <p:sp>
        <p:nvSpPr>
          <p:cNvPr id="8" name="Rectangle 7"/>
          <p:cNvSpPr/>
          <p:nvPr/>
        </p:nvSpPr>
        <p:spPr>
          <a:xfrm>
            <a:off x="10782073" y="95747"/>
            <a:ext cx="1409927" cy="230832"/>
          </a:xfrm>
          <a:prstGeom prst="rect">
            <a:avLst/>
          </a:prstGeom>
        </p:spPr>
        <p:txBody>
          <a:bodyPr wrap="square">
            <a:spAutoFit/>
          </a:bodyPr>
          <a:lstStyle/>
          <a:p>
            <a:pPr algn="r"/>
            <a:r>
              <a:rPr lang="en-US" sz="900" i="1" dirty="0" smtClean="0">
                <a:hlinkClick r:id="rId4"/>
              </a:rPr>
              <a:t>Image Source</a:t>
            </a:r>
            <a:endParaRPr lang="en-US" sz="900" i="1" dirty="0"/>
          </a:p>
        </p:txBody>
      </p:sp>
    </p:spTree>
    <p:extLst>
      <p:ext uri="{BB962C8B-B14F-4D97-AF65-F5344CB8AC3E}">
        <p14:creationId xmlns:p14="http://schemas.microsoft.com/office/powerpoint/2010/main" val="7053972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6563" y="365125"/>
            <a:ext cx="11943892" cy="6176963"/>
          </a:xfrm>
          <a:prstGeom prst="rect">
            <a:avLst/>
          </a:prstGeom>
        </p:spPr>
      </p:pic>
      <p:sp>
        <p:nvSpPr>
          <p:cNvPr id="5" name="Rectangle 4"/>
          <p:cNvSpPr/>
          <p:nvPr/>
        </p:nvSpPr>
        <p:spPr>
          <a:xfrm>
            <a:off x="454701" y="6565531"/>
            <a:ext cx="6096000" cy="230832"/>
          </a:xfrm>
          <a:prstGeom prst="rect">
            <a:avLst/>
          </a:prstGeom>
        </p:spPr>
        <p:txBody>
          <a:bodyPr>
            <a:spAutoFit/>
          </a:bodyPr>
          <a:lstStyle/>
          <a:p>
            <a:r>
              <a:rPr lang="en-US" sz="900" i="1" dirty="0" smtClean="0"/>
              <a:t>Source: https</a:t>
            </a:r>
            <a:r>
              <a:rPr lang="en-US" sz="900" i="1" dirty="0"/>
              <a:t>://sites.uni.edu/morgans/astro/course/Notes/section3/bigbang.html</a:t>
            </a:r>
          </a:p>
        </p:txBody>
      </p:sp>
    </p:spTree>
    <p:extLst>
      <p:ext uri="{BB962C8B-B14F-4D97-AF65-F5344CB8AC3E}">
        <p14:creationId xmlns:p14="http://schemas.microsoft.com/office/powerpoint/2010/main" val="35561123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3911339"/>
            <a:ext cx="10515600" cy="2852737"/>
          </a:xfrm>
        </p:spPr>
        <p:txBody>
          <a:bodyPr/>
          <a:lstStyle/>
          <a:p>
            <a:pPr algn="ctr"/>
            <a:r>
              <a:rPr lang="en-US" dirty="0" smtClean="0"/>
              <a:t>The Dark Energy Era</a:t>
            </a:r>
            <a:endParaRPr lang="en-US" dirty="0"/>
          </a:p>
        </p:txBody>
      </p:sp>
      <p:sp>
        <p:nvSpPr>
          <p:cNvPr id="5" name="Rectangle 4">
            <a:extLst>
              <a:ext uri="{FF2B5EF4-FFF2-40B4-BE49-F238E27FC236}">
                <a16:creationId xmlns:a16="http://schemas.microsoft.com/office/drawing/2014/main" id="{CDEA25C2-9CE0-AC4E-A3EA-4F6F38E1A1C1}"/>
              </a:ext>
            </a:extLst>
          </p:cNvPr>
          <p:cNvSpPr/>
          <p:nvPr/>
        </p:nvSpPr>
        <p:spPr>
          <a:xfrm>
            <a:off x="11092097" y="32026"/>
            <a:ext cx="1248335" cy="215444"/>
          </a:xfrm>
          <a:prstGeom prst="rect">
            <a:avLst/>
          </a:prstGeom>
        </p:spPr>
        <p:txBody>
          <a:bodyPr wrap="square">
            <a:spAutoFit/>
          </a:bodyPr>
          <a:lstStyle/>
          <a:p>
            <a:r>
              <a:rPr lang="en-US" sz="800" i="1" dirty="0"/>
              <a:t>Image Source: </a:t>
            </a:r>
            <a:r>
              <a:rPr lang="en-US" sz="800" i="1" dirty="0" err="1" smtClean="0">
                <a:hlinkClick r:id="rId2"/>
              </a:rPr>
              <a:t>Pixabay</a:t>
            </a:r>
            <a:endParaRPr lang="en-US" sz="800" i="1" dirty="0"/>
          </a:p>
        </p:txBody>
      </p:sp>
      <p:pic>
        <p:nvPicPr>
          <p:cNvPr id="6" name="Picture 5"/>
          <p:cNvPicPr>
            <a:picLocks noChangeAspect="1"/>
          </p:cNvPicPr>
          <p:nvPr/>
        </p:nvPicPr>
        <p:blipFill rotWithShape="1">
          <a:blip r:embed="rId3"/>
          <a:srcRect l="3838"/>
          <a:stretch/>
        </p:blipFill>
        <p:spPr>
          <a:xfrm>
            <a:off x="2051380" y="238451"/>
            <a:ext cx="8076540" cy="5596238"/>
          </a:xfrm>
          <a:prstGeom prst="rect">
            <a:avLst/>
          </a:prstGeom>
        </p:spPr>
      </p:pic>
    </p:spTree>
    <p:extLst>
      <p:ext uri="{BB962C8B-B14F-4D97-AF65-F5344CB8AC3E}">
        <p14:creationId xmlns:p14="http://schemas.microsoft.com/office/powerpoint/2010/main" val="15975975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Faster Expansion</a:t>
            </a:r>
            <a:endParaRPr lang="en-US" dirty="0"/>
          </a:p>
        </p:txBody>
      </p:sp>
      <p:sp>
        <p:nvSpPr>
          <p:cNvPr id="3" name="Content Placeholder 2"/>
          <p:cNvSpPr>
            <a:spLocks noGrp="1"/>
          </p:cNvSpPr>
          <p:nvPr>
            <p:ph idx="1"/>
          </p:nvPr>
        </p:nvSpPr>
        <p:spPr/>
        <p:txBody>
          <a:bodyPr>
            <a:normAutofit lnSpcReduction="10000"/>
          </a:bodyPr>
          <a:lstStyle/>
          <a:p>
            <a:r>
              <a:rPr lang="en-US" dirty="0" smtClean="0"/>
              <a:t>In 1998, observations from the </a:t>
            </a:r>
            <a:r>
              <a:rPr lang="en-US" dirty="0"/>
              <a:t>Hubble Space Telescope (HST) </a:t>
            </a:r>
            <a:r>
              <a:rPr lang="en-US" dirty="0" smtClean="0"/>
              <a:t>indicated that </a:t>
            </a:r>
            <a:r>
              <a:rPr lang="en-US" dirty="0"/>
              <a:t>a long time ago, the universe was actually expanding more slowly than it is today</a:t>
            </a:r>
            <a:r>
              <a:rPr lang="en-US" dirty="0" smtClean="0"/>
              <a:t>.</a:t>
            </a:r>
          </a:p>
          <a:p>
            <a:pPr lvl="1"/>
            <a:r>
              <a:rPr lang="en-US" dirty="0" smtClean="0"/>
              <a:t>The </a:t>
            </a:r>
            <a:r>
              <a:rPr lang="en-US" dirty="0"/>
              <a:t>expansion of the universe </a:t>
            </a:r>
            <a:r>
              <a:rPr lang="en-US" dirty="0" smtClean="0"/>
              <a:t>was </a:t>
            </a:r>
            <a:r>
              <a:rPr lang="en-US" dirty="0"/>
              <a:t>not </a:t>
            </a:r>
            <a:r>
              <a:rPr lang="en-US" dirty="0" smtClean="0"/>
              <a:t>slowing </a:t>
            </a:r>
            <a:r>
              <a:rPr lang="en-US" dirty="0"/>
              <a:t>due to gravity, as </a:t>
            </a:r>
            <a:r>
              <a:rPr lang="en-US" dirty="0" smtClean="0"/>
              <a:t>most initially believed; instead </a:t>
            </a:r>
            <a:r>
              <a:rPr lang="en-US" dirty="0"/>
              <a:t>it has been </a:t>
            </a:r>
            <a:r>
              <a:rPr lang="en-US" i="1" dirty="0"/>
              <a:t>accelerating</a:t>
            </a:r>
            <a:r>
              <a:rPr lang="en-US" dirty="0"/>
              <a:t>. </a:t>
            </a:r>
            <a:endParaRPr lang="en-US" dirty="0" smtClean="0"/>
          </a:p>
          <a:p>
            <a:r>
              <a:rPr lang="en-US" dirty="0" smtClean="0"/>
              <a:t>This accelerating rate of expansion is now thought to be caused by dark </a:t>
            </a:r>
            <a:r>
              <a:rPr lang="en-US" dirty="0"/>
              <a:t>energy</a:t>
            </a:r>
            <a:r>
              <a:rPr lang="en-US" dirty="0" smtClean="0"/>
              <a:t>.</a:t>
            </a:r>
          </a:p>
          <a:p>
            <a:pPr lvl="1"/>
            <a:r>
              <a:rPr lang="en-US" u="sng" dirty="0"/>
              <a:t>Dark energy</a:t>
            </a:r>
            <a:r>
              <a:rPr lang="en-US" dirty="0"/>
              <a:t> is a theoretical repulsive force that </a:t>
            </a:r>
            <a:r>
              <a:rPr lang="en-US" dirty="0" smtClean="0"/>
              <a:t/>
            </a:r>
            <a:br>
              <a:rPr lang="en-US" dirty="0" smtClean="0"/>
            </a:br>
            <a:r>
              <a:rPr lang="en-US" dirty="0" smtClean="0"/>
              <a:t>counteracts </a:t>
            </a:r>
            <a:r>
              <a:rPr lang="en-US" dirty="0"/>
              <a:t>gravity and causes the universe to </a:t>
            </a:r>
            <a:r>
              <a:rPr lang="en-US" dirty="0" smtClean="0"/>
              <a:t/>
            </a:r>
            <a:br>
              <a:rPr lang="en-US" dirty="0" smtClean="0"/>
            </a:br>
            <a:r>
              <a:rPr lang="en-US" dirty="0" smtClean="0"/>
              <a:t>expand </a:t>
            </a:r>
            <a:r>
              <a:rPr lang="en-US" dirty="0"/>
              <a:t>at an accelerating rate.</a:t>
            </a:r>
            <a:endParaRPr lang="en-US" dirty="0" smtClean="0"/>
          </a:p>
          <a:p>
            <a:r>
              <a:rPr lang="en-US" dirty="0" smtClean="0"/>
              <a:t>Roughly </a:t>
            </a:r>
            <a:r>
              <a:rPr lang="en-US" dirty="0"/>
              <a:t>68% of the universe is dark energy. </a:t>
            </a:r>
            <a:endParaRPr lang="en-US" dirty="0" smtClean="0"/>
          </a:p>
          <a:p>
            <a:pPr lvl="1"/>
            <a:r>
              <a:rPr lang="en-US" dirty="0" smtClean="0"/>
              <a:t>Dark </a:t>
            </a:r>
            <a:r>
              <a:rPr lang="en-US" dirty="0"/>
              <a:t>matter makes up about 27%. </a:t>
            </a:r>
            <a:endParaRPr lang="en-US" dirty="0" smtClean="0"/>
          </a:p>
          <a:p>
            <a:pPr lvl="1"/>
            <a:r>
              <a:rPr lang="en-US" dirty="0" smtClean="0"/>
              <a:t>All ‘normal matter’ comprises &lt;5</a:t>
            </a:r>
            <a:r>
              <a:rPr lang="en-US" dirty="0"/>
              <a:t>% of the universe.</a:t>
            </a:r>
            <a:endParaRPr lang="en-US" dirty="0" smtClean="0"/>
          </a:p>
        </p:txBody>
      </p:sp>
      <p:pic>
        <p:nvPicPr>
          <p:cNvPr id="4" name="Picture 3"/>
          <p:cNvPicPr>
            <a:picLocks noChangeAspect="1"/>
          </p:cNvPicPr>
          <p:nvPr/>
        </p:nvPicPr>
        <p:blipFill>
          <a:blip r:embed="rId3"/>
          <a:stretch>
            <a:fillRect/>
          </a:stretch>
        </p:blipFill>
        <p:spPr>
          <a:xfrm>
            <a:off x="7854846" y="3522168"/>
            <a:ext cx="4017364" cy="3357084"/>
          </a:xfrm>
          <a:prstGeom prst="rect">
            <a:avLst/>
          </a:prstGeom>
        </p:spPr>
      </p:pic>
      <p:sp>
        <p:nvSpPr>
          <p:cNvPr id="5" name="Rectangle 4"/>
          <p:cNvSpPr/>
          <p:nvPr/>
        </p:nvSpPr>
        <p:spPr>
          <a:xfrm>
            <a:off x="10782073" y="-24300"/>
            <a:ext cx="1409927" cy="230832"/>
          </a:xfrm>
          <a:prstGeom prst="rect">
            <a:avLst/>
          </a:prstGeom>
        </p:spPr>
        <p:txBody>
          <a:bodyPr wrap="square">
            <a:spAutoFit/>
          </a:bodyPr>
          <a:lstStyle/>
          <a:p>
            <a:pPr algn="r"/>
            <a:r>
              <a:rPr lang="en-US" sz="900" i="1" dirty="0" smtClean="0">
                <a:hlinkClick r:id="rId4"/>
              </a:rPr>
              <a:t>Image Source</a:t>
            </a:r>
            <a:endParaRPr lang="en-US" sz="900" i="1" dirty="0"/>
          </a:p>
        </p:txBody>
      </p:sp>
    </p:spTree>
    <p:extLst>
      <p:ext uri="{BB962C8B-B14F-4D97-AF65-F5344CB8AC3E}">
        <p14:creationId xmlns:p14="http://schemas.microsoft.com/office/powerpoint/2010/main" val="8189075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4901780"/>
            <a:ext cx="10515600" cy="1429531"/>
          </a:xfrm>
        </p:spPr>
        <p:txBody>
          <a:bodyPr/>
          <a:lstStyle/>
          <a:p>
            <a:pPr algn="ctr"/>
            <a:r>
              <a:rPr lang="en-US" dirty="0" smtClean="0"/>
              <a:t>JWST – Studying the Big Bang</a:t>
            </a:r>
            <a:endParaRPr lang="en-US" dirty="0"/>
          </a:p>
        </p:txBody>
      </p:sp>
      <p:sp>
        <p:nvSpPr>
          <p:cNvPr id="6" name="Text Placeholder 4"/>
          <p:cNvSpPr txBox="1">
            <a:spLocks/>
          </p:cNvSpPr>
          <p:nvPr/>
        </p:nvSpPr>
        <p:spPr>
          <a:xfrm>
            <a:off x="696938" y="3435220"/>
            <a:ext cx="10515600" cy="15001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i="1"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dirty="0"/>
          </a:p>
        </p:txBody>
      </p:sp>
      <p:pic>
        <p:nvPicPr>
          <p:cNvPr id="2" name="Picture 1"/>
          <p:cNvPicPr>
            <a:picLocks noChangeAspect="1"/>
          </p:cNvPicPr>
          <p:nvPr/>
        </p:nvPicPr>
        <p:blipFill>
          <a:blip r:embed="rId2"/>
          <a:stretch>
            <a:fillRect/>
          </a:stretch>
        </p:blipFill>
        <p:spPr>
          <a:xfrm>
            <a:off x="1544820" y="71629"/>
            <a:ext cx="9342204" cy="5159938"/>
          </a:xfrm>
          <a:prstGeom prst="rect">
            <a:avLst/>
          </a:prstGeom>
        </p:spPr>
      </p:pic>
      <p:sp>
        <p:nvSpPr>
          <p:cNvPr id="7" name="Rectangle 6">
            <a:hlinkClick r:id="rId3"/>
          </p:cNvPr>
          <p:cNvSpPr/>
          <p:nvPr/>
        </p:nvSpPr>
        <p:spPr>
          <a:xfrm>
            <a:off x="10648836" y="73781"/>
            <a:ext cx="1409927" cy="230832"/>
          </a:xfrm>
          <a:prstGeom prst="rect">
            <a:avLst/>
          </a:prstGeom>
        </p:spPr>
        <p:txBody>
          <a:bodyPr wrap="square">
            <a:spAutoFit/>
          </a:bodyPr>
          <a:lstStyle/>
          <a:p>
            <a:pPr algn="r"/>
            <a:r>
              <a:rPr lang="en-US" sz="900" i="1" dirty="0" smtClean="0">
                <a:hlinkClick r:id="rId4"/>
              </a:rPr>
              <a:t>Image Source</a:t>
            </a:r>
            <a:endParaRPr lang="en-US" sz="900" i="1" dirty="0"/>
          </a:p>
        </p:txBody>
      </p:sp>
    </p:spTree>
    <p:extLst>
      <p:ext uri="{BB962C8B-B14F-4D97-AF65-F5344CB8AC3E}">
        <p14:creationId xmlns:p14="http://schemas.microsoft.com/office/powerpoint/2010/main" val="25589897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Webb</a:t>
            </a:r>
            <a:endParaRPr lang="en-US" dirty="0"/>
          </a:p>
        </p:txBody>
      </p:sp>
      <p:sp>
        <p:nvSpPr>
          <p:cNvPr id="3" name="Content Placeholder 2"/>
          <p:cNvSpPr>
            <a:spLocks noGrp="1"/>
          </p:cNvSpPr>
          <p:nvPr>
            <p:ph idx="1"/>
          </p:nvPr>
        </p:nvSpPr>
        <p:spPr>
          <a:xfrm>
            <a:off x="689548" y="1223683"/>
            <a:ext cx="7854845" cy="4487570"/>
          </a:xfrm>
        </p:spPr>
        <p:txBody>
          <a:bodyPr>
            <a:normAutofit lnSpcReduction="10000"/>
          </a:bodyPr>
          <a:lstStyle/>
          <a:p>
            <a:r>
              <a:rPr lang="en-US" dirty="0"/>
              <a:t>The James Webb Space Telescope (JWST or Webb) is a large infrared telescope that is being used to study every phase in the history of the Universe.</a:t>
            </a:r>
          </a:p>
          <a:p>
            <a:pPr lvl="1"/>
            <a:r>
              <a:rPr lang="en-US" dirty="0"/>
              <a:t>The telescope’s </a:t>
            </a:r>
            <a:r>
              <a:rPr lang="en-US" dirty="0" smtClean="0"/>
              <a:t>cameras </a:t>
            </a:r>
            <a:r>
              <a:rPr lang="en-US" dirty="0"/>
              <a:t>and </a:t>
            </a:r>
            <a:r>
              <a:rPr lang="en-US" dirty="0" smtClean="0"/>
              <a:t>spectrometers </a:t>
            </a:r>
            <a:r>
              <a:rPr lang="en-US" dirty="0"/>
              <a:t>have detectors that are able to record extremely faint signals. </a:t>
            </a:r>
            <a:endParaRPr lang="en-US" dirty="0" smtClean="0"/>
          </a:p>
          <a:p>
            <a:pPr lvl="1"/>
            <a:r>
              <a:rPr lang="en-US" dirty="0" smtClean="0"/>
              <a:t>JWST will be able to analyze light as old as </a:t>
            </a:r>
            <a:r>
              <a:rPr lang="en-US" dirty="0"/>
              <a:t>13.5 billion years to </a:t>
            </a:r>
            <a:r>
              <a:rPr lang="en-US" dirty="0" smtClean="0"/>
              <a:t>analyze </a:t>
            </a:r>
            <a:r>
              <a:rPr lang="en-US" dirty="0"/>
              <a:t>the first stars and galaxies </a:t>
            </a:r>
            <a:r>
              <a:rPr lang="en-US" dirty="0" smtClean="0"/>
              <a:t>in the </a:t>
            </a:r>
            <a:r>
              <a:rPr lang="en-US" dirty="0"/>
              <a:t>early universe</a:t>
            </a:r>
            <a:r>
              <a:rPr lang="en-US" dirty="0" smtClean="0"/>
              <a:t>.</a:t>
            </a:r>
          </a:p>
          <a:p>
            <a:r>
              <a:rPr lang="en-US" dirty="0" smtClean="0"/>
              <a:t>JWST relies on infrared light.</a:t>
            </a:r>
          </a:p>
          <a:p>
            <a:pPr lvl="1"/>
            <a:r>
              <a:rPr lang="en-US" dirty="0" smtClean="0"/>
              <a:t>For very distant objects, redshift is so extreme that it has moved beyond visible light to the infrared radiation (IR) range of the electromagnetic spectrum. </a:t>
            </a:r>
            <a:endParaRPr lang="en-US" dirty="0"/>
          </a:p>
        </p:txBody>
      </p:sp>
      <p:pic>
        <p:nvPicPr>
          <p:cNvPr id="4" name="Picture 3"/>
          <p:cNvPicPr>
            <a:picLocks noChangeAspect="1"/>
          </p:cNvPicPr>
          <p:nvPr/>
        </p:nvPicPr>
        <p:blipFill>
          <a:blip r:embed="rId2"/>
          <a:stretch>
            <a:fillRect/>
          </a:stretch>
        </p:blipFill>
        <p:spPr>
          <a:xfrm>
            <a:off x="8543925" y="794403"/>
            <a:ext cx="3648075" cy="5295900"/>
          </a:xfrm>
          <a:prstGeom prst="rect">
            <a:avLst/>
          </a:prstGeom>
        </p:spPr>
      </p:pic>
      <p:sp>
        <p:nvSpPr>
          <p:cNvPr id="5" name="Rectangle 4"/>
          <p:cNvSpPr/>
          <p:nvPr/>
        </p:nvSpPr>
        <p:spPr>
          <a:xfrm>
            <a:off x="10648836" y="73781"/>
            <a:ext cx="1409927" cy="230832"/>
          </a:xfrm>
          <a:prstGeom prst="rect">
            <a:avLst/>
          </a:prstGeom>
        </p:spPr>
        <p:txBody>
          <a:bodyPr wrap="square">
            <a:spAutoFit/>
          </a:bodyPr>
          <a:lstStyle/>
          <a:p>
            <a:pPr algn="r"/>
            <a:r>
              <a:rPr lang="en-US" sz="900" i="1" dirty="0" smtClean="0">
                <a:hlinkClick r:id="rId3"/>
              </a:rPr>
              <a:t>Image Source</a:t>
            </a:r>
            <a:endParaRPr lang="en-US" sz="900" i="1" dirty="0"/>
          </a:p>
        </p:txBody>
      </p:sp>
      <p:pic>
        <p:nvPicPr>
          <p:cNvPr id="7" name="Picture 6"/>
          <p:cNvPicPr>
            <a:picLocks noChangeAspect="1"/>
          </p:cNvPicPr>
          <p:nvPr/>
        </p:nvPicPr>
        <p:blipFill>
          <a:blip r:embed="rId4"/>
          <a:stretch>
            <a:fillRect/>
          </a:stretch>
        </p:blipFill>
        <p:spPr>
          <a:xfrm>
            <a:off x="198541" y="5445410"/>
            <a:ext cx="9562834" cy="1045330"/>
          </a:xfrm>
          <a:prstGeom prst="rect">
            <a:avLst/>
          </a:prstGeom>
        </p:spPr>
      </p:pic>
      <p:sp>
        <p:nvSpPr>
          <p:cNvPr id="8" name="Rectangle 7"/>
          <p:cNvSpPr/>
          <p:nvPr/>
        </p:nvSpPr>
        <p:spPr>
          <a:xfrm rot="16200000">
            <a:off x="-590795" y="5670360"/>
            <a:ext cx="1409927" cy="230832"/>
          </a:xfrm>
          <a:prstGeom prst="rect">
            <a:avLst/>
          </a:prstGeom>
        </p:spPr>
        <p:txBody>
          <a:bodyPr wrap="square">
            <a:spAutoFit/>
          </a:bodyPr>
          <a:lstStyle/>
          <a:p>
            <a:pPr algn="ctr"/>
            <a:r>
              <a:rPr lang="en-US" sz="900" i="1" dirty="0" smtClean="0">
                <a:hlinkClick r:id="rId5"/>
              </a:rPr>
              <a:t>Image Source</a:t>
            </a:r>
            <a:endParaRPr lang="en-US" sz="900" i="1" dirty="0"/>
          </a:p>
        </p:txBody>
      </p:sp>
    </p:spTree>
    <p:extLst>
      <p:ext uri="{BB962C8B-B14F-4D97-AF65-F5344CB8AC3E}">
        <p14:creationId xmlns:p14="http://schemas.microsoft.com/office/powerpoint/2010/main" val="890763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Webb</a:t>
            </a:r>
            <a:endParaRPr lang="en-US" dirty="0"/>
          </a:p>
        </p:txBody>
      </p:sp>
      <p:sp>
        <p:nvSpPr>
          <p:cNvPr id="3" name="Content Placeholder 2"/>
          <p:cNvSpPr>
            <a:spLocks noGrp="1"/>
          </p:cNvSpPr>
          <p:nvPr>
            <p:ph idx="1"/>
          </p:nvPr>
        </p:nvSpPr>
        <p:spPr/>
        <p:txBody>
          <a:bodyPr>
            <a:normAutofit lnSpcReduction="10000"/>
          </a:bodyPr>
          <a:lstStyle/>
          <a:p>
            <a:r>
              <a:rPr lang="en-US" dirty="0" smtClean="0"/>
              <a:t>JWST will primarily study reionization. </a:t>
            </a:r>
          </a:p>
          <a:p>
            <a:pPr lvl="1"/>
            <a:r>
              <a:rPr lang="en-US" dirty="0"/>
              <a:t>T</a:t>
            </a:r>
            <a:r>
              <a:rPr lang="en-US" dirty="0" smtClean="0"/>
              <a:t>he </a:t>
            </a:r>
            <a:r>
              <a:rPr lang="en-US" dirty="0"/>
              <a:t>first stars were 30 to 300 times as massive as our </a:t>
            </a:r>
            <a:r>
              <a:rPr lang="en-US" dirty="0" smtClean="0"/>
              <a:t>Sun.</a:t>
            </a:r>
          </a:p>
          <a:p>
            <a:pPr lvl="1"/>
            <a:r>
              <a:rPr lang="en-US" dirty="0" smtClean="0"/>
              <a:t>These stars existed for </a:t>
            </a:r>
            <a:r>
              <a:rPr lang="en-US" dirty="0"/>
              <a:t>only a few million years before exploding as supernovae. </a:t>
            </a:r>
            <a:endParaRPr lang="en-US" dirty="0" smtClean="0"/>
          </a:p>
          <a:p>
            <a:pPr lvl="1"/>
            <a:r>
              <a:rPr lang="en-US" dirty="0" smtClean="0"/>
              <a:t>The energy released from these first </a:t>
            </a:r>
            <a:r>
              <a:rPr lang="en-US" dirty="0"/>
              <a:t>stars was capable of splitting hydrogen atoms back into electrons and protons </a:t>
            </a:r>
            <a:r>
              <a:rPr lang="en-US" dirty="0" smtClean="0"/>
              <a:t>(</a:t>
            </a:r>
            <a:r>
              <a:rPr lang="en-US" u="sng" dirty="0" smtClean="0"/>
              <a:t>reionization</a:t>
            </a:r>
            <a:r>
              <a:rPr lang="en-US" dirty="0" smtClean="0"/>
              <a:t>).</a:t>
            </a:r>
            <a:r>
              <a:rPr lang="en-US" dirty="0"/>
              <a:t> </a:t>
            </a:r>
            <a:endParaRPr lang="en-US" dirty="0" smtClean="0"/>
          </a:p>
          <a:p>
            <a:r>
              <a:rPr lang="en-US" dirty="0"/>
              <a:t>Reionization is </a:t>
            </a:r>
            <a:r>
              <a:rPr lang="en-US" dirty="0" smtClean="0"/>
              <a:t>one </a:t>
            </a:r>
            <a:r>
              <a:rPr lang="en-US" dirty="0"/>
              <a:t>of the few </a:t>
            </a:r>
            <a:r>
              <a:rPr lang="en-US" dirty="0" smtClean="0"/>
              <a:t>ways in </a:t>
            </a:r>
            <a:r>
              <a:rPr lang="en-US" dirty="0"/>
              <a:t>which </a:t>
            </a:r>
            <a:r>
              <a:rPr lang="en-US" dirty="0" smtClean="0"/>
              <a:t/>
            </a:r>
            <a:br>
              <a:rPr lang="en-US" dirty="0" smtClean="0"/>
            </a:br>
            <a:r>
              <a:rPr lang="en-US" dirty="0" smtClean="0"/>
              <a:t>scientists </a:t>
            </a:r>
            <a:r>
              <a:rPr lang="en-US" dirty="0"/>
              <a:t>can </a:t>
            </a:r>
            <a:r>
              <a:rPr lang="en-US" dirty="0" smtClean="0"/>
              <a:t>study the </a:t>
            </a:r>
            <a:r>
              <a:rPr lang="en-US" dirty="0"/>
              <a:t>earliest </a:t>
            </a:r>
            <a:r>
              <a:rPr lang="en-US" dirty="0" smtClean="0"/>
              <a:t>stars.</a:t>
            </a:r>
          </a:p>
          <a:p>
            <a:pPr lvl="1"/>
            <a:r>
              <a:rPr lang="en-US" dirty="0" smtClean="0"/>
              <a:t>This can clarify exactly </a:t>
            </a:r>
            <a:r>
              <a:rPr lang="en-US" dirty="0"/>
              <a:t>when the first stars formed </a:t>
            </a:r>
            <a:r>
              <a:rPr lang="en-US" dirty="0" smtClean="0"/>
              <a:t/>
            </a:r>
            <a:br>
              <a:rPr lang="en-US" dirty="0" smtClean="0"/>
            </a:br>
            <a:r>
              <a:rPr lang="en-US" dirty="0" smtClean="0"/>
              <a:t>and </a:t>
            </a:r>
            <a:r>
              <a:rPr lang="en-US" dirty="0"/>
              <a:t>when this reionization process started to occur</a:t>
            </a:r>
            <a:r>
              <a:rPr lang="en-US" dirty="0" smtClean="0"/>
              <a:t>.</a:t>
            </a:r>
          </a:p>
          <a:p>
            <a:pPr lvl="1"/>
            <a:r>
              <a:rPr lang="en-US" dirty="0" smtClean="0"/>
              <a:t>The light emitted from the first stars enables </a:t>
            </a:r>
            <a:br>
              <a:rPr lang="en-US" dirty="0" smtClean="0"/>
            </a:br>
            <a:r>
              <a:rPr lang="en-US" dirty="0" smtClean="0"/>
              <a:t>scientists to better determine how these first stars </a:t>
            </a:r>
            <a:br>
              <a:rPr lang="en-US" dirty="0" smtClean="0"/>
            </a:br>
            <a:r>
              <a:rPr lang="en-US" dirty="0" smtClean="0"/>
              <a:t>affected </a:t>
            </a:r>
            <a:r>
              <a:rPr lang="en-US" dirty="0"/>
              <a:t>the later formation of </a:t>
            </a:r>
            <a:r>
              <a:rPr lang="en-US" dirty="0" smtClean="0"/>
              <a:t>galaxies.</a:t>
            </a:r>
            <a:endParaRPr lang="en-US" dirty="0"/>
          </a:p>
        </p:txBody>
      </p:sp>
      <p:pic>
        <p:nvPicPr>
          <p:cNvPr id="4" name="Picture 3"/>
          <p:cNvPicPr>
            <a:picLocks noChangeAspect="1"/>
          </p:cNvPicPr>
          <p:nvPr/>
        </p:nvPicPr>
        <p:blipFill>
          <a:blip r:embed="rId2"/>
          <a:stretch>
            <a:fillRect/>
          </a:stretch>
        </p:blipFill>
        <p:spPr>
          <a:xfrm>
            <a:off x="8169568" y="3192904"/>
            <a:ext cx="3861443" cy="3330315"/>
          </a:xfrm>
          <a:prstGeom prst="rect">
            <a:avLst/>
          </a:prstGeom>
        </p:spPr>
      </p:pic>
      <p:sp>
        <p:nvSpPr>
          <p:cNvPr id="5" name="Rectangle 4"/>
          <p:cNvSpPr/>
          <p:nvPr/>
        </p:nvSpPr>
        <p:spPr>
          <a:xfrm>
            <a:off x="10648836" y="73781"/>
            <a:ext cx="1409927" cy="230832"/>
          </a:xfrm>
          <a:prstGeom prst="rect">
            <a:avLst/>
          </a:prstGeom>
        </p:spPr>
        <p:txBody>
          <a:bodyPr wrap="square">
            <a:spAutoFit/>
          </a:bodyPr>
          <a:lstStyle/>
          <a:p>
            <a:pPr algn="r"/>
            <a:r>
              <a:rPr lang="en-US" sz="900" i="1" dirty="0" smtClean="0">
                <a:hlinkClick r:id="rId3"/>
              </a:rPr>
              <a:t>Image Source</a:t>
            </a:r>
            <a:endParaRPr lang="en-US" sz="900" i="1" dirty="0"/>
          </a:p>
        </p:txBody>
      </p:sp>
    </p:spTree>
    <p:extLst>
      <p:ext uri="{BB962C8B-B14F-4D97-AF65-F5344CB8AC3E}">
        <p14:creationId xmlns:p14="http://schemas.microsoft.com/office/powerpoint/2010/main" val="35093161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92790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84376" y="5667927"/>
            <a:ext cx="5486400" cy="566738"/>
          </a:xfrm>
        </p:spPr>
        <p:txBody>
          <a:bodyPr>
            <a:normAutofit/>
          </a:bodyPr>
          <a:lstStyle/>
          <a:p>
            <a:pPr algn="ctr"/>
            <a:r>
              <a:rPr lang="en-US" dirty="0" smtClean="0"/>
              <a:t>Recap of Week 1</a:t>
            </a:r>
            <a:endParaRPr lang="en-US" dirty="0"/>
          </a:p>
        </p:txBody>
      </p:sp>
      <p:sp>
        <p:nvSpPr>
          <p:cNvPr id="8" name="Text Placeholder 7"/>
          <p:cNvSpPr>
            <a:spLocks noGrp="1"/>
          </p:cNvSpPr>
          <p:nvPr>
            <p:ph type="body" sz="half" idx="2"/>
          </p:nvPr>
        </p:nvSpPr>
        <p:spPr>
          <a:xfrm>
            <a:off x="3484376" y="6234665"/>
            <a:ext cx="5486400" cy="804862"/>
          </a:xfrm>
        </p:spPr>
        <p:txBody>
          <a:bodyPr>
            <a:normAutofit/>
          </a:bodyPr>
          <a:lstStyle/>
          <a:p>
            <a:pPr algn="ctr"/>
            <a:r>
              <a:rPr lang="en-US" sz="2000" dirty="0" smtClean="0"/>
              <a:t>Big Bang Unit</a:t>
            </a:r>
            <a:endParaRPr lang="en-US" sz="2000" dirty="0"/>
          </a:p>
        </p:txBody>
      </p:sp>
      <p:pic>
        <p:nvPicPr>
          <p:cNvPr id="9" name="Picture 6">
            <a:extLst>
              <a:ext uri="{FF2B5EF4-FFF2-40B4-BE49-F238E27FC236}">
                <a16:creationId xmlns:a16="http://schemas.microsoft.com/office/drawing/2014/main" id="{26CB4B6C-0710-C245-B128-5F1905BC92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0" t="16848" r="1709"/>
          <a:stretch/>
        </p:blipFill>
        <p:spPr bwMode="auto">
          <a:xfrm>
            <a:off x="4464091" y="184666"/>
            <a:ext cx="3526970" cy="533458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82DE693-52AE-BC4A-BD8A-2A1B67B3B915}"/>
              </a:ext>
            </a:extLst>
          </p:cNvPr>
          <p:cNvSpPr/>
          <p:nvPr/>
        </p:nvSpPr>
        <p:spPr>
          <a:xfrm>
            <a:off x="7440705" y="6627168"/>
            <a:ext cx="1667435" cy="230832"/>
          </a:xfrm>
          <a:prstGeom prst="rect">
            <a:avLst/>
          </a:prstGeom>
        </p:spPr>
        <p:txBody>
          <a:bodyPr wrap="square">
            <a:spAutoFit/>
          </a:bodyPr>
          <a:lstStyle/>
          <a:p>
            <a:r>
              <a:rPr lang="en-US" sz="900" i="1" dirty="0"/>
              <a:t>Image Source: </a:t>
            </a:r>
            <a:r>
              <a:rPr lang="en-US" sz="900" i="1" dirty="0">
                <a:hlinkClick r:id="rId3"/>
              </a:rPr>
              <a:t>Wikimedia</a:t>
            </a:r>
            <a:endParaRPr lang="en-US" sz="900" i="1" dirty="0"/>
          </a:p>
        </p:txBody>
      </p:sp>
    </p:spTree>
    <p:extLst>
      <p:ext uri="{BB962C8B-B14F-4D97-AF65-F5344CB8AC3E}">
        <p14:creationId xmlns:p14="http://schemas.microsoft.com/office/powerpoint/2010/main" val="1278819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Week 1 Recap</a:t>
            </a:r>
            <a:endParaRPr lang="en-US" dirty="0"/>
          </a:p>
        </p:txBody>
      </p:sp>
      <p:sp>
        <p:nvSpPr>
          <p:cNvPr id="6" name="Content Placeholder 5"/>
          <p:cNvSpPr>
            <a:spLocks noGrp="1"/>
          </p:cNvSpPr>
          <p:nvPr>
            <p:ph idx="1"/>
          </p:nvPr>
        </p:nvSpPr>
        <p:spPr>
          <a:xfrm>
            <a:off x="199514" y="1311456"/>
            <a:ext cx="8538086" cy="5338727"/>
          </a:xfrm>
        </p:spPr>
        <p:txBody>
          <a:bodyPr>
            <a:normAutofit/>
          </a:bodyPr>
          <a:lstStyle/>
          <a:p>
            <a:r>
              <a:rPr lang="en-US" dirty="0"/>
              <a:t>During the 1920s, Harlow Shapely used Cepheid variables to determine distances in the Milky </a:t>
            </a:r>
            <a:r>
              <a:rPr lang="en-US" dirty="0" smtClean="0"/>
              <a:t>Way.</a:t>
            </a:r>
          </a:p>
          <a:p>
            <a:pPr lvl="1"/>
            <a:r>
              <a:rPr lang="en-US" dirty="0" smtClean="0"/>
              <a:t>Cepheid variables pulse with energy at a predictable rate based on their luminosity (brightness).</a:t>
            </a:r>
          </a:p>
          <a:p>
            <a:pPr lvl="1"/>
            <a:r>
              <a:rPr lang="en-US" dirty="0" smtClean="0"/>
              <a:t>By comparing the apparent magnitude (perceived brightness) to their luminosity (actual brightness, as calculated by the pulsation rate), Shapely was able to determine distances to distant galaxies (but with errors due to dust from nebulae). </a:t>
            </a:r>
          </a:p>
          <a:p>
            <a:r>
              <a:rPr lang="en-US" dirty="0"/>
              <a:t>Hubble’s work </a:t>
            </a:r>
            <a:r>
              <a:rPr lang="en-US" dirty="0" smtClean="0"/>
              <a:t>with </a:t>
            </a:r>
            <a:r>
              <a:rPr lang="en-US" dirty="0" err="1" smtClean="0"/>
              <a:t>Cepheids</a:t>
            </a:r>
            <a:r>
              <a:rPr lang="en-US" dirty="0" smtClean="0"/>
              <a:t> confirmed </a:t>
            </a:r>
            <a:r>
              <a:rPr lang="en-US" dirty="0"/>
              <a:t>that the Milky Way was just one galaxy among many in the </a:t>
            </a:r>
            <a:r>
              <a:rPr lang="en-US" dirty="0" smtClean="0"/>
              <a:t>universe.</a:t>
            </a:r>
          </a:p>
          <a:p>
            <a:pPr lvl="1"/>
            <a:r>
              <a:rPr lang="en-US" dirty="0" smtClean="0"/>
              <a:t>Hubble also </a:t>
            </a:r>
            <a:r>
              <a:rPr lang="en-US" dirty="0"/>
              <a:t>determined that </a:t>
            </a:r>
            <a:r>
              <a:rPr lang="en-US" dirty="0" smtClean="0"/>
              <a:t>the redshift of light from objects was </a:t>
            </a:r>
            <a:r>
              <a:rPr lang="en-US" dirty="0"/>
              <a:t>proportional to its </a:t>
            </a:r>
            <a:r>
              <a:rPr lang="en-US" dirty="0" smtClean="0"/>
              <a:t>distance. </a:t>
            </a:r>
          </a:p>
          <a:p>
            <a:pPr lvl="1"/>
            <a:r>
              <a:rPr lang="en-US" dirty="0" smtClean="0"/>
              <a:t>Redshift: </a:t>
            </a:r>
            <a:r>
              <a:rPr lang="en-US" dirty="0"/>
              <a:t>a</a:t>
            </a:r>
            <a:r>
              <a:rPr lang="en-US" dirty="0" smtClean="0"/>
              <a:t>s </a:t>
            </a:r>
            <a:r>
              <a:rPr lang="en-US" dirty="0"/>
              <a:t>objects move away, the light they emit has longer wavelengths, shifting bands in the spectral </a:t>
            </a:r>
            <a:r>
              <a:rPr lang="en-US" dirty="0" smtClean="0"/>
              <a:t>signature.</a:t>
            </a:r>
          </a:p>
        </p:txBody>
      </p:sp>
      <p:pic>
        <p:nvPicPr>
          <p:cNvPr id="8" name="Picture 6">
            <a:extLst>
              <a:ext uri="{FF2B5EF4-FFF2-40B4-BE49-F238E27FC236}">
                <a16:creationId xmlns:a16="http://schemas.microsoft.com/office/drawing/2014/main" id="{26CB4B6C-0710-C245-B128-5F1905BC92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65" r="8853"/>
          <a:stretch/>
        </p:blipFill>
        <p:spPr bwMode="auto">
          <a:xfrm>
            <a:off x="9170727" y="268942"/>
            <a:ext cx="2922495" cy="641547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98BC7D9F-DBE0-9D43-A0EC-02897C652D7A}"/>
              </a:ext>
            </a:extLst>
          </p:cNvPr>
          <p:cNvSpPr/>
          <p:nvPr/>
        </p:nvSpPr>
        <p:spPr>
          <a:xfrm>
            <a:off x="10816302" y="0"/>
            <a:ext cx="1375698" cy="230832"/>
          </a:xfrm>
          <a:prstGeom prst="rect">
            <a:avLst/>
          </a:prstGeom>
        </p:spPr>
        <p:txBody>
          <a:bodyPr wrap="none">
            <a:spAutoFit/>
          </a:bodyPr>
          <a:lstStyle/>
          <a:p>
            <a:r>
              <a:rPr lang="en-US" sz="900" i="1" dirty="0"/>
              <a:t>Image Source: </a:t>
            </a:r>
            <a:r>
              <a:rPr lang="en-US" sz="900" i="1" dirty="0">
                <a:hlinkClick r:id="rId3"/>
              </a:rPr>
              <a:t>Wikimedia</a:t>
            </a:r>
            <a:endParaRPr lang="en-US" sz="900" i="1" dirty="0"/>
          </a:p>
        </p:txBody>
      </p:sp>
    </p:spTree>
    <p:extLst>
      <p:ext uri="{BB962C8B-B14F-4D97-AF65-F5344CB8AC3E}">
        <p14:creationId xmlns:p14="http://schemas.microsoft.com/office/powerpoint/2010/main" val="1366477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Week 1 Recap</a:t>
            </a:r>
          </a:p>
        </p:txBody>
      </p:sp>
      <p:sp>
        <p:nvSpPr>
          <p:cNvPr id="6" name="Content Placeholder 5"/>
          <p:cNvSpPr>
            <a:spLocks noGrp="1"/>
          </p:cNvSpPr>
          <p:nvPr>
            <p:ph idx="1"/>
          </p:nvPr>
        </p:nvSpPr>
        <p:spPr>
          <a:xfrm>
            <a:off x="465514" y="1344706"/>
            <a:ext cx="11421686" cy="5338727"/>
          </a:xfrm>
        </p:spPr>
        <p:txBody>
          <a:bodyPr>
            <a:normAutofit lnSpcReduction="10000"/>
          </a:bodyPr>
          <a:lstStyle/>
          <a:p>
            <a:r>
              <a:rPr lang="en-US" dirty="0" smtClean="0"/>
              <a:t>Redshift was key for determining Hubble’s Law &amp; Hubble’s Constant. </a:t>
            </a:r>
          </a:p>
          <a:p>
            <a:pPr lvl="1"/>
            <a:r>
              <a:rPr lang="en-US" dirty="0" smtClean="0"/>
              <a:t>Hubble’s </a:t>
            </a:r>
            <a:r>
              <a:rPr lang="en-US" dirty="0"/>
              <a:t>Law - the rate at which a galaxy is moving away from a point is proportional to its distance from that point; i.e., the further away the galaxy, the greater its velocity (distance / time</a:t>
            </a:r>
            <a:r>
              <a:rPr lang="en-US" dirty="0" smtClean="0"/>
              <a:t>).</a:t>
            </a:r>
          </a:p>
          <a:p>
            <a:pPr lvl="1"/>
            <a:r>
              <a:rPr lang="en-US" dirty="0"/>
              <a:t>The Hubble Constant indicates the relationship between the velocity and distance of a galaxy. If you know the Hubble Constant and the velocity of a galaxy (via redshift), you can determine its distance</a:t>
            </a:r>
            <a:r>
              <a:rPr lang="en-US" dirty="0" smtClean="0"/>
              <a:t>.</a:t>
            </a:r>
          </a:p>
          <a:p>
            <a:pPr lvl="1"/>
            <a:r>
              <a:rPr lang="en-US" dirty="0" smtClean="0"/>
              <a:t>Both indicate the universe is expanding. </a:t>
            </a:r>
          </a:p>
          <a:p>
            <a:r>
              <a:rPr lang="en-US" dirty="0"/>
              <a:t>The idea of an expanding universe is </a:t>
            </a:r>
            <a:r>
              <a:rPr lang="en-US" dirty="0" smtClean="0"/>
              <a:t/>
            </a:r>
            <a:br>
              <a:rPr lang="en-US" dirty="0" smtClean="0"/>
            </a:br>
            <a:r>
              <a:rPr lang="en-US" dirty="0" smtClean="0"/>
              <a:t>also </a:t>
            </a:r>
            <a:r>
              <a:rPr lang="en-US" dirty="0"/>
              <a:t>supported by </a:t>
            </a:r>
            <a:r>
              <a:rPr lang="en-US" dirty="0" smtClean="0"/>
              <a:t>CMBR – faint uniform </a:t>
            </a:r>
            <a:br>
              <a:rPr lang="en-US" dirty="0" smtClean="0"/>
            </a:br>
            <a:r>
              <a:rPr lang="en-US" dirty="0" smtClean="0"/>
              <a:t>electromagnetic radiation that is found</a:t>
            </a:r>
            <a:br>
              <a:rPr lang="en-US" dirty="0" smtClean="0"/>
            </a:br>
            <a:r>
              <a:rPr lang="en-US" dirty="0" smtClean="0"/>
              <a:t>throughout the universe.</a:t>
            </a:r>
          </a:p>
          <a:p>
            <a:pPr lvl="1"/>
            <a:r>
              <a:rPr lang="en-US" dirty="0" smtClean="0"/>
              <a:t>CMBR suggests the universe was once very</a:t>
            </a:r>
            <a:br>
              <a:rPr lang="en-US" dirty="0" smtClean="0"/>
            </a:br>
            <a:r>
              <a:rPr lang="en-US" dirty="0" smtClean="0"/>
              <a:t>hot and very dense but cooled over time. </a:t>
            </a:r>
            <a:endParaRPr lang="en-US" dirty="0"/>
          </a:p>
        </p:txBody>
      </p:sp>
      <p:pic>
        <p:nvPicPr>
          <p:cNvPr id="8" name="Picture 7"/>
          <p:cNvPicPr>
            <a:picLocks noChangeAspect="1"/>
          </p:cNvPicPr>
          <p:nvPr/>
        </p:nvPicPr>
        <p:blipFill>
          <a:blip r:embed="rId2">
            <a:clrChange>
              <a:clrFrom>
                <a:srgbClr val="FFFFFF"/>
              </a:clrFrom>
              <a:clrTo>
                <a:srgbClr val="FFFFFF">
                  <a:alpha val="0"/>
                </a:srgbClr>
              </a:clrTo>
            </a:clrChange>
          </a:blip>
          <a:stretch>
            <a:fillRect/>
          </a:stretch>
        </p:blipFill>
        <p:spPr>
          <a:xfrm>
            <a:off x="6691086" y="3513210"/>
            <a:ext cx="5196114" cy="3170223"/>
          </a:xfrm>
          <a:prstGeom prst="rect">
            <a:avLst/>
          </a:prstGeom>
        </p:spPr>
      </p:pic>
      <p:sp>
        <p:nvSpPr>
          <p:cNvPr id="9" name="Rectangle 8"/>
          <p:cNvSpPr/>
          <p:nvPr/>
        </p:nvSpPr>
        <p:spPr>
          <a:xfrm rot="16200000">
            <a:off x="11487846" y="6189657"/>
            <a:ext cx="1014153" cy="215444"/>
          </a:xfrm>
          <a:prstGeom prst="rect">
            <a:avLst/>
          </a:prstGeom>
        </p:spPr>
        <p:txBody>
          <a:bodyPr wrap="square">
            <a:spAutoFit/>
          </a:bodyPr>
          <a:lstStyle/>
          <a:p>
            <a:r>
              <a:rPr lang="en-US" sz="800" i="1" dirty="0" smtClean="0"/>
              <a:t>Source: </a:t>
            </a:r>
            <a:r>
              <a:rPr lang="en-US" sz="800" i="1" dirty="0" smtClean="0">
                <a:hlinkClick r:id="rId3"/>
              </a:rPr>
              <a:t>PSU.edu</a:t>
            </a:r>
            <a:endParaRPr lang="en-US" sz="800" i="1" dirty="0"/>
          </a:p>
        </p:txBody>
      </p:sp>
    </p:spTree>
    <p:extLst>
      <p:ext uri="{BB962C8B-B14F-4D97-AF65-F5344CB8AC3E}">
        <p14:creationId xmlns:p14="http://schemas.microsoft.com/office/powerpoint/2010/main" val="3795298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Week 1 Recap</a:t>
            </a:r>
          </a:p>
        </p:txBody>
      </p:sp>
      <p:sp>
        <p:nvSpPr>
          <p:cNvPr id="3" name="Content Placeholder 2"/>
          <p:cNvSpPr>
            <a:spLocks noGrp="1"/>
          </p:cNvSpPr>
          <p:nvPr>
            <p:ph idx="1"/>
          </p:nvPr>
        </p:nvSpPr>
        <p:spPr/>
        <p:txBody>
          <a:bodyPr/>
          <a:lstStyle/>
          <a:p>
            <a:r>
              <a:rPr lang="en-US" dirty="0"/>
              <a:t>The greater the distance of an object from earth, the faster at which it is moving away from earth</a:t>
            </a:r>
            <a:r>
              <a:rPr lang="en-US" dirty="0" smtClean="0"/>
              <a:t>.</a:t>
            </a:r>
          </a:p>
          <a:p>
            <a:pPr lvl="1"/>
            <a:r>
              <a:rPr lang="en-US" dirty="0"/>
              <a:t>The expanding universe is similar to an inflating </a:t>
            </a:r>
            <a:r>
              <a:rPr lang="en-US" dirty="0" smtClean="0"/>
              <a:t>balloon. As </a:t>
            </a:r>
            <a:r>
              <a:rPr lang="en-US" dirty="0"/>
              <a:t>you inflate the balloon, each dot will move further away from each </a:t>
            </a:r>
            <a:r>
              <a:rPr lang="en-US" dirty="0" smtClean="0"/>
              <a:t>other.</a:t>
            </a:r>
          </a:p>
          <a:p>
            <a:pPr lvl="1"/>
            <a:r>
              <a:rPr lang="en-US" dirty="0" smtClean="0"/>
              <a:t>The </a:t>
            </a:r>
            <a:r>
              <a:rPr lang="en-US" dirty="0"/>
              <a:t>greater the distance between two </a:t>
            </a:r>
            <a:r>
              <a:rPr lang="en-US" dirty="0" smtClean="0"/>
              <a:t>dots (or two galaxies), </a:t>
            </a:r>
            <a:r>
              <a:rPr lang="en-US" dirty="0"/>
              <a:t>the greater the rate at which they move away. </a:t>
            </a:r>
            <a:endParaRPr lang="en-US" dirty="0" smtClean="0"/>
          </a:p>
          <a:p>
            <a:r>
              <a:rPr lang="en-US" dirty="0"/>
              <a:t>The math underlying Einstein’s theories of relativity </a:t>
            </a:r>
            <a:r>
              <a:rPr lang="en-US" dirty="0" smtClean="0"/>
              <a:t/>
            </a:r>
            <a:br>
              <a:rPr lang="en-US" dirty="0" smtClean="0"/>
            </a:br>
            <a:r>
              <a:rPr lang="en-US" dirty="0" smtClean="0"/>
              <a:t>also predict </a:t>
            </a:r>
            <a:r>
              <a:rPr lang="en-US" dirty="0"/>
              <a:t>a changing universe </a:t>
            </a:r>
            <a:r>
              <a:rPr lang="en-US" dirty="0" smtClean="0"/>
              <a:t>that cannot </a:t>
            </a:r>
            <a:r>
              <a:rPr lang="en-US" dirty="0"/>
              <a:t>remain </a:t>
            </a:r>
            <a:r>
              <a:rPr lang="en-US" dirty="0" smtClean="0"/>
              <a:t/>
            </a:r>
            <a:br>
              <a:rPr lang="en-US" dirty="0" smtClean="0"/>
            </a:br>
            <a:r>
              <a:rPr lang="en-US" dirty="0" smtClean="0"/>
              <a:t>static </a:t>
            </a:r>
            <a:r>
              <a:rPr lang="en-US" dirty="0"/>
              <a:t>&amp; fixed. </a:t>
            </a:r>
            <a:endParaRPr lang="en-US" dirty="0" smtClean="0"/>
          </a:p>
          <a:p>
            <a:pPr lvl="1"/>
            <a:r>
              <a:rPr lang="en-US" dirty="0" smtClean="0"/>
              <a:t>Einstein’s original calculations </a:t>
            </a:r>
            <a:r>
              <a:rPr lang="en-US" dirty="0"/>
              <a:t>perfectly </a:t>
            </a:r>
            <a:r>
              <a:rPr lang="en-US" dirty="0" smtClean="0"/>
              <a:t>predict </a:t>
            </a:r>
            <a:br>
              <a:rPr lang="en-US" dirty="0" smtClean="0"/>
            </a:br>
            <a:r>
              <a:rPr lang="en-US" dirty="0" smtClean="0"/>
              <a:t>the expansion </a:t>
            </a:r>
            <a:r>
              <a:rPr lang="en-US" dirty="0"/>
              <a:t>of the </a:t>
            </a:r>
            <a:r>
              <a:rPr lang="en-US" dirty="0" smtClean="0"/>
              <a:t>universe.</a:t>
            </a:r>
            <a:endParaRPr lang="en-US" dirty="0"/>
          </a:p>
        </p:txBody>
      </p:sp>
      <p:pic>
        <p:nvPicPr>
          <p:cNvPr id="5" name="Picture 2" descr="Analogy of an expanding universe">
            <a:extLst>
              <a:ext uri="{FF2B5EF4-FFF2-40B4-BE49-F238E27FC236}">
                <a16:creationId xmlns:a16="http://schemas.microsoft.com/office/drawing/2014/main" id="{6DEDEBE8-9C21-0044-9E4B-FC17921B077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04253" y="3760834"/>
            <a:ext cx="4760318" cy="320528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1BB869E-3623-C746-BA9B-02645C104139}"/>
              </a:ext>
            </a:extLst>
          </p:cNvPr>
          <p:cNvSpPr/>
          <p:nvPr/>
        </p:nvSpPr>
        <p:spPr>
          <a:xfrm>
            <a:off x="10499913" y="0"/>
            <a:ext cx="1864658" cy="230832"/>
          </a:xfrm>
          <a:prstGeom prst="rect">
            <a:avLst/>
          </a:prstGeom>
        </p:spPr>
        <p:txBody>
          <a:bodyPr wrap="square">
            <a:spAutoFit/>
          </a:bodyPr>
          <a:lstStyle/>
          <a:p>
            <a:r>
              <a:rPr lang="en-US" sz="900" i="1" dirty="0"/>
              <a:t>Image Source: </a:t>
            </a:r>
            <a:r>
              <a:rPr lang="en-US" sz="900" i="1" dirty="0">
                <a:hlinkClick r:id="rId3"/>
              </a:rPr>
              <a:t>Physics World</a:t>
            </a:r>
            <a:endParaRPr lang="en-US" sz="900" i="1" dirty="0"/>
          </a:p>
        </p:txBody>
      </p:sp>
    </p:spTree>
    <p:extLst>
      <p:ext uri="{BB962C8B-B14F-4D97-AF65-F5344CB8AC3E}">
        <p14:creationId xmlns:p14="http://schemas.microsoft.com/office/powerpoint/2010/main" val="392929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0E9AF-603C-1248-A388-0C78FC240B46}"/>
              </a:ext>
            </a:extLst>
          </p:cNvPr>
          <p:cNvSpPr>
            <a:spLocks noGrp="1"/>
          </p:cNvSpPr>
          <p:nvPr>
            <p:ph type="title"/>
          </p:nvPr>
        </p:nvSpPr>
        <p:spPr>
          <a:xfrm>
            <a:off x="889000" y="5186362"/>
            <a:ext cx="10515600" cy="1076325"/>
          </a:xfrm>
        </p:spPr>
        <p:txBody>
          <a:bodyPr/>
          <a:lstStyle/>
          <a:p>
            <a:pPr algn="ctr"/>
            <a:r>
              <a:rPr lang="en-US" dirty="0" smtClean="0"/>
              <a:t>In the beginning…</a:t>
            </a:r>
            <a:endParaRPr lang="en-US" dirty="0"/>
          </a:p>
        </p:txBody>
      </p:sp>
      <p:pic>
        <p:nvPicPr>
          <p:cNvPr id="5" name="Picture 2" descr="RS Puppis | RS Puppis (or RS Pup) is a Cepheid variable star… | Flickr">
            <a:extLst>
              <a:ext uri="{FF2B5EF4-FFF2-40B4-BE49-F238E27FC236}">
                <a16:creationId xmlns:a16="http://schemas.microsoft.com/office/drawing/2014/main" id="{C8AC01F7-B0DE-D247-8953-EC1523BB2F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267" y="235146"/>
            <a:ext cx="5254625" cy="5087938"/>
          </a:xfrm>
          <a:prstGeom prst="rect">
            <a:avLst/>
          </a:prstGeom>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865833C-7828-DA44-9A7D-F73ABFB70168}"/>
              </a:ext>
            </a:extLst>
          </p:cNvPr>
          <p:cNvSpPr/>
          <p:nvPr/>
        </p:nvSpPr>
        <p:spPr>
          <a:xfrm>
            <a:off x="7978587" y="0"/>
            <a:ext cx="1075765" cy="215444"/>
          </a:xfrm>
          <a:prstGeom prst="rect">
            <a:avLst/>
          </a:prstGeom>
        </p:spPr>
        <p:txBody>
          <a:bodyPr wrap="square">
            <a:spAutoFit/>
          </a:bodyPr>
          <a:lstStyle/>
          <a:p>
            <a:r>
              <a:rPr lang="en-US" sz="800" i="1" dirty="0"/>
              <a:t>Image Source: </a:t>
            </a:r>
            <a:r>
              <a:rPr lang="en-US" sz="800" i="1" dirty="0">
                <a:hlinkClick r:id="rId3"/>
              </a:rPr>
              <a:t>Flickr</a:t>
            </a:r>
            <a:endParaRPr lang="en-US" sz="800" i="1" dirty="0"/>
          </a:p>
        </p:txBody>
      </p:sp>
    </p:spTree>
    <p:extLst>
      <p:ext uri="{BB962C8B-B14F-4D97-AF65-F5344CB8AC3E}">
        <p14:creationId xmlns:p14="http://schemas.microsoft.com/office/powerpoint/2010/main" val="2993752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 Evidence Suggests</a:t>
            </a:r>
            <a:endParaRPr lang="en-US" dirty="0"/>
          </a:p>
        </p:txBody>
      </p:sp>
      <p:sp>
        <p:nvSpPr>
          <p:cNvPr id="3" name="Content Placeholder 2"/>
          <p:cNvSpPr>
            <a:spLocks noGrp="1"/>
          </p:cNvSpPr>
          <p:nvPr>
            <p:ph idx="1"/>
          </p:nvPr>
        </p:nvSpPr>
        <p:spPr>
          <a:xfrm>
            <a:off x="838200" y="1344706"/>
            <a:ext cx="10515600" cy="5114151"/>
          </a:xfrm>
        </p:spPr>
        <p:txBody>
          <a:bodyPr>
            <a:normAutofit fontScale="92500" lnSpcReduction="10000"/>
          </a:bodyPr>
          <a:lstStyle/>
          <a:p>
            <a:r>
              <a:rPr lang="en-US" dirty="0" smtClean="0"/>
              <a:t>Multiple forms of evidence indicates that all galaxies are moving apart at a rate of roughly 70 km/s/</a:t>
            </a:r>
            <a:r>
              <a:rPr lang="en-US" dirty="0" err="1" smtClean="0"/>
              <a:t>Mpc</a:t>
            </a:r>
            <a:r>
              <a:rPr lang="en-US" dirty="0" smtClean="0"/>
              <a:t>. </a:t>
            </a:r>
          </a:p>
          <a:p>
            <a:pPr lvl="1"/>
            <a:r>
              <a:rPr lang="en-US" dirty="0" smtClean="0"/>
              <a:t>This suggests that at some earlier point, all matter in the universe was condensed into a single point of infinite density (known as a </a:t>
            </a:r>
            <a:r>
              <a:rPr lang="en-US" u="sng" dirty="0" smtClean="0"/>
              <a:t>singularity</a:t>
            </a:r>
            <a:r>
              <a:rPr lang="en-US" dirty="0" smtClean="0"/>
              <a:t>). </a:t>
            </a:r>
          </a:p>
          <a:p>
            <a:r>
              <a:rPr lang="en-US" dirty="0" smtClean="0"/>
              <a:t>This is the underlying premise of the </a:t>
            </a:r>
            <a:r>
              <a:rPr lang="en-US" u="sng" dirty="0" smtClean="0"/>
              <a:t>Big Bang Theory</a:t>
            </a:r>
            <a:r>
              <a:rPr lang="en-US" dirty="0" smtClean="0"/>
              <a:t>.</a:t>
            </a:r>
          </a:p>
          <a:p>
            <a:pPr lvl="1"/>
            <a:r>
              <a:rPr lang="en-US" dirty="0" smtClean="0"/>
              <a:t>This scientific theory argues that all matter and energy in the universe emerged from a single point with extremely high density and temperature. </a:t>
            </a:r>
          </a:p>
          <a:p>
            <a:r>
              <a:rPr lang="en-US" dirty="0"/>
              <a:t>Like any scientific theory, the Big Bang is </a:t>
            </a:r>
            <a:r>
              <a:rPr lang="en-US" dirty="0" smtClean="0"/>
              <a:t>testable, enables </a:t>
            </a:r>
            <a:r>
              <a:rPr lang="en-US" dirty="0" smtClean="0"/>
              <a:t/>
            </a:r>
            <a:br>
              <a:rPr lang="en-US" dirty="0" smtClean="0"/>
            </a:br>
            <a:r>
              <a:rPr lang="en-US" dirty="0" smtClean="0"/>
              <a:t>predictions</a:t>
            </a:r>
            <a:r>
              <a:rPr lang="en-US" dirty="0" smtClean="0"/>
              <a:t>, </a:t>
            </a:r>
            <a:r>
              <a:rPr lang="en-US" dirty="0" smtClean="0"/>
              <a:t>&amp; </a:t>
            </a:r>
            <a:r>
              <a:rPr lang="en-US" dirty="0" smtClean="0"/>
              <a:t>emerged </a:t>
            </a:r>
            <a:r>
              <a:rPr lang="en-US" dirty="0"/>
              <a:t>from </a:t>
            </a:r>
            <a:r>
              <a:rPr lang="en-US" dirty="0" smtClean="0"/>
              <a:t>valid evidence </a:t>
            </a:r>
            <a:r>
              <a:rPr lang="en-US" dirty="0"/>
              <a:t>&amp; observations</a:t>
            </a:r>
            <a:r>
              <a:rPr lang="en-US" dirty="0" smtClean="0"/>
              <a:t>.</a:t>
            </a:r>
          </a:p>
          <a:p>
            <a:pPr lvl="1"/>
            <a:r>
              <a:rPr lang="en-US" dirty="0" smtClean="0"/>
              <a:t>In science, the term </a:t>
            </a:r>
            <a:r>
              <a:rPr lang="en-US" u="sng" dirty="0" smtClean="0"/>
              <a:t>theory</a:t>
            </a:r>
            <a:r>
              <a:rPr lang="en-US" dirty="0"/>
              <a:t> </a:t>
            </a:r>
            <a:r>
              <a:rPr lang="en-US" dirty="0" smtClean="0"/>
              <a:t>refers to a testable </a:t>
            </a:r>
            <a:r>
              <a:rPr lang="en-US" dirty="0"/>
              <a:t>explanation </a:t>
            </a:r>
            <a:r>
              <a:rPr lang="en-US" dirty="0" smtClean="0"/>
              <a:t>for a </a:t>
            </a:r>
            <a:br>
              <a:rPr lang="en-US" dirty="0" smtClean="0"/>
            </a:br>
            <a:r>
              <a:rPr lang="en-US" dirty="0" smtClean="0"/>
              <a:t>phenomenon based on credible evidence</a:t>
            </a:r>
            <a:r>
              <a:rPr lang="en-US" dirty="0"/>
              <a:t> </a:t>
            </a:r>
            <a:r>
              <a:rPr lang="en-US" dirty="0" smtClean="0"/>
              <a:t>&amp; explanatory models.</a:t>
            </a:r>
          </a:p>
          <a:p>
            <a:pPr lvl="1"/>
            <a:r>
              <a:rPr lang="en-US" dirty="0" smtClean="0"/>
              <a:t>A </a:t>
            </a:r>
            <a:r>
              <a:rPr lang="en-US" i="1" dirty="0" smtClean="0"/>
              <a:t>scientific</a:t>
            </a:r>
            <a:r>
              <a:rPr lang="en-US" dirty="0" smtClean="0"/>
              <a:t> </a:t>
            </a:r>
            <a:r>
              <a:rPr lang="en-US" i="1" dirty="0" smtClean="0"/>
              <a:t>theory</a:t>
            </a:r>
            <a:r>
              <a:rPr lang="en-US" dirty="0" smtClean="0"/>
              <a:t> is the most widely accepted explanation for a </a:t>
            </a:r>
            <a:br>
              <a:rPr lang="en-US" dirty="0" smtClean="0"/>
            </a:br>
            <a:r>
              <a:rPr lang="en-US" dirty="0" smtClean="0"/>
              <a:t>phenomenon based on a consensus of evidence and arguments. </a:t>
            </a:r>
          </a:p>
          <a:p>
            <a:pPr lvl="1"/>
            <a:r>
              <a:rPr lang="en-US" dirty="0" smtClean="0"/>
              <a:t>It is not just a hunch or a guess – it’s the most likely explanation</a:t>
            </a:r>
            <a:br>
              <a:rPr lang="en-US" dirty="0" smtClean="0"/>
            </a:br>
            <a:r>
              <a:rPr lang="en-US" dirty="0" smtClean="0"/>
              <a:t>based on logical analysis and empirical evidence. </a:t>
            </a:r>
          </a:p>
          <a:p>
            <a:pPr lvl="1"/>
            <a:endParaRPr lang="en-US" dirty="0" smtClean="0"/>
          </a:p>
          <a:p>
            <a:endParaRPr lang="en-US" dirty="0"/>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9356213" y="4062334"/>
            <a:ext cx="2782071" cy="2682854"/>
          </a:xfrm>
          <a:prstGeom prst="rect">
            <a:avLst/>
          </a:prstGeom>
        </p:spPr>
      </p:pic>
      <p:sp>
        <p:nvSpPr>
          <p:cNvPr id="6" name="Rectangle 5"/>
          <p:cNvSpPr/>
          <p:nvPr/>
        </p:nvSpPr>
        <p:spPr>
          <a:xfrm>
            <a:off x="10686299" y="6627168"/>
            <a:ext cx="1593273" cy="230832"/>
          </a:xfrm>
          <a:prstGeom prst="rect">
            <a:avLst/>
          </a:prstGeom>
        </p:spPr>
        <p:txBody>
          <a:bodyPr wrap="square">
            <a:spAutoFit/>
          </a:bodyPr>
          <a:lstStyle/>
          <a:p>
            <a:pPr algn="r"/>
            <a:r>
              <a:rPr lang="en-US" sz="900" i="1" dirty="0" smtClean="0"/>
              <a:t>Image Source: </a:t>
            </a:r>
            <a:r>
              <a:rPr lang="en-US" sz="900" i="1" dirty="0" smtClean="0">
                <a:hlinkClick r:id="rId3"/>
              </a:rPr>
              <a:t>Wikimedia</a:t>
            </a:r>
            <a:endParaRPr lang="en-US" sz="900" i="1" dirty="0"/>
          </a:p>
        </p:txBody>
      </p:sp>
    </p:spTree>
    <p:extLst>
      <p:ext uri="{BB962C8B-B14F-4D97-AF65-F5344CB8AC3E}">
        <p14:creationId xmlns:p14="http://schemas.microsoft.com/office/powerpoint/2010/main" val="86024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3011932"/>
            <a:ext cx="10515600" cy="2852737"/>
          </a:xfrm>
        </p:spPr>
        <p:txBody>
          <a:bodyPr/>
          <a:lstStyle/>
          <a:p>
            <a:pPr algn="ctr"/>
            <a:r>
              <a:rPr lang="en-US" dirty="0" smtClean="0"/>
              <a:t>The Radiation Era</a:t>
            </a:r>
            <a:endParaRPr lang="en-US" dirty="0"/>
          </a:p>
        </p:txBody>
      </p:sp>
      <p:pic>
        <p:nvPicPr>
          <p:cNvPr id="2" name="Picture 1"/>
          <p:cNvPicPr>
            <a:picLocks noChangeAspect="1"/>
          </p:cNvPicPr>
          <p:nvPr/>
        </p:nvPicPr>
        <p:blipFill rotWithShape="1">
          <a:blip r:embed="rId2"/>
          <a:srcRect l="3950"/>
          <a:stretch/>
        </p:blipFill>
        <p:spPr>
          <a:xfrm>
            <a:off x="23083" y="1588958"/>
            <a:ext cx="12119801" cy="3205944"/>
          </a:xfrm>
          <a:prstGeom prst="rect">
            <a:avLst/>
          </a:prstGeom>
        </p:spPr>
      </p:pic>
      <p:sp>
        <p:nvSpPr>
          <p:cNvPr id="3" name="Rectangle 2"/>
          <p:cNvSpPr/>
          <p:nvPr/>
        </p:nvSpPr>
        <p:spPr>
          <a:xfrm>
            <a:off x="10732956" y="179583"/>
            <a:ext cx="1409927" cy="230832"/>
          </a:xfrm>
          <a:prstGeom prst="rect">
            <a:avLst/>
          </a:prstGeom>
        </p:spPr>
        <p:txBody>
          <a:bodyPr wrap="square">
            <a:spAutoFit/>
          </a:bodyPr>
          <a:lstStyle/>
          <a:p>
            <a:pPr algn="r"/>
            <a:r>
              <a:rPr lang="en-US" sz="900" i="1" dirty="0" smtClean="0">
                <a:hlinkClick r:id="rId3"/>
              </a:rPr>
              <a:t>Image Source</a:t>
            </a:r>
            <a:endParaRPr lang="en-US" sz="900" i="1" dirty="0"/>
          </a:p>
        </p:txBody>
      </p:sp>
    </p:spTree>
    <p:extLst>
      <p:ext uri="{BB962C8B-B14F-4D97-AF65-F5344CB8AC3E}">
        <p14:creationId xmlns:p14="http://schemas.microsoft.com/office/powerpoint/2010/main" val="3560492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2696</TotalTime>
  <Words>1726</Words>
  <Application>Microsoft Office PowerPoint</Application>
  <PresentationFormat>Widescreen</PresentationFormat>
  <Paragraphs>195</Paragraphs>
  <Slides>28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Week 2 – How can expansion determine the universe’s age? </vt:lpstr>
      <vt:lpstr>Driving Questions</vt:lpstr>
      <vt:lpstr>Recap of Week 1</vt:lpstr>
      <vt:lpstr>Week 1 Recap</vt:lpstr>
      <vt:lpstr>Week 1 Recap</vt:lpstr>
      <vt:lpstr>Week 1 Recap</vt:lpstr>
      <vt:lpstr>In the beginning…</vt:lpstr>
      <vt:lpstr>What the Evidence Suggests</vt:lpstr>
      <vt:lpstr>The Radiation Era</vt:lpstr>
      <vt:lpstr>Big Bang Timeline </vt:lpstr>
      <vt:lpstr>Grand Unification Epoch</vt:lpstr>
      <vt:lpstr>Elementary Particles</vt:lpstr>
      <vt:lpstr>Antimatter</vt:lpstr>
      <vt:lpstr>Evidence for Antimatter &amp; Particle Colliders </vt:lpstr>
      <vt:lpstr>Mass Annihilation</vt:lpstr>
      <vt:lpstr>Primordial Nucleosynthesis</vt:lpstr>
      <vt:lpstr>Primordial Deuterium</vt:lpstr>
      <vt:lpstr>The Matter Era</vt:lpstr>
      <vt:lpstr>Matter Era</vt:lpstr>
      <vt:lpstr>Matter Era</vt:lpstr>
      <vt:lpstr>Matter Era</vt:lpstr>
      <vt:lpstr>PowerPoint Presentation</vt:lpstr>
      <vt:lpstr>The Dark Energy Era</vt:lpstr>
      <vt:lpstr>Faster Expansion</vt:lpstr>
      <vt:lpstr>JWST – Studying the Big Bang</vt:lpstr>
      <vt:lpstr>James Webb</vt:lpstr>
      <vt:lpstr>James Webb</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Kohn, Craig</dc:creator>
  <cp:lastModifiedBy>Craig Kohn</cp:lastModifiedBy>
  <cp:revision>138</cp:revision>
  <dcterms:created xsi:type="dcterms:W3CDTF">2021-11-13T16:27:38Z</dcterms:created>
  <dcterms:modified xsi:type="dcterms:W3CDTF">2022-05-17T14:10:35Z</dcterms:modified>
</cp:coreProperties>
</file>