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91" r:id="rId4"/>
    <p:sldId id="292" r:id="rId5"/>
    <p:sldId id="320" r:id="rId6"/>
    <p:sldId id="326" r:id="rId7"/>
    <p:sldId id="321" r:id="rId8"/>
    <p:sldId id="322" r:id="rId9"/>
    <p:sldId id="327" r:id="rId10"/>
    <p:sldId id="325" r:id="rId11"/>
    <p:sldId id="328" r:id="rId12"/>
    <p:sldId id="330" r:id="rId13"/>
    <p:sldId id="329" r:id="rId14"/>
    <p:sldId id="270" r:id="rId15"/>
    <p:sldId id="272" r:id="rId16"/>
    <p:sldId id="273" r:id="rId17"/>
    <p:sldId id="274" r:id="rId18"/>
    <p:sldId id="277" r:id="rId1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0DB"/>
    <a:srgbClr val="FFFF00"/>
    <a:srgbClr val="4472C4"/>
    <a:srgbClr val="F6F8FC"/>
    <a:srgbClr val="1A3E06"/>
    <a:srgbClr val="98AAD9"/>
    <a:srgbClr val="FF0000"/>
    <a:srgbClr val="BEE395"/>
    <a:srgbClr val="E2C4DE"/>
    <a:srgbClr val="EDD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/>
    <p:restoredTop sz="93910" autoAdjust="0"/>
  </p:normalViewPr>
  <p:slideViewPr>
    <p:cSldViewPr snapToGrid="0" snapToObjects="1">
      <p:cViewPr varScale="1">
        <p:scale>
          <a:sx n="64" d="100"/>
          <a:sy n="64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8D672-EE78-4AE7-931A-52BE231D69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CFFC56-49AF-43C3-BC7C-59F933262559}">
      <dgm:prSet custT="1"/>
      <dgm:spPr/>
      <dgm:t>
        <a:bodyPr/>
        <a:lstStyle/>
        <a:p>
          <a:r>
            <a:rPr lang="en-US" sz="2400" dirty="0" smtClean="0"/>
            <a:t>A small portion of the atoms in consumed food is added to the animal’s body. </a:t>
          </a:r>
          <a:endParaRPr lang="en-US" sz="2400" dirty="0"/>
        </a:p>
      </dgm:t>
    </dgm:pt>
    <dgm:pt modelId="{2ECC909F-87DC-441A-A46C-17FFD8D0D870}" type="parTrans" cxnId="{3292F4D7-46E6-446C-BC2A-5861A1488C01}">
      <dgm:prSet/>
      <dgm:spPr/>
      <dgm:t>
        <a:bodyPr/>
        <a:lstStyle/>
        <a:p>
          <a:endParaRPr lang="en-US" sz="2400"/>
        </a:p>
      </dgm:t>
    </dgm:pt>
    <dgm:pt modelId="{96ED252A-2F77-4DEF-8AD2-41BE16C2AF23}" type="sibTrans" cxnId="{3292F4D7-46E6-446C-BC2A-5861A1488C01}">
      <dgm:prSet/>
      <dgm:spPr/>
      <dgm:t>
        <a:bodyPr/>
        <a:lstStyle/>
        <a:p>
          <a:endParaRPr lang="en-US" sz="2400"/>
        </a:p>
      </dgm:t>
    </dgm:pt>
    <dgm:pt modelId="{18682B8A-F184-4273-943A-B377A85148AF}">
      <dgm:prSet custT="1"/>
      <dgm:spPr/>
      <dgm:t>
        <a:bodyPr/>
        <a:lstStyle/>
        <a:p>
          <a:r>
            <a:rPr lang="en-US" sz="2400" u="none" dirty="0" smtClean="0"/>
            <a:t>Biosynthesis</a:t>
          </a:r>
          <a:r>
            <a:rPr lang="en-US" sz="2400" dirty="0" smtClean="0"/>
            <a:t> is the process in which organisms use molecules they consume to make the macromolecules needed for their own cells. </a:t>
          </a:r>
          <a:endParaRPr lang="en-US" sz="2400" dirty="0"/>
        </a:p>
      </dgm:t>
    </dgm:pt>
    <dgm:pt modelId="{4FB47852-4B81-4BA0-B845-C4415CC7214F}" type="parTrans" cxnId="{3161A492-BCDD-4E0C-9E57-80DD1E04CC63}">
      <dgm:prSet/>
      <dgm:spPr/>
      <dgm:t>
        <a:bodyPr/>
        <a:lstStyle/>
        <a:p>
          <a:endParaRPr lang="en-US" sz="2400"/>
        </a:p>
      </dgm:t>
    </dgm:pt>
    <dgm:pt modelId="{2981DE1B-B12C-4CB5-B5C6-8D7C6F64E0B8}" type="sibTrans" cxnId="{3161A492-BCDD-4E0C-9E57-80DD1E04CC63}">
      <dgm:prSet/>
      <dgm:spPr/>
      <dgm:t>
        <a:bodyPr/>
        <a:lstStyle/>
        <a:p>
          <a:endParaRPr lang="en-US" sz="2400"/>
        </a:p>
      </dgm:t>
    </dgm:pt>
    <dgm:pt modelId="{5709AF15-E848-42C3-B391-B88644CA6E7A}">
      <dgm:prSet custT="1"/>
      <dgm:spPr/>
      <dgm:t>
        <a:bodyPr/>
        <a:lstStyle/>
        <a:p>
          <a:r>
            <a:rPr lang="en-US" sz="2400" dirty="0" smtClean="0"/>
            <a:t>The chemical energy in the high energy bonds of glucose is moved to ATP during cellular respiration. </a:t>
          </a:r>
          <a:endParaRPr lang="en-US" sz="2400" dirty="0"/>
        </a:p>
      </dgm:t>
    </dgm:pt>
    <dgm:pt modelId="{127ECC1B-3869-4202-AB69-4DFCAA8DBBC1}" type="parTrans" cxnId="{B50B33EC-695F-4E58-AAD9-B627536BF6BA}">
      <dgm:prSet/>
      <dgm:spPr/>
      <dgm:t>
        <a:bodyPr/>
        <a:lstStyle/>
        <a:p>
          <a:endParaRPr lang="en-US"/>
        </a:p>
      </dgm:t>
    </dgm:pt>
    <dgm:pt modelId="{A2091D1E-E877-4344-AADD-DDE586BF3583}" type="sibTrans" cxnId="{B50B33EC-695F-4E58-AAD9-B627536BF6BA}">
      <dgm:prSet/>
      <dgm:spPr/>
      <dgm:t>
        <a:bodyPr/>
        <a:lstStyle/>
        <a:p>
          <a:endParaRPr lang="en-US"/>
        </a:p>
      </dgm:t>
    </dgm:pt>
    <dgm:pt modelId="{0FAA7968-30D6-4DCC-A6CC-E793DE60D243}">
      <dgm:prSet custT="1"/>
      <dgm:spPr/>
      <dgm:t>
        <a:bodyPr/>
        <a:lstStyle/>
        <a:p>
          <a:r>
            <a:rPr lang="en-US" sz="2400" smtClean="0"/>
            <a:t>Most matter in consumed food is either breathed out as CO</a:t>
          </a:r>
          <a:r>
            <a:rPr lang="en-US" sz="2400" baseline="-25000" smtClean="0"/>
            <a:t>2</a:t>
          </a:r>
          <a:r>
            <a:rPr lang="en-US" sz="2400" smtClean="0"/>
            <a:t> &amp; H</a:t>
          </a:r>
          <a:r>
            <a:rPr lang="en-US" sz="2400" baseline="-25000" smtClean="0"/>
            <a:t>2</a:t>
          </a:r>
          <a:r>
            <a:rPr lang="en-US" sz="2400" smtClean="0"/>
            <a:t>O or lost as feces (waste). </a:t>
          </a:r>
          <a:endParaRPr lang="en-US" sz="2400" dirty="0"/>
        </a:p>
      </dgm:t>
    </dgm:pt>
    <dgm:pt modelId="{FDC0DDD8-5CCE-4D1D-BD7D-8271EA5BCFCB}" type="parTrans" cxnId="{C8BAFB59-2E33-43B5-8390-773C2C3EA29C}">
      <dgm:prSet/>
      <dgm:spPr/>
      <dgm:t>
        <a:bodyPr/>
        <a:lstStyle/>
        <a:p>
          <a:endParaRPr lang="en-US"/>
        </a:p>
      </dgm:t>
    </dgm:pt>
    <dgm:pt modelId="{D4D1A32A-16E5-4BEC-A827-0B4F1A728846}" type="sibTrans" cxnId="{C8BAFB59-2E33-43B5-8390-773C2C3EA29C}">
      <dgm:prSet/>
      <dgm:spPr/>
      <dgm:t>
        <a:bodyPr/>
        <a:lstStyle/>
        <a:p>
          <a:endParaRPr lang="en-US"/>
        </a:p>
      </dgm:t>
    </dgm:pt>
    <dgm:pt modelId="{F0A1B398-2390-7B4E-8530-8B8C54150992}" type="pres">
      <dgm:prSet presAssocID="{06D8D672-EE78-4AE7-931A-52BE231D69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82EF7-0BC4-4CBF-914E-C47033F4160D}" type="pres">
      <dgm:prSet presAssocID="{5709AF15-E848-42C3-B391-B88644CA6E7A}" presName="parentText" presStyleLbl="node1" presStyleIdx="0" presStyleCnt="4" custScaleY="86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90F96-833E-4BC4-A2C7-F88D1771F2E8}" type="pres">
      <dgm:prSet presAssocID="{A2091D1E-E877-4344-AADD-DDE586BF3583}" presName="spacer" presStyleCnt="0"/>
      <dgm:spPr/>
    </dgm:pt>
    <dgm:pt modelId="{5335DF96-4439-4E8F-BA7A-8F595208BA2D}" type="pres">
      <dgm:prSet presAssocID="{0FAA7968-30D6-4DCC-A6CC-E793DE60D24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5419A-438E-487E-8898-C5F6A6D44E02}" type="pres">
      <dgm:prSet presAssocID="{D4D1A32A-16E5-4BEC-A827-0B4F1A728846}" presName="spacer" presStyleCnt="0"/>
      <dgm:spPr/>
    </dgm:pt>
    <dgm:pt modelId="{2815DB32-26D7-E44B-AD59-EFFAD8DB2760}" type="pres">
      <dgm:prSet presAssocID="{55CFFC56-49AF-43C3-BC7C-59F9332625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F40B7-42E7-9441-88E2-3DD113DAF0B5}" type="pres">
      <dgm:prSet presAssocID="{96ED252A-2F77-4DEF-8AD2-41BE16C2AF23}" presName="spacer" presStyleCnt="0"/>
      <dgm:spPr/>
    </dgm:pt>
    <dgm:pt modelId="{44373F2E-1842-3F45-B65E-859D774B0428}" type="pres">
      <dgm:prSet presAssocID="{18682B8A-F184-4273-943A-B377A85148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1C963A-7F11-49DA-9F67-A99B6DBAA2A0}" type="presOf" srcId="{0FAA7968-30D6-4DCC-A6CC-E793DE60D243}" destId="{5335DF96-4439-4E8F-BA7A-8F595208BA2D}" srcOrd="0" destOrd="0" presId="urn:microsoft.com/office/officeart/2005/8/layout/vList2"/>
    <dgm:cxn modelId="{0E88EC8D-AAA5-AB4B-B810-A10E6C9A8923}" type="presOf" srcId="{06D8D672-EE78-4AE7-931A-52BE231D69CB}" destId="{F0A1B398-2390-7B4E-8530-8B8C54150992}" srcOrd="0" destOrd="0" presId="urn:microsoft.com/office/officeart/2005/8/layout/vList2"/>
    <dgm:cxn modelId="{B50B33EC-695F-4E58-AAD9-B627536BF6BA}" srcId="{06D8D672-EE78-4AE7-931A-52BE231D69CB}" destId="{5709AF15-E848-42C3-B391-B88644CA6E7A}" srcOrd="0" destOrd="0" parTransId="{127ECC1B-3869-4202-AB69-4DFCAA8DBBC1}" sibTransId="{A2091D1E-E877-4344-AADD-DDE586BF3583}"/>
    <dgm:cxn modelId="{C8BAFB59-2E33-43B5-8390-773C2C3EA29C}" srcId="{06D8D672-EE78-4AE7-931A-52BE231D69CB}" destId="{0FAA7968-30D6-4DCC-A6CC-E793DE60D243}" srcOrd="1" destOrd="0" parTransId="{FDC0DDD8-5CCE-4D1D-BD7D-8271EA5BCFCB}" sibTransId="{D4D1A32A-16E5-4BEC-A827-0B4F1A728846}"/>
    <dgm:cxn modelId="{A3DEE0C5-6172-45EB-B4DA-63DFC79B6A65}" type="presOf" srcId="{5709AF15-E848-42C3-B391-B88644CA6E7A}" destId="{47C82EF7-0BC4-4CBF-914E-C47033F4160D}" srcOrd="0" destOrd="0" presId="urn:microsoft.com/office/officeart/2005/8/layout/vList2"/>
    <dgm:cxn modelId="{87DC8CF4-46B9-9E49-9090-695DFECFD71E}" type="presOf" srcId="{18682B8A-F184-4273-943A-B377A85148AF}" destId="{44373F2E-1842-3F45-B65E-859D774B0428}" srcOrd="0" destOrd="0" presId="urn:microsoft.com/office/officeart/2005/8/layout/vList2"/>
    <dgm:cxn modelId="{58DA81CB-D211-7C40-A69F-4FC5485DB991}" type="presOf" srcId="{55CFFC56-49AF-43C3-BC7C-59F933262559}" destId="{2815DB32-26D7-E44B-AD59-EFFAD8DB2760}" srcOrd="0" destOrd="0" presId="urn:microsoft.com/office/officeart/2005/8/layout/vList2"/>
    <dgm:cxn modelId="{3161A492-BCDD-4E0C-9E57-80DD1E04CC63}" srcId="{06D8D672-EE78-4AE7-931A-52BE231D69CB}" destId="{18682B8A-F184-4273-943A-B377A85148AF}" srcOrd="3" destOrd="0" parTransId="{4FB47852-4B81-4BA0-B845-C4415CC7214F}" sibTransId="{2981DE1B-B12C-4CB5-B5C6-8D7C6F64E0B8}"/>
    <dgm:cxn modelId="{3292F4D7-46E6-446C-BC2A-5861A1488C01}" srcId="{06D8D672-EE78-4AE7-931A-52BE231D69CB}" destId="{55CFFC56-49AF-43C3-BC7C-59F933262559}" srcOrd="2" destOrd="0" parTransId="{2ECC909F-87DC-441A-A46C-17FFD8D0D870}" sibTransId="{96ED252A-2F77-4DEF-8AD2-41BE16C2AF23}"/>
    <dgm:cxn modelId="{8CA832FC-0E7F-4821-B202-5D2290C1AC51}" type="presParOf" srcId="{F0A1B398-2390-7B4E-8530-8B8C54150992}" destId="{47C82EF7-0BC4-4CBF-914E-C47033F4160D}" srcOrd="0" destOrd="0" presId="urn:microsoft.com/office/officeart/2005/8/layout/vList2"/>
    <dgm:cxn modelId="{AEEA31EE-3AF9-4A5D-A99B-7016D99B4A67}" type="presParOf" srcId="{F0A1B398-2390-7B4E-8530-8B8C54150992}" destId="{25090F96-833E-4BC4-A2C7-F88D1771F2E8}" srcOrd="1" destOrd="0" presId="urn:microsoft.com/office/officeart/2005/8/layout/vList2"/>
    <dgm:cxn modelId="{65C97344-7DA1-4229-8D2B-657F783F0ED6}" type="presParOf" srcId="{F0A1B398-2390-7B4E-8530-8B8C54150992}" destId="{5335DF96-4439-4E8F-BA7A-8F595208BA2D}" srcOrd="2" destOrd="0" presId="urn:microsoft.com/office/officeart/2005/8/layout/vList2"/>
    <dgm:cxn modelId="{C7571B1F-1DF1-47DB-8101-CEE77484B38B}" type="presParOf" srcId="{F0A1B398-2390-7B4E-8530-8B8C54150992}" destId="{ED35419A-438E-487E-8898-C5F6A6D44E02}" srcOrd="3" destOrd="0" presId="urn:microsoft.com/office/officeart/2005/8/layout/vList2"/>
    <dgm:cxn modelId="{9BAB2696-018F-C848-A7F3-2D90CE347BE7}" type="presParOf" srcId="{F0A1B398-2390-7B4E-8530-8B8C54150992}" destId="{2815DB32-26D7-E44B-AD59-EFFAD8DB2760}" srcOrd="4" destOrd="0" presId="urn:microsoft.com/office/officeart/2005/8/layout/vList2"/>
    <dgm:cxn modelId="{0822AFE2-90D1-774B-AD95-522ED75827D9}" type="presParOf" srcId="{F0A1B398-2390-7B4E-8530-8B8C54150992}" destId="{61FF40B7-42E7-9441-88E2-3DD113DAF0B5}" srcOrd="5" destOrd="0" presId="urn:microsoft.com/office/officeart/2005/8/layout/vList2"/>
    <dgm:cxn modelId="{79FCA1F6-9369-8C48-99AE-626307790092}" type="presParOf" srcId="{F0A1B398-2390-7B4E-8530-8B8C54150992}" destId="{44373F2E-1842-3F45-B65E-859D774B04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82EF7-0BC4-4CBF-914E-C47033F4160D}">
      <dsp:nvSpPr>
        <dsp:cNvPr id="0" name=""/>
        <dsp:cNvSpPr/>
      </dsp:nvSpPr>
      <dsp:spPr>
        <a:xfrm>
          <a:off x="0" y="14122"/>
          <a:ext cx="6263640" cy="1169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chemical energy in the high energy bonds of glucose is moved to ATP during cellular respiration. </a:t>
          </a:r>
          <a:endParaRPr lang="en-US" sz="2400" kern="1200" dirty="0"/>
        </a:p>
      </dsp:txBody>
      <dsp:txXfrm>
        <a:off x="57079" y="71201"/>
        <a:ext cx="6149482" cy="1055120"/>
      </dsp:txXfrm>
    </dsp:sp>
    <dsp:sp modelId="{5335DF96-4439-4E8F-BA7A-8F595208BA2D}">
      <dsp:nvSpPr>
        <dsp:cNvPr id="0" name=""/>
        <dsp:cNvSpPr/>
      </dsp:nvSpPr>
      <dsp:spPr>
        <a:xfrm>
          <a:off x="0" y="1367721"/>
          <a:ext cx="6263640" cy="1347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Most matter in consumed food is either breathed out as CO</a:t>
          </a:r>
          <a:r>
            <a:rPr lang="en-US" sz="2400" kern="1200" baseline="-25000" smtClean="0"/>
            <a:t>2</a:t>
          </a:r>
          <a:r>
            <a:rPr lang="en-US" sz="2400" kern="1200" smtClean="0"/>
            <a:t> &amp; H</a:t>
          </a:r>
          <a:r>
            <a:rPr lang="en-US" sz="2400" kern="1200" baseline="-25000" smtClean="0"/>
            <a:t>2</a:t>
          </a:r>
          <a:r>
            <a:rPr lang="en-US" sz="2400" kern="1200" smtClean="0"/>
            <a:t>O or lost as feces (waste). </a:t>
          </a:r>
          <a:endParaRPr lang="en-US" sz="2400" kern="1200" dirty="0"/>
        </a:p>
      </dsp:txBody>
      <dsp:txXfrm>
        <a:off x="65796" y="1433517"/>
        <a:ext cx="6132048" cy="1216248"/>
      </dsp:txXfrm>
    </dsp:sp>
    <dsp:sp modelId="{2815DB32-26D7-E44B-AD59-EFFAD8DB2760}">
      <dsp:nvSpPr>
        <dsp:cNvPr id="0" name=""/>
        <dsp:cNvSpPr/>
      </dsp:nvSpPr>
      <dsp:spPr>
        <a:xfrm>
          <a:off x="0" y="2899881"/>
          <a:ext cx="6263640" cy="1347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small portion of the atoms in consumed food is added to the animal’s body. </a:t>
          </a:r>
          <a:endParaRPr lang="en-US" sz="2400" kern="1200" dirty="0"/>
        </a:p>
      </dsp:txBody>
      <dsp:txXfrm>
        <a:off x="65796" y="2965677"/>
        <a:ext cx="6132048" cy="1216248"/>
      </dsp:txXfrm>
    </dsp:sp>
    <dsp:sp modelId="{44373F2E-1842-3F45-B65E-859D774B0428}">
      <dsp:nvSpPr>
        <dsp:cNvPr id="0" name=""/>
        <dsp:cNvSpPr/>
      </dsp:nvSpPr>
      <dsp:spPr>
        <a:xfrm>
          <a:off x="0" y="4432041"/>
          <a:ext cx="6263640" cy="1347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 smtClean="0"/>
            <a:t>Biosynthesis</a:t>
          </a:r>
          <a:r>
            <a:rPr lang="en-US" sz="2400" kern="1200" dirty="0" smtClean="0"/>
            <a:t> is the process in which organisms use molecules they consume to make the macromolecules needed for their own cells. </a:t>
          </a:r>
          <a:endParaRPr lang="en-US" sz="2400" kern="1200" dirty="0"/>
        </a:p>
      </dsp:txBody>
      <dsp:txXfrm>
        <a:off x="65796" y="4497837"/>
        <a:ext cx="6132048" cy="1216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ADCF7-1C9D-4701-AC4A-88A07CECE68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83358-0612-4386-A1DC-D4C862F9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0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Friday, October 14,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Friday, October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Friday, October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Friday, October 14,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Friday, October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Friday, October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Friday, October 14,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Friday, October 14,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Friday, October 14,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Friday, October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Friday, October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94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Friday, October 14,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D0F0C-26BB-2CF6-6B4E-AB319C30F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29"/>
          <a:stretch/>
        </p:blipFill>
        <p:spPr bwMode="auto">
          <a:xfrm>
            <a:off x="105828" y="6166740"/>
            <a:ext cx="522634" cy="428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piqsels.com/en/public-domain-photo-fmly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gov/sites/default/files/media/images/tg/Amino-acids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usabio.com/Cell-Marker/Adipocy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live.staticflickr.com/65535/50433112622_8df6744292_b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fmlyd" TargetMode="External"/><Relationship Id="rId2" Type="http://schemas.openxmlformats.org/officeDocument/2006/relationships/hyperlink" Target="https://commons.wikimedia.org/wiki/File:Ethanol_burning_flam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piqsels.com/en/public-domain-photo-fmly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staticflickr.com/8440/7980693966_1725421229_b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</a:t>
            </a:r>
            <a:r>
              <a:rPr lang="en-US" dirty="0" smtClean="0"/>
              <a:t>Animals Unit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Packet </a:t>
            </a:r>
            <a:r>
              <a:rPr lang="en-US" sz="4000" dirty="0" smtClean="0"/>
              <a:t>3 </a:t>
            </a:r>
            <a:r>
              <a:rPr lang="en-US" sz="4000" dirty="0"/>
              <a:t>– What happens </a:t>
            </a:r>
            <a:r>
              <a:rPr lang="en-US" sz="4000" dirty="0" smtClean="0"/>
              <a:t>inside animal cells?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4D0F0C-26BB-2CF6-6B4E-AB319C30F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29"/>
          <a:stretch/>
        </p:blipFill>
        <p:spPr bwMode="auto">
          <a:xfrm>
            <a:off x="157047" y="138353"/>
            <a:ext cx="522634" cy="428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ext, whiteboard&#10;&#10;Description automatically generated with medium confidence">
            <a:extLst>
              <a:ext uri="{FF2B5EF4-FFF2-40B4-BE49-F238E27FC236}">
                <a16:creationId xmlns:a16="http://schemas.microsoft.com/office/drawing/2014/main" id="{B580F2D9-96F6-06C0-5F58-A04315A842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1" y="121728"/>
            <a:ext cx="3246484" cy="5138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>
            <a:off x="8137160" y="6390806"/>
            <a:ext cx="3505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Source: </a:t>
            </a:r>
            <a:r>
              <a:rPr lang="en-US" sz="900" i="1" dirty="0">
                <a:hlinkClick r:id="rId4"/>
              </a:rPr>
              <a:t>https://www.piqsels.com/en/public-domain-photo-fmlyd</a:t>
            </a:r>
            <a:r>
              <a:rPr lang="en-US" sz="900" i="1" dirty="0"/>
              <a:t> </a:t>
            </a:r>
          </a:p>
        </p:txBody>
      </p:sp>
      <p:pic>
        <p:nvPicPr>
          <p:cNvPr id="14" name="Picture 2" descr="yellow, caterpillar, black, surface, close-up photography, wax worm, macro,  parasite | Piqsels">
            <a:extLst>
              <a:ext uri="{FF2B5EF4-FFF2-40B4-BE49-F238E27FC236}">
                <a16:creationId xmlns:a16="http://schemas.microsoft.com/office/drawing/2014/main" id="{C281971A-DEB7-704E-A785-DC59F5552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8" r="2951" b="837"/>
          <a:stretch/>
        </p:blipFill>
        <p:spPr bwMode="auto">
          <a:xfrm>
            <a:off x="7471993" y="374097"/>
            <a:ext cx="4170367" cy="60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Biosynthesis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35" y="1324302"/>
            <a:ext cx="6713860" cy="5106477"/>
          </a:xfrm>
        </p:spPr>
        <p:txBody>
          <a:bodyPr>
            <a:normAutofit/>
          </a:bodyPr>
          <a:lstStyle/>
          <a:p>
            <a:r>
              <a:rPr lang="en-US" dirty="0" smtClean="0"/>
              <a:t>Multiple forms of biosynthesis occur inside animal cells.</a:t>
            </a:r>
          </a:p>
          <a:p>
            <a:pPr lvl="1"/>
            <a:r>
              <a:rPr lang="en-US" dirty="0" smtClean="0"/>
              <a:t>Biosynthesis occurs anytime a cell assembles new molecules using atoms consumed in food. </a:t>
            </a:r>
          </a:p>
          <a:p>
            <a:r>
              <a:rPr lang="en-US" dirty="0" smtClean="0"/>
              <a:t>Protein assembly is one of the most common forms of biosynthesis. </a:t>
            </a:r>
          </a:p>
          <a:p>
            <a:pPr lvl="1"/>
            <a:r>
              <a:rPr lang="en-US" dirty="0" smtClean="0"/>
              <a:t>Structures </a:t>
            </a:r>
            <a:r>
              <a:rPr lang="en-US" dirty="0"/>
              <a:t>called </a:t>
            </a:r>
            <a:r>
              <a:rPr lang="en-US" u="sng" dirty="0" smtClean="0"/>
              <a:t>ribosomes</a:t>
            </a:r>
            <a:r>
              <a:rPr lang="en-US" dirty="0"/>
              <a:t> </a:t>
            </a:r>
            <a:r>
              <a:rPr lang="en-US" dirty="0" smtClean="0"/>
              <a:t>are where proteins are assembled using amino acids from food.</a:t>
            </a:r>
          </a:p>
          <a:p>
            <a:r>
              <a:rPr lang="en-US" dirty="0" smtClean="0"/>
              <a:t>During protein biosynthesis, amino acids from food are connected into long chains. </a:t>
            </a:r>
          </a:p>
          <a:p>
            <a:pPr lvl="1"/>
            <a:r>
              <a:rPr lang="en-US" dirty="0" smtClean="0"/>
              <a:t>Eventually these amino acid chains form the proteins needed for the cell to function. 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5935" y="-150056"/>
            <a:ext cx="4887370" cy="3822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6D6006-E47B-EA7A-479D-448ADE36E928}"/>
              </a:ext>
            </a:extLst>
          </p:cNvPr>
          <p:cNvSpPr/>
          <p:nvPr/>
        </p:nvSpPr>
        <p:spPr>
          <a:xfrm>
            <a:off x="7105339" y="3831407"/>
            <a:ext cx="492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Ribosomes are organelles that assemble the amino acids from food into the proteins used by cells. 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11658875" y="113342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3"/>
              </a:rPr>
              <a:t>Image Source</a:t>
            </a:r>
            <a:endParaRPr lang="en-US" sz="9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D6006-E47B-EA7A-479D-448ADE36E928}"/>
              </a:ext>
            </a:extLst>
          </p:cNvPr>
          <p:cNvSpPr/>
          <p:nvPr/>
        </p:nvSpPr>
        <p:spPr>
          <a:xfrm>
            <a:off x="9983448" y="167642"/>
            <a:ext cx="8694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ysClr val="windowText" lastClr="000000"/>
                </a:solidFill>
              </a:rPr>
              <a:t>Protein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D6006-E47B-EA7A-479D-448ADE36E928}"/>
              </a:ext>
            </a:extLst>
          </p:cNvPr>
          <p:cNvSpPr/>
          <p:nvPr/>
        </p:nvSpPr>
        <p:spPr>
          <a:xfrm>
            <a:off x="10762937" y="1176034"/>
            <a:ext cx="13704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ysClr val="windowText" lastClr="000000"/>
                </a:solidFill>
              </a:rPr>
              <a:t>Amino Acids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6D6006-E47B-EA7A-479D-448ADE36E928}"/>
              </a:ext>
            </a:extLst>
          </p:cNvPr>
          <p:cNvSpPr/>
          <p:nvPr/>
        </p:nvSpPr>
        <p:spPr>
          <a:xfrm>
            <a:off x="8693312" y="3342155"/>
            <a:ext cx="1305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ysClr val="windowText" lastClr="000000"/>
                </a:solidFill>
              </a:rPr>
              <a:t>Ribosome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5995" y="4795783"/>
            <a:ext cx="4797430" cy="1742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144665">
            <a:off x="8632369" y="5537994"/>
            <a:ext cx="768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Digestion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 rot="20586844">
            <a:off x="9624760" y="5405157"/>
            <a:ext cx="941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Biosynthesis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76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Biosynthesis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74" y="1324302"/>
            <a:ext cx="7402573" cy="52814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Cells can also use fatty acids from the diet to assemble the fats needed by the cell.</a:t>
            </a:r>
          </a:p>
          <a:p>
            <a:pPr lvl="1"/>
            <a:r>
              <a:rPr lang="en-US" dirty="0" smtClean="0"/>
              <a:t>Fat biosynthesis occurs in the </a:t>
            </a:r>
            <a:r>
              <a:rPr lang="en-US" i="1" dirty="0" smtClean="0"/>
              <a:t>cytoplasm</a:t>
            </a:r>
            <a:r>
              <a:rPr lang="en-US" dirty="0" smtClean="0"/>
              <a:t> of the cell (</a:t>
            </a:r>
            <a:r>
              <a:rPr lang="en-US" u="sng" dirty="0" smtClean="0"/>
              <a:t>cytoplasm</a:t>
            </a:r>
            <a:r>
              <a:rPr lang="en-US" dirty="0" smtClean="0"/>
              <a:t> = the jelly-like liquid inside the cell).</a:t>
            </a:r>
          </a:p>
          <a:p>
            <a:pPr lvl="1"/>
            <a:r>
              <a:rPr lang="en-US" dirty="0" smtClean="0"/>
              <a:t>Fats are used for membranes and for energy storage. </a:t>
            </a:r>
          </a:p>
          <a:p>
            <a:r>
              <a:rPr lang="en-US" dirty="0" smtClean="0"/>
              <a:t>Fat biosynthesis occurs in two different ways. </a:t>
            </a:r>
          </a:p>
          <a:p>
            <a:pPr lvl="1"/>
            <a:r>
              <a:rPr lang="en-US" dirty="0" smtClean="0"/>
              <a:t>Cells use enzymes to assemble fats</a:t>
            </a:r>
            <a:br>
              <a:rPr lang="en-US" dirty="0" smtClean="0"/>
            </a:br>
            <a:r>
              <a:rPr lang="en-US" dirty="0" smtClean="0"/>
              <a:t>from fatty acids consumed in the diet. </a:t>
            </a:r>
          </a:p>
          <a:p>
            <a:pPr lvl="1"/>
            <a:r>
              <a:rPr lang="en-US" dirty="0" smtClean="0"/>
              <a:t>Cells can also use enzymes to rearrange </a:t>
            </a:r>
            <a:br>
              <a:rPr lang="en-US" dirty="0" smtClean="0"/>
            </a:br>
            <a:r>
              <a:rPr lang="en-US" dirty="0" smtClean="0"/>
              <a:t>atoms in other molecules (such as </a:t>
            </a:r>
            <a:br>
              <a:rPr lang="en-US" dirty="0" smtClean="0"/>
            </a:br>
            <a:r>
              <a:rPr lang="en-US" dirty="0" smtClean="0"/>
              <a:t>glucose) to make new fatty acids. </a:t>
            </a:r>
          </a:p>
          <a:p>
            <a:r>
              <a:rPr lang="en-US" dirty="0" smtClean="0"/>
              <a:t>If an animal consumes too much food, </a:t>
            </a:r>
            <a:br>
              <a:rPr lang="en-US" dirty="0" smtClean="0"/>
            </a:br>
            <a:r>
              <a:rPr lang="en-US" dirty="0" smtClean="0"/>
              <a:t>those food molecules will be converted </a:t>
            </a:r>
            <a:br>
              <a:rPr lang="en-US" dirty="0" smtClean="0"/>
            </a:br>
            <a:r>
              <a:rPr lang="en-US" dirty="0" smtClean="0"/>
              <a:t>into fats for long-term energy storage.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D6006-E47B-EA7A-479D-448ADE36E928}"/>
              </a:ext>
            </a:extLst>
          </p:cNvPr>
          <p:cNvSpPr/>
          <p:nvPr/>
        </p:nvSpPr>
        <p:spPr>
          <a:xfrm>
            <a:off x="8055096" y="2405944"/>
            <a:ext cx="3951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An animal’s body can rearrange food molecules into fat molecules for long-term energy storage in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fat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cells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(e.g., this occurs in bears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before hibernation).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11633891" y="5524788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4774" y="3650532"/>
            <a:ext cx="5667226" cy="28493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11626396" y="951306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4"/>
              </a:rPr>
              <a:t>Image Source</a:t>
            </a:r>
            <a:endParaRPr lang="en-US" sz="9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416" y="239843"/>
            <a:ext cx="3807822" cy="21689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7188" y="6465345"/>
            <a:ext cx="493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Fat cells expand to store more fat macromolecules.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more and more cells.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571491" y="-287644"/>
            <a:ext cx="4680779" cy="68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520786"/>
            <a:ext cx="2133600" cy="365125"/>
          </a:xfrm>
        </p:spPr>
        <p:txBody>
          <a:bodyPr/>
          <a:lstStyle/>
          <a:p>
            <a:fld id="{47A2A49C-3692-4152-8A6C-C7C5B48EF17E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40AC16-4840-7140-BE0C-FB7B42BE90EC}"/>
              </a:ext>
            </a:extLst>
          </p:cNvPr>
          <p:cNvSpPr txBox="1">
            <a:spLocks/>
          </p:cNvSpPr>
          <p:nvPr/>
        </p:nvSpPr>
        <p:spPr>
          <a:xfrm>
            <a:off x="551793" y="1295400"/>
            <a:ext cx="11098924" cy="52578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 b="1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2800" dirty="0"/>
              <a:t>As </a:t>
            </a:r>
            <a:r>
              <a:rPr lang="en-US" sz="2800" dirty="0" smtClean="0"/>
              <a:t>cells assemble new fat &amp; protein macromolecules</a:t>
            </a:r>
            <a:r>
              <a:rPr lang="en-US" sz="2800" dirty="0"/>
              <a:t>, </a:t>
            </a:r>
            <a:r>
              <a:rPr lang="en-US" sz="2800" dirty="0" smtClean="0"/>
              <a:t>they grow larger.</a:t>
            </a:r>
            <a:endParaRPr lang="en-US" sz="2800" dirty="0"/>
          </a:p>
          <a:p>
            <a:pPr lvl="1"/>
            <a:r>
              <a:rPr lang="en-US" sz="2400" dirty="0" smtClean="0"/>
              <a:t>If a cell produces enough fat and protein macromolecules, it can divide in half.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800" u="sng" dirty="0" smtClean="0"/>
              <a:t>Mitosis</a:t>
            </a:r>
            <a:r>
              <a:rPr lang="en-US" sz="2800" dirty="0" smtClean="0"/>
              <a:t> is the </a:t>
            </a:r>
            <a:r>
              <a:rPr lang="en-US" sz="2800" dirty="0"/>
              <a:t>process of dividing one large cell </a:t>
            </a:r>
            <a:r>
              <a:rPr lang="en-US" sz="2800" dirty="0" smtClean="0"/>
              <a:t>into </a:t>
            </a:r>
            <a:r>
              <a:rPr lang="en-US" sz="2800" dirty="0"/>
              <a:t>two smaller </a:t>
            </a:r>
            <a:r>
              <a:rPr lang="en-US" sz="2800" dirty="0" smtClean="0"/>
              <a:t>cells.</a:t>
            </a:r>
            <a:endParaRPr lang="en-US" sz="2800" dirty="0"/>
          </a:p>
          <a:p>
            <a:pPr lvl="1"/>
            <a:r>
              <a:rPr lang="en-US" sz="2400" dirty="0"/>
              <a:t>Cell growth and division is important </a:t>
            </a:r>
            <a:r>
              <a:rPr lang="en-US" sz="2400" dirty="0" smtClean="0"/>
              <a:t>for </a:t>
            </a:r>
            <a:br>
              <a:rPr lang="en-US" sz="2400" dirty="0" smtClean="0"/>
            </a:br>
            <a:r>
              <a:rPr lang="en-US" sz="2400" dirty="0" smtClean="0"/>
              <a:t>enabling animals </a:t>
            </a:r>
            <a:r>
              <a:rPr lang="en-US" sz="2400" dirty="0"/>
              <a:t>to grow larger. </a:t>
            </a:r>
          </a:p>
          <a:p>
            <a:pPr lvl="1"/>
            <a:r>
              <a:rPr lang="en-US" sz="2400" dirty="0"/>
              <a:t>Mitosis is what enables an organism </a:t>
            </a:r>
            <a:r>
              <a:rPr lang="en-US" sz="2400" dirty="0" smtClean="0"/>
              <a:t>to </a:t>
            </a:r>
            <a:br>
              <a:rPr lang="en-US" sz="2400" dirty="0" smtClean="0"/>
            </a:br>
            <a:r>
              <a:rPr lang="en-US" sz="2400" dirty="0" smtClean="0"/>
              <a:t>significantly </a:t>
            </a:r>
            <a:r>
              <a:rPr lang="en-US" sz="2400" dirty="0"/>
              <a:t>increase in size. </a:t>
            </a:r>
          </a:p>
          <a:p>
            <a:pPr lvl="1"/>
            <a:r>
              <a:rPr lang="en-US" sz="2400" dirty="0"/>
              <a:t>Mitosis is also important for building </a:t>
            </a:r>
            <a:r>
              <a:rPr lang="en-US" sz="2400" dirty="0" smtClean="0"/>
              <a:t>and </a:t>
            </a:r>
            <a:br>
              <a:rPr lang="en-US" sz="2400" dirty="0" smtClean="0"/>
            </a:br>
            <a:r>
              <a:rPr lang="en-US" sz="2400" dirty="0" smtClean="0"/>
              <a:t>repairing </a:t>
            </a:r>
            <a:r>
              <a:rPr lang="en-US" sz="2400" dirty="0"/>
              <a:t>bodily tissue (such as </a:t>
            </a:r>
            <a:r>
              <a:rPr lang="en-US" sz="2400" dirty="0" smtClean="0"/>
              <a:t>healing </a:t>
            </a:r>
            <a:br>
              <a:rPr lang="en-US" sz="2400" dirty="0" smtClean="0"/>
            </a:br>
            <a:r>
              <a:rPr lang="en-US" sz="2400" dirty="0" smtClean="0"/>
              <a:t>wounds </a:t>
            </a:r>
            <a:r>
              <a:rPr lang="en-US" sz="2400" dirty="0"/>
              <a:t>or increasing muscle </a:t>
            </a:r>
            <a:r>
              <a:rPr lang="en-US" sz="2400" dirty="0" smtClean="0"/>
              <a:t>mass</a:t>
            </a:r>
            <a:r>
              <a:rPr lang="en-US" sz="2400" dirty="0"/>
              <a:t>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994490" y="6164266"/>
            <a:ext cx="3859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A cell splits into two </a:t>
            </a:r>
            <a:r>
              <a:rPr lang="en-US" i="1" dirty="0" smtClean="0"/>
              <a:t>cells </a:t>
            </a:r>
            <a:r>
              <a:rPr lang="en-US" i="1" dirty="0"/>
              <a:t>via mitosis.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42307" y="2569247"/>
            <a:ext cx="2960637" cy="43094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0" y="660413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/>
              <a:t>Image Source: https://www.sciencenewsforstudents.org/article/scientists-say-mitosis</a:t>
            </a:r>
          </a:p>
        </p:txBody>
      </p:sp>
    </p:spTree>
    <p:extLst>
      <p:ext uri="{BB962C8B-B14F-4D97-AF65-F5344CB8AC3E}">
        <p14:creationId xmlns:p14="http://schemas.microsoft.com/office/powerpoint/2010/main" val="9704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1"/>
            <a:ext cx="5251316" cy="1111348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433" y="1111350"/>
            <a:ext cx="5966762" cy="5671216"/>
          </a:xfrm>
        </p:spPr>
        <p:txBody>
          <a:bodyPr>
            <a:normAutofit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/>
              <a:t>Driving Question: What happens inside animal cells? </a:t>
            </a:r>
          </a:p>
          <a:p>
            <a:pPr lvl="0"/>
            <a:r>
              <a:rPr lang="en-US" b="0" dirty="0"/>
              <a:t>How and where does cellular respiration occur? </a:t>
            </a:r>
          </a:p>
          <a:p>
            <a:pPr lvl="0"/>
            <a:r>
              <a:rPr lang="en-US" b="0" dirty="0"/>
              <a:t>How and where does biosynthesis occur? </a:t>
            </a:r>
          </a:p>
          <a:p>
            <a:pPr lvl="0"/>
            <a:r>
              <a:rPr lang="en-US" b="0" dirty="0"/>
              <a:t>How do animals acquire more cells and gain mass? </a:t>
            </a:r>
          </a:p>
          <a:p>
            <a:pPr marL="0" lvl="0" indent="0">
              <a:buNone/>
            </a:pP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6297B-6D57-6133-4EC5-8F5BEEC1D2F3}"/>
              </a:ext>
            </a:extLst>
          </p:cNvPr>
          <p:cNvSpPr/>
          <p:nvPr/>
        </p:nvSpPr>
        <p:spPr>
          <a:xfrm>
            <a:off x="10649541" y="6355234"/>
            <a:ext cx="11564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Source</a:t>
            </a:r>
            <a:endParaRPr lang="en-US" sz="9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>
            <a:off x="8137160" y="6390806"/>
            <a:ext cx="3505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Source: </a:t>
            </a:r>
            <a:r>
              <a:rPr lang="en-US" sz="900" i="1" dirty="0">
                <a:hlinkClick r:id="rId3"/>
              </a:rPr>
              <a:t>https://www.piqsels.com/en/public-domain-photo-fmlyd</a:t>
            </a:r>
            <a:r>
              <a:rPr lang="en-US" sz="900" i="1" dirty="0"/>
              <a:t> </a:t>
            </a:r>
          </a:p>
        </p:txBody>
      </p:sp>
      <p:pic>
        <p:nvPicPr>
          <p:cNvPr id="12" name="Picture 2" descr="yellow, caterpillar, black, surface, close-up photography, wax worm, macro,  parasite | Piqsels">
            <a:extLst>
              <a:ext uri="{FF2B5EF4-FFF2-40B4-BE49-F238E27FC236}">
                <a16:creationId xmlns:a16="http://schemas.microsoft.com/office/drawing/2014/main" id="{C281971A-DEB7-704E-A785-DC59F5552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8" r="2951" b="837"/>
          <a:stretch/>
        </p:blipFill>
        <p:spPr bwMode="auto">
          <a:xfrm>
            <a:off x="7971175" y="1094282"/>
            <a:ext cx="3671185" cy="52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1" y="1702676"/>
            <a:ext cx="6170352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</a:t>
            </a:r>
            <a:r>
              <a:rPr lang="en-US" dirty="0" smtClean="0"/>
              <a:t>3A, </a:t>
            </a:r>
            <a:r>
              <a:rPr lang="en-US" dirty="0"/>
              <a:t>you </a:t>
            </a:r>
            <a:r>
              <a:rPr lang="en-US" dirty="0" smtClean="0"/>
              <a:t>will</a:t>
            </a:r>
            <a:r>
              <a:rPr lang="en-US" dirty="0"/>
              <a:t> </a:t>
            </a:r>
            <a:r>
              <a:rPr lang="en-US" dirty="0" smtClean="0"/>
              <a:t>use modeling clay to create molecular models of glucose and oxygen. You will then use these models to show your understanding of cellular respiration. </a:t>
            </a:r>
          </a:p>
          <a:p>
            <a:r>
              <a:rPr lang="en-US" dirty="0" smtClean="0"/>
              <a:t>In Part 3B, you will develop your own protocol for using modeling clay to show your understanding of how molecules change during biosynthesis.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2C3F6-2B45-E341-BE04-68BDBC98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F90C5ECE-FFEA-B24E-84A5-8CEE5517CF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22470A6-E640-6940-A336-95CD36300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63" y="842750"/>
            <a:ext cx="5322394" cy="53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Fat and protein are mostly used for </a:t>
            </a:r>
            <a:r>
              <a:rPr lang="en-US" dirty="0" smtClean="0"/>
              <a:t>biosynthesis. Carbohydrates </a:t>
            </a:r>
            <a:r>
              <a:rPr lang="en-US" dirty="0"/>
              <a:t>are mostly used for cellular </a:t>
            </a:r>
            <a:r>
              <a:rPr lang="en-US" dirty="0" smtClean="0"/>
              <a:t>respiration.</a:t>
            </a:r>
          </a:p>
          <a:p>
            <a:pPr fontAlgn="base"/>
            <a:r>
              <a:rPr lang="en-US" dirty="0"/>
              <a:t>Mitochondria are the organelles where cellular respiration </a:t>
            </a:r>
            <a:r>
              <a:rPr lang="en-US" dirty="0" smtClean="0"/>
              <a:t>occurs. </a:t>
            </a:r>
          </a:p>
          <a:p>
            <a:pPr lvl="1" fontAlgn="base"/>
            <a:r>
              <a:rPr lang="en-US" dirty="0" smtClean="0"/>
              <a:t>This is where </a:t>
            </a:r>
            <a:r>
              <a:rPr lang="en-US" dirty="0"/>
              <a:t>ATP is ‘</a:t>
            </a:r>
            <a:r>
              <a:rPr lang="en-US" dirty="0" smtClean="0"/>
              <a:t>recharged’ by rearranging atoms </a:t>
            </a:r>
            <a:r>
              <a:rPr lang="en-US" dirty="0"/>
              <a:t>in food molecules &amp; oxygen </a:t>
            </a:r>
            <a:r>
              <a:rPr lang="en-US" dirty="0" smtClean="0"/>
              <a:t>to </a:t>
            </a:r>
            <a:r>
              <a:rPr lang="en-US" dirty="0"/>
              <a:t>form </a:t>
            </a:r>
            <a:r>
              <a:rPr lang="en-US" dirty="0" smtClean="0"/>
              <a:t>CO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&amp; H</a:t>
            </a:r>
            <a:r>
              <a:rPr lang="en-US" baseline="-25000" dirty="0"/>
              <a:t>2</a:t>
            </a:r>
            <a:r>
              <a:rPr lang="en-US" dirty="0"/>
              <a:t>O. </a:t>
            </a:r>
            <a:endParaRPr lang="en-US" dirty="0" smtClean="0"/>
          </a:p>
          <a:p>
            <a:pPr fontAlgn="base"/>
            <a:r>
              <a:rPr lang="en-US" dirty="0" smtClean="0"/>
              <a:t>Glucose </a:t>
            </a:r>
            <a:r>
              <a:rPr lang="en-US" dirty="0"/>
              <a:t>(from carbohydrates) is most frequently used for cellular respiration. </a:t>
            </a:r>
          </a:p>
          <a:p>
            <a:pPr lvl="1" fontAlgn="base"/>
            <a:r>
              <a:rPr lang="en-US" dirty="0" smtClean="0"/>
              <a:t>Cells </a:t>
            </a:r>
            <a:r>
              <a:rPr lang="en-US" dirty="0"/>
              <a:t>also can use fat as a source of chemical energy during cellular respiration.</a:t>
            </a:r>
          </a:p>
          <a:p>
            <a:pPr fontAlgn="base"/>
            <a:r>
              <a:rPr lang="en-US" dirty="0"/>
              <a:t>As cellular respiration occurs, </a:t>
            </a:r>
            <a:r>
              <a:rPr lang="en-US" dirty="0" smtClean="0"/>
              <a:t>CO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and H</a:t>
            </a:r>
            <a:r>
              <a:rPr lang="en-US" baseline="-25000" dirty="0"/>
              <a:t>2</a:t>
            </a:r>
            <a:r>
              <a:rPr lang="en-US" dirty="0"/>
              <a:t>O are released from the cell into the </a:t>
            </a:r>
            <a:r>
              <a:rPr lang="en-US" dirty="0" smtClean="0"/>
              <a:t>bloodstream</a:t>
            </a:r>
            <a:r>
              <a:rPr lang="en-US" dirty="0"/>
              <a:t> </a:t>
            </a:r>
            <a:r>
              <a:rPr lang="en-US" dirty="0" smtClean="0"/>
              <a:t>and are eventually exhaled.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F39D6-284C-9C49-BCD6-7385B4D2B97F}"/>
              </a:ext>
            </a:extLst>
          </p:cNvPr>
          <p:cNvSpPr txBox="1">
            <a:spLocks/>
          </p:cNvSpPr>
          <p:nvPr/>
        </p:nvSpPr>
        <p:spPr>
          <a:xfrm>
            <a:off x="838199" y="1324302"/>
            <a:ext cx="10739511" cy="5397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2593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Multiple </a:t>
            </a:r>
            <a:r>
              <a:rPr lang="en-US" dirty="0"/>
              <a:t>forms of biosynthesis occur inside animal cells. </a:t>
            </a:r>
          </a:p>
          <a:p>
            <a:pPr lvl="1"/>
            <a:r>
              <a:rPr lang="en-US" dirty="0" smtClean="0"/>
              <a:t>Biosynthesis </a:t>
            </a:r>
            <a:r>
              <a:rPr lang="en-US" dirty="0"/>
              <a:t>occurs anytime a cell assembles new molecules using atoms </a:t>
            </a:r>
            <a:r>
              <a:rPr lang="en-US" dirty="0" smtClean="0"/>
              <a:t>from food.</a:t>
            </a:r>
          </a:p>
          <a:p>
            <a:r>
              <a:rPr lang="en-US" dirty="0"/>
              <a:t>Structures called ribosomes are where proteins are assembled using amino acids from food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During protein biosynthesis, amino acids from food are connected into long </a:t>
            </a:r>
            <a:r>
              <a:rPr lang="en-US" dirty="0" smtClean="0"/>
              <a:t>chains</a:t>
            </a:r>
            <a:r>
              <a:rPr lang="en-US" dirty="0"/>
              <a:t> </a:t>
            </a:r>
            <a:r>
              <a:rPr lang="en-US" dirty="0" smtClean="0"/>
              <a:t>that form cellular proteins. </a:t>
            </a:r>
          </a:p>
          <a:p>
            <a:r>
              <a:rPr lang="en-US" dirty="0"/>
              <a:t>Cells can also use fatty acids from the diet to assemble the fats needed by the </a:t>
            </a:r>
            <a:r>
              <a:rPr lang="en-US" dirty="0" smtClean="0"/>
              <a:t>cell in the cytoplasm (the jelly-like liquid in the cell).</a:t>
            </a:r>
          </a:p>
          <a:p>
            <a:pPr lvl="1"/>
            <a:r>
              <a:rPr lang="en-US" dirty="0" smtClean="0"/>
              <a:t>Fats can be assembled from fatty acids from the diet; enzymes in the cell can also rearrange the atoms in other food molecules to make fat.  </a:t>
            </a:r>
          </a:p>
          <a:p>
            <a:r>
              <a:rPr lang="en-US" dirty="0"/>
              <a:t>As cells assemble new fat &amp; protein macromolecules, they grow larger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Mitosis is the process of dividing one large cell into two smaller </a:t>
            </a:r>
            <a:r>
              <a:rPr lang="en-US" dirty="0" smtClean="0"/>
              <a:t>cells.</a:t>
            </a:r>
          </a:p>
          <a:p>
            <a:pPr lvl="1"/>
            <a:r>
              <a:rPr lang="en-US" dirty="0" smtClean="0"/>
              <a:t>Mitosis enables organisms to grow larger, heal wounds, and gain tissue like muscle.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1020866" cy="5773119"/>
          </a:xfrm>
        </p:spPr>
        <p:txBody>
          <a:bodyPr>
            <a:normAutofit/>
          </a:bodyPr>
          <a:lstStyle/>
          <a:p>
            <a:r>
              <a:rPr lang="en-US" u="sng" dirty="0" smtClean="0"/>
              <a:t>Mitochondria</a:t>
            </a:r>
            <a:r>
              <a:rPr lang="en-US" dirty="0" smtClean="0"/>
              <a:t> </a:t>
            </a:r>
            <a:r>
              <a:rPr lang="en-US" dirty="0"/>
              <a:t>are the organelles where cellular respiration occurs and where ATP is ‘recharged’. </a:t>
            </a:r>
            <a:endParaRPr lang="en-US" dirty="0" smtClean="0"/>
          </a:p>
          <a:p>
            <a:pPr lvl="1"/>
            <a:r>
              <a:rPr lang="en-US" i="1" dirty="0"/>
              <a:t>Mitochondria = plural; mitochondrion = </a:t>
            </a:r>
            <a:r>
              <a:rPr lang="en-US" i="1" dirty="0" smtClean="0"/>
              <a:t>singular</a:t>
            </a:r>
          </a:p>
          <a:p>
            <a:r>
              <a:rPr lang="en-US" dirty="0"/>
              <a:t>Structures called </a:t>
            </a:r>
            <a:r>
              <a:rPr lang="en-US" u="sng" dirty="0"/>
              <a:t>ribosomes</a:t>
            </a:r>
            <a:r>
              <a:rPr lang="en-US" dirty="0"/>
              <a:t> are where proteins are assembled using amino acids from food. </a:t>
            </a:r>
            <a:endParaRPr lang="en-US" dirty="0" smtClean="0"/>
          </a:p>
          <a:p>
            <a:r>
              <a:rPr lang="en-US" u="sng" dirty="0" smtClean="0"/>
              <a:t>Cytoplasm</a:t>
            </a:r>
            <a:r>
              <a:rPr lang="en-US" dirty="0" smtClean="0"/>
              <a:t> is </a:t>
            </a:r>
            <a:r>
              <a:rPr lang="en-US" dirty="0"/>
              <a:t>the jelly-like liquid inside </a:t>
            </a:r>
            <a:r>
              <a:rPr lang="en-US" dirty="0" smtClean="0"/>
              <a:t>the cell.</a:t>
            </a:r>
          </a:p>
          <a:p>
            <a:r>
              <a:rPr lang="en-US" u="sng" dirty="0"/>
              <a:t>Mitosis</a:t>
            </a:r>
            <a:r>
              <a:rPr lang="en-US" dirty="0"/>
              <a:t> is the process of dividing one large cell into two smaller </a:t>
            </a:r>
            <a:r>
              <a:rPr lang="en-US" dirty="0" smtClean="0"/>
              <a:t>cells.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fontAlgn="base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</a:t>
            </a:r>
            <a:r>
              <a:rPr lang="en-US" dirty="0"/>
              <a:t>Unit – </a:t>
            </a:r>
            <a:r>
              <a:rPr lang="en-US" dirty="0" smtClean="0"/>
              <a:t>Packet </a:t>
            </a:r>
            <a:r>
              <a:rPr lang="en-US" dirty="0" smtClean="0"/>
              <a:t>3 </a:t>
            </a:r>
            <a:r>
              <a:rPr lang="en-US" dirty="0"/>
              <a:t>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245475"/>
            <a:ext cx="6535237" cy="50880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Driving Question: What happens </a:t>
            </a:r>
            <a:r>
              <a:rPr lang="en-US" dirty="0" smtClean="0"/>
              <a:t>inside animal cells? </a:t>
            </a:r>
            <a:endParaRPr lang="en-US" dirty="0"/>
          </a:p>
          <a:p>
            <a:pPr lvl="0"/>
            <a:r>
              <a:rPr lang="en-US" b="0" dirty="0" smtClean="0"/>
              <a:t>How and where does cellular respiration occur? </a:t>
            </a:r>
          </a:p>
          <a:p>
            <a:pPr lvl="0"/>
            <a:r>
              <a:rPr lang="en-US" b="0" dirty="0"/>
              <a:t>How and where does </a:t>
            </a:r>
            <a:r>
              <a:rPr lang="en-US" b="0" dirty="0" smtClean="0"/>
              <a:t>biosynthesis </a:t>
            </a:r>
            <a:r>
              <a:rPr lang="en-US" b="0" dirty="0"/>
              <a:t>occur? </a:t>
            </a:r>
            <a:endParaRPr lang="en-US" b="0" dirty="0" smtClean="0"/>
          </a:p>
          <a:p>
            <a:pPr lvl="0"/>
            <a:r>
              <a:rPr lang="en-US" b="0" dirty="0" smtClean="0"/>
              <a:t>How do animals acquire more cells and gain mass? </a:t>
            </a:r>
          </a:p>
          <a:p>
            <a:pPr lvl="0"/>
            <a:endParaRPr lang="en-US" b="0" dirty="0"/>
          </a:p>
          <a:p>
            <a:pPr lvl="0"/>
            <a:r>
              <a:rPr lang="en-US" dirty="0" smtClean="0"/>
              <a:t>Part 1 Recap</a:t>
            </a:r>
            <a:r>
              <a:rPr lang="en-US" b="0" dirty="0" smtClean="0"/>
              <a:t> – Thirsty Moth: how could a moth larva survive in a container of malted milk powder without any water? Where did water in its body come from?</a:t>
            </a:r>
            <a:endParaRPr lang="en-US" b="0" dirty="0"/>
          </a:p>
          <a:p>
            <a:pPr lvl="0"/>
            <a:endParaRPr lang="en-US" b="0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>
            <a:off x="8137160" y="6390806"/>
            <a:ext cx="3505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Source: </a:t>
            </a:r>
            <a:r>
              <a:rPr lang="en-US" sz="900" i="1" dirty="0">
                <a:hlinkClick r:id="rId2"/>
              </a:rPr>
              <a:t>https://www.piqsels.com/en/public-domain-photo-fmlyd</a:t>
            </a:r>
            <a:r>
              <a:rPr lang="en-US" sz="900" i="1" dirty="0"/>
              <a:t> </a:t>
            </a:r>
          </a:p>
        </p:txBody>
      </p:sp>
      <p:pic>
        <p:nvPicPr>
          <p:cNvPr id="6" name="Picture 2" descr="yellow, caterpillar, black, surface, close-up photography, wax worm, macro,  parasite | Piqsels">
            <a:extLst>
              <a:ext uri="{FF2B5EF4-FFF2-40B4-BE49-F238E27FC236}">
                <a16:creationId xmlns:a16="http://schemas.microsoft.com/office/drawing/2014/main" id="{C281971A-DEB7-704E-A785-DC59F5552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8" r="2951" b="837"/>
          <a:stretch/>
        </p:blipFill>
        <p:spPr bwMode="auto">
          <a:xfrm>
            <a:off x="7971175" y="1094282"/>
            <a:ext cx="3671185" cy="52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42918" y="2984355"/>
            <a:ext cx="6179762" cy="841671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Recap of </a:t>
            </a:r>
            <a:r>
              <a:rPr lang="en-US" sz="3600" dirty="0" smtClean="0"/>
              <a:t>Packet 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9DC067-78FF-D648-BDD9-9EF777851ADD}"/>
              </a:ext>
            </a:extLst>
          </p:cNvPr>
          <p:cNvGrpSpPr/>
          <p:nvPr/>
        </p:nvGrpSpPr>
        <p:grpSpPr>
          <a:xfrm>
            <a:off x="954982" y="441743"/>
            <a:ext cx="7006604" cy="838814"/>
            <a:chOff x="0" y="0"/>
            <a:chExt cx="6971278" cy="106276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F699D74-6363-234A-9428-497CB3E4F62C}"/>
                </a:ext>
              </a:extLst>
            </p:cNvPr>
            <p:cNvSpPr/>
            <p:nvPr/>
          </p:nvSpPr>
          <p:spPr>
            <a:xfrm>
              <a:off x="0" y="0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783A967B-E8F8-9843-A6AF-4BE5B3448DAE}"/>
                </a:ext>
              </a:extLst>
            </p:cNvPr>
            <p:cNvSpPr txBox="1"/>
            <p:nvPr/>
          </p:nvSpPr>
          <p:spPr>
            <a:xfrm>
              <a:off x="51880" y="51881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fontAlgn="base"/>
              <a:r>
                <a:rPr lang="en-US" sz="2400" dirty="0" smtClean="0"/>
                <a:t>In digestion, macromolecules </a:t>
              </a:r>
              <a:r>
                <a:rPr lang="en-US" sz="2400" dirty="0"/>
                <a:t>in food are broken into smaller individual </a:t>
              </a:r>
              <a:r>
                <a:rPr lang="en-US" sz="2400" dirty="0" smtClean="0"/>
                <a:t>molecules</a:t>
              </a:r>
              <a:r>
                <a:rPr lang="en-US" sz="2400" dirty="0"/>
                <a:t> </a:t>
              </a:r>
              <a:r>
                <a:rPr lang="en-US" sz="2400" dirty="0" smtClean="0"/>
                <a:t>and absorbed into blood.</a:t>
              </a:r>
              <a:endParaRPr lang="en-US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2C0D23-1A68-3645-B819-58E742BE7C46}"/>
              </a:ext>
            </a:extLst>
          </p:cNvPr>
          <p:cNvGrpSpPr/>
          <p:nvPr/>
        </p:nvGrpSpPr>
        <p:grpSpPr>
          <a:xfrm>
            <a:off x="970747" y="1277315"/>
            <a:ext cx="6971278" cy="886105"/>
            <a:chOff x="0" y="1071881"/>
            <a:chExt cx="6971278" cy="106276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21EBD64-1D5C-1247-91ED-752FAFB68643}"/>
                </a:ext>
              </a:extLst>
            </p:cNvPr>
            <p:cNvSpPr/>
            <p:nvPr/>
          </p:nvSpPr>
          <p:spPr>
            <a:xfrm>
              <a:off x="0" y="1071881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0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67E8897D-326F-4C43-B002-4AA2BE2658C8}"/>
                </a:ext>
              </a:extLst>
            </p:cNvPr>
            <p:cNvSpPr txBox="1"/>
            <p:nvPr/>
          </p:nvSpPr>
          <p:spPr>
            <a:xfrm>
              <a:off x="51880" y="1123761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fontAlgn="base"/>
              <a:r>
                <a:rPr lang="en-US" sz="2400" dirty="0"/>
                <a:t>Enzymes are specialized proteins that assemble, disassemble, or rearrange molecules.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F0D930-BCAE-BD41-85D4-81E260397931}"/>
              </a:ext>
            </a:extLst>
          </p:cNvPr>
          <p:cNvGrpSpPr/>
          <p:nvPr/>
        </p:nvGrpSpPr>
        <p:grpSpPr>
          <a:xfrm>
            <a:off x="970747" y="2156947"/>
            <a:ext cx="6971278" cy="1258531"/>
            <a:chOff x="0" y="2140873"/>
            <a:chExt cx="6971278" cy="106276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1A7486C-51B1-934B-A550-570FFC7A1628}"/>
                </a:ext>
              </a:extLst>
            </p:cNvPr>
            <p:cNvSpPr/>
            <p:nvPr/>
          </p:nvSpPr>
          <p:spPr>
            <a:xfrm>
              <a:off x="0" y="2140873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3415DD48-83FE-324E-9B3A-78EFDED891F0}"/>
                </a:ext>
              </a:extLst>
            </p:cNvPr>
            <p:cNvSpPr txBox="1"/>
            <p:nvPr/>
          </p:nvSpPr>
          <p:spPr>
            <a:xfrm>
              <a:off x="51880" y="2192753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Once macromolecules have been broken into smaller molecules, they are absorbed into the bloodstream and transported to cells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1AE550-A8C2-9741-B99B-63A0CA1E07F8}"/>
              </a:ext>
            </a:extLst>
          </p:cNvPr>
          <p:cNvGrpSpPr/>
          <p:nvPr/>
        </p:nvGrpSpPr>
        <p:grpSpPr>
          <a:xfrm>
            <a:off x="986515" y="3409006"/>
            <a:ext cx="6971278" cy="1084471"/>
            <a:chOff x="0" y="3209865"/>
            <a:chExt cx="6971278" cy="1062762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0DD671E-D30A-6D41-A16E-E97C4C139C20}"/>
                </a:ext>
              </a:extLst>
            </p:cNvPr>
            <p:cNvSpPr/>
            <p:nvPr/>
          </p:nvSpPr>
          <p:spPr>
            <a:xfrm>
              <a:off x="0" y="3209865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1244AAA5-4E39-2D4D-A23C-DF5C32A2109D}"/>
                </a:ext>
              </a:extLst>
            </p:cNvPr>
            <p:cNvSpPr txBox="1"/>
            <p:nvPr/>
          </p:nvSpPr>
          <p:spPr>
            <a:xfrm>
              <a:off x="51880" y="3261745"/>
              <a:ext cx="6867518" cy="990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Cells use carb’s for chemical energy, and use fat and protein to build and repair cells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E0A256-36BF-4148-B282-2046F20AE017}"/>
              </a:ext>
            </a:extLst>
          </p:cNvPr>
          <p:cNvSpPr/>
          <p:nvPr/>
        </p:nvSpPr>
        <p:spPr>
          <a:xfrm>
            <a:off x="1024759" y="4493480"/>
            <a:ext cx="6936828" cy="1822313"/>
          </a:xfrm>
          <a:prstGeom prst="roundRect">
            <a:avLst>
              <a:gd name="adj" fmla="val 6411"/>
            </a:avLst>
          </a:prstGeom>
          <a:solidFill>
            <a:srgbClr val="70AE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During cellular respiration, cells acquire chemical energy by rearranging atoms in glucose &amp; oxygen to form CO</a:t>
            </a:r>
            <a:r>
              <a:rPr lang="en-US" sz="2400" baseline="-25000" dirty="0"/>
              <a:t>2</a:t>
            </a:r>
            <a:r>
              <a:rPr lang="en-US" sz="2400" dirty="0"/>
              <a:t> &amp; H</a:t>
            </a:r>
            <a:r>
              <a:rPr lang="en-US" sz="2400" baseline="-25000" dirty="0"/>
              <a:t>2</a:t>
            </a:r>
            <a:r>
              <a:rPr lang="en-US" sz="2400" dirty="0"/>
              <a:t>O.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657" y="11311"/>
            <a:ext cx="4273666" cy="69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A1BDB85-8AA4-4F0E-9E6F-50CC12374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036459"/>
              </p:ext>
            </p:extLst>
          </p:nvPr>
        </p:nvGraphicFramePr>
        <p:xfrm>
          <a:off x="1128430" y="829003"/>
          <a:ext cx="6263640" cy="579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BB4DF5F-DFE7-FE4A-B65C-63F01424C589}"/>
              </a:ext>
            </a:extLst>
          </p:cNvPr>
          <p:cNvSpPr txBox="1">
            <a:spLocks/>
          </p:cNvSpPr>
          <p:nvPr/>
        </p:nvSpPr>
        <p:spPr>
          <a:xfrm>
            <a:off x="261184" y="89193"/>
            <a:ext cx="6179762" cy="84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Recap of </a:t>
            </a:r>
            <a:r>
              <a:rPr lang="en-US" sz="3600" b="1" dirty="0" smtClean="0">
                <a:solidFill>
                  <a:schemeClr val="bg1"/>
                </a:solidFill>
              </a:rPr>
              <a:t>Packet </a:t>
            </a:r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3FA4A1-9C26-50F0-357A-9E824D4C9D03}"/>
              </a:ext>
            </a:extLst>
          </p:cNvPr>
          <p:cNvSpPr/>
          <p:nvPr/>
        </p:nvSpPr>
        <p:spPr>
          <a:xfrm>
            <a:off x="7504386" y="3125002"/>
            <a:ext cx="4636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During cell respiration, glucose and O</a:t>
            </a:r>
            <a:r>
              <a:rPr lang="en-US" baseline="-25000" dirty="0" smtClean="0"/>
              <a:t>2</a:t>
            </a:r>
            <a:r>
              <a:rPr lang="en-US" dirty="0" smtClean="0"/>
              <a:t> are rearranged to form CO</a:t>
            </a:r>
            <a:r>
              <a:rPr lang="en-US" baseline="-25000" dirty="0"/>
              <a:t>2</a:t>
            </a:r>
            <a:r>
              <a:rPr lang="en-US" dirty="0" smtClean="0"/>
              <a:t> and H</a:t>
            </a:r>
            <a:r>
              <a:rPr lang="en-US" baseline="-25000" dirty="0"/>
              <a:t>2</a:t>
            </a:r>
            <a:r>
              <a:rPr lang="en-US" dirty="0" smtClean="0"/>
              <a:t>O. Chemical energy is moved from glucose to ATP.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3FA4A1-9C26-50F0-357A-9E824D4C9D03}"/>
              </a:ext>
            </a:extLst>
          </p:cNvPr>
          <p:cNvSpPr/>
          <p:nvPr/>
        </p:nvSpPr>
        <p:spPr>
          <a:xfrm>
            <a:off x="10718285" y="4742557"/>
            <a:ext cx="14996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Cells assemble proteins from amino acids consumed in food.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7334" y="10363"/>
            <a:ext cx="3999666" cy="31014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/>
          <a:srcRect l="16001"/>
          <a:stretch/>
        </p:blipFill>
        <p:spPr>
          <a:xfrm>
            <a:off x="7797444" y="4061567"/>
            <a:ext cx="2920841" cy="27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732" y="689228"/>
            <a:ext cx="6994910" cy="1286160"/>
          </a:xfrm>
        </p:spPr>
        <p:txBody>
          <a:bodyPr anchor="b">
            <a:normAutofit fontScale="90000"/>
          </a:bodyPr>
          <a:lstStyle/>
          <a:p>
            <a:r>
              <a:rPr lang="en-US" dirty="0" smtClean="0"/>
              <a:t>Cell Processes &amp; Macromolecules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81" y="2272149"/>
            <a:ext cx="6741888" cy="436849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We know that there are two main processes that change food molecules.</a:t>
            </a:r>
            <a:endParaRPr lang="en-US" sz="2400" dirty="0"/>
          </a:p>
          <a:p>
            <a:pPr lvl="1"/>
            <a:r>
              <a:rPr lang="en-US" u="sng" dirty="0" smtClean="0"/>
              <a:t>Cellular respiration</a:t>
            </a:r>
            <a:r>
              <a:rPr lang="en-US" dirty="0" smtClean="0"/>
              <a:t>: food molecules and oxygen are rearranged to form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/>
              <a:t>2</a:t>
            </a:r>
            <a:r>
              <a:rPr lang="en-US" dirty="0" smtClean="0"/>
              <a:t>O in order to recharge ATP with more chemical energy. </a:t>
            </a:r>
          </a:p>
          <a:p>
            <a:pPr lvl="1"/>
            <a:r>
              <a:rPr lang="en-US" u="sng" dirty="0" smtClean="0"/>
              <a:t>Biosynthesis</a:t>
            </a:r>
            <a:r>
              <a:rPr lang="en-US" dirty="0" smtClean="0"/>
              <a:t>: food molecules are reassembled into the macromolecules needed by the cell. </a:t>
            </a:r>
            <a:endParaRPr lang="en-US" dirty="0"/>
          </a:p>
          <a:p>
            <a:r>
              <a:rPr lang="en-US" sz="2400" dirty="0" smtClean="0"/>
              <a:t>Food molecules are primarily used in two key ways. </a:t>
            </a:r>
            <a:endParaRPr lang="en-US" sz="2400" dirty="0"/>
          </a:p>
          <a:p>
            <a:pPr lvl="1"/>
            <a:r>
              <a:rPr lang="en-US" dirty="0" smtClean="0"/>
              <a:t>Fat and protein are mostly used for biosynthesis to provide atoms to build and repair cells. </a:t>
            </a:r>
          </a:p>
          <a:p>
            <a:pPr lvl="1"/>
            <a:r>
              <a:rPr lang="en-US" dirty="0" smtClean="0"/>
              <a:t>Carbohydrates </a:t>
            </a:r>
            <a:r>
              <a:rPr lang="en-US" dirty="0"/>
              <a:t>are mostly </a:t>
            </a:r>
            <a:r>
              <a:rPr lang="en-US" dirty="0" smtClean="0"/>
              <a:t>used for cellular respiration to provide a quick source of chemical energy.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A6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30" r="14421"/>
          <a:stretch/>
        </p:blipFill>
        <p:spPr>
          <a:xfrm>
            <a:off x="1" y="-8199"/>
            <a:ext cx="4856812" cy="686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-302293" y="6270816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3"/>
              </a:rPr>
              <a:t>Image Source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684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973684" cy="2852737"/>
          </a:xfrm>
        </p:spPr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Acquiring chemical energy from glucose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0" y="1018226"/>
            <a:ext cx="6164490" cy="45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-Turn Arrow 34"/>
          <p:cNvSpPr/>
          <p:nvPr/>
        </p:nvSpPr>
        <p:spPr>
          <a:xfrm flipV="1">
            <a:off x="9433295" y="1063283"/>
            <a:ext cx="1775723" cy="584259"/>
          </a:xfrm>
          <a:prstGeom prst="uturnArrow">
            <a:avLst>
              <a:gd name="adj1" fmla="val 25000"/>
              <a:gd name="adj2" fmla="val 25000"/>
              <a:gd name="adj3" fmla="val 21348"/>
              <a:gd name="adj4" fmla="val 43750"/>
              <a:gd name="adj5" fmla="val 96915"/>
            </a:avLst>
          </a:prstGeom>
          <a:solidFill>
            <a:srgbClr val="B3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58" y="1324303"/>
            <a:ext cx="7585025" cy="5136458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Mitochondria</a:t>
            </a:r>
            <a:r>
              <a:rPr lang="en-US" dirty="0" smtClean="0"/>
              <a:t> are the organelles where cellular respiration occurs and where ATP is ‘recharged’. </a:t>
            </a:r>
          </a:p>
          <a:p>
            <a:pPr lvl="1"/>
            <a:r>
              <a:rPr lang="en-US" dirty="0" smtClean="0"/>
              <a:t>This is where atoms in food molecules &amp; </a:t>
            </a:r>
            <a:r>
              <a:rPr lang="en-US" dirty="0"/>
              <a:t>oxygen </a:t>
            </a:r>
            <a:r>
              <a:rPr lang="en-US" dirty="0" smtClean="0"/>
              <a:t>are rearranged to </a:t>
            </a:r>
            <a:r>
              <a:rPr lang="en-US" dirty="0"/>
              <a:t>form CO</a:t>
            </a:r>
            <a:r>
              <a:rPr lang="en-US" baseline="-25000" dirty="0"/>
              <a:t>2</a:t>
            </a:r>
            <a:r>
              <a:rPr lang="en-US" dirty="0"/>
              <a:t> &amp;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</a:p>
          <a:p>
            <a:pPr lvl="1"/>
            <a:r>
              <a:rPr lang="en-US" dirty="0" smtClean="0"/>
              <a:t>This process is how ATP is “recharged” with energy. </a:t>
            </a:r>
            <a:endParaRPr lang="en-US" dirty="0"/>
          </a:p>
          <a:p>
            <a:pPr lvl="2"/>
            <a:r>
              <a:rPr lang="en-US" sz="1900" dirty="0" smtClean="0"/>
              <a:t>Mitochondria = plural; mitochondrion = singular</a:t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dirty="0" smtClean="0"/>
              <a:t>Glucose (from carbohydrates) is most frequently used for cellular respiration.</a:t>
            </a:r>
          </a:p>
          <a:p>
            <a:pPr lvl="1"/>
            <a:r>
              <a:rPr lang="en-US" dirty="0" smtClean="0"/>
              <a:t>Cells can also use fatty acids as a source of chemical energy during cellular respiration (</a:t>
            </a:r>
            <a:r>
              <a:rPr lang="en-US" i="1" dirty="0" smtClean="0"/>
              <a:t>for example, if someone is on a diet, their body will break down body fat as a source of chemical energy to recharge ATP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Dietary protein is only used for cellular respiration if there are too few carbohydrates and fat in the diet.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45143-3F39-9131-00C7-FBC881DEC309}"/>
              </a:ext>
            </a:extLst>
          </p:cNvPr>
          <p:cNvSpPr/>
          <p:nvPr/>
        </p:nvSpPr>
        <p:spPr>
          <a:xfrm>
            <a:off x="7850347" y="6185159"/>
            <a:ext cx="425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mitochondria is where cellular respiration occurs in order to recharge ATP.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798" y="1213945"/>
            <a:ext cx="3856112" cy="48774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53CFC2-E53B-0846-B5BA-40FAE4EACCDF}"/>
              </a:ext>
            </a:extLst>
          </p:cNvPr>
          <p:cNvSpPr/>
          <p:nvPr/>
        </p:nvSpPr>
        <p:spPr>
          <a:xfrm>
            <a:off x="8143041" y="1904562"/>
            <a:ext cx="4924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53CFC2-E53B-0846-B5BA-40FAE4EACCDF}"/>
              </a:ext>
            </a:extLst>
          </p:cNvPr>
          <p:cNvSpPr/>
          <p:nvPr/>
        </p:nvSpPr>
        <p:spPr>
          <a:xfrm>
            <a:off x="11061676" y="1998159"/>
            <a:ext cx="6848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53CFC2-E53B-0846-B5BA-40FAE4EACCDF}"/>
              </a:ext>
            </a:extLst>
          </p:cNvPr>
          <p:cNvSpPr/>
          <p:nvPr/>
        </p:nvSpPr>
        <p:spPr>
          <a:xfrm>
            <a:off x="11353800" y="1346985"/>
            <a:ext cx="6532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6" name="Straight Arrow Connector 5"/>
          <p:cNvCxnSpPr>
            <a:stCxn id="16" idx="2"/>
          </p:cNvCxnSpPr>
          <p:nvPr/>
        </p:nvCxnSpPr>
        <p:spPr>
          <a:xfrm>
            <a:off x="8712034" y="1703519"/>
            <a:ext cx="826335" cy="44302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3"/>
          </p:cNvCxnSpPr>
          <p:nvPr/>
        </p:nvCxnSpPr>
        <p:spPr>
          <a:xfrm>
            <a:off x="8635484" y="2135395"/>
            <a:ext cx="643427" cy="23349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571120" y="2368888"/>
            <a:ext cx="1520536" cy="9093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9" idx="1"/>
          </p:cNvCxnSpPr>
          <p:nvPr/>
        </p:nvCxnSpPr>
        <p:spPr>
          <a:xfrm flipV="1">
            <a:off x="10178318" y="1577818"/>
            <a:ext cx="1175482" cy="42034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5193" y="178354"/>
            <a:ext cx="1503758" cy="839350"/>
          </a:xfrm>
          <a:prstGeom prst="rect">
            <a:avLst/>
          </a:prstGeom>
        </p:spPr>
      </p:pic>
      <p:sp>
        <p:nvSpPr>
          <p:cNvPr id="37" name="Freeform 36"/>
          <p:cNvSpPr/>
          <p:nvPr/>
        </p:nvSpPr>
        <p:spPr>
          <a:xfrm>
            <a:off x="9203962" y="779489"/>
            <a:ext cx="1645534" cy="1049311"/>
          </a:xfrm>
          <a:custGeom>
            <a:avLst/>
            <a:gdLst>
              <a:gd name="connsiteX0" fmla="*/ 0 w 1925987"/>
              <a:gd name="connsiteY0" fmla="*/ 749508 h 1049311"/>
              <a:gd name="connsiteX1" fmla="*/ 74950 w 1925987"/>
              <a:gd name="connsiteY1" fmla="*/ 719527 h 1049311"/>
              <a:gd name="connsiteX2" fmla="*/ 119921 w 1925987"/>
              <a:gd name="connsiteY2" fmla="*/ 674557 h 1049311"/>
              <a:gd name="connsiteX3" fmla="*/ 179882 w 1925987"/>
              <a:gd name="connsiteY3" fmla="*/ 689547 h 1049311"/>
              <a:gd name="connsiteX4" fmla="*/ 194872 w 1925987"/>
              <a:gd name="connsiteY4" fmla="*/ 809468 h 1049311"/>
              <a:gd name="connsiteX5" fmla="*/ 209862 w 1925987"/>
              <a:gd name="connsiteY5" fmla="*/ 974360 h 1049311"/>
              <a:gd name="connsiteX6" fmla="*/ 254832 w 1925987"/>
              <a:gd name="connsiteY6" fmla="*/ 1004341 h 1049311"/>
              <a:gd name="connsiteX7" fmla="*/ 344773 w 1925987"/>
              <a:gd name="connsiteY7" fmla="*/ 944380 h 1049311"/>
              <a:gd name="connsiteX8" fmla="*/ 389744 w 1925987"/>
              <a:gd name="connsiteY8" fmla="*/ 929390 h 1049311"/>
              <a:gd name="connsiteX9" fmla="*/ 419724 w 1925987"/>
              <a:gd name="connsiteY9" fmla="*/ 884419 h 1049311"/>
              <a:gd name="connsiteX10" fmla="*/ 449705 w 1925987"/>
              <a:gd name="connsiteY10" fmla="*/ 854439 h 1049311"/>
              <a:gd name="connsiteX11" fmla="*/ 464695 w 1925987"/>
              <a:gd name="connsiteY11" fmla="*/ 809468 h 1049311"/>
              <a:gd name="connsiteX12" fmla="*/ 554636 w 1925987"/>
              <a:gd name="connsiteY12" fmla="*/ 764498 h 1049311"/>
              <a:gd name="connsiteX13" fmla="*/ 659567 w 1925987"/>
              <a:gd name="connsiteY13" fmla="*/ 869429 h 1049311"/>
              <a:gd name="connsiteX14" fmla="*/ 719528 w 1925987"/>
              <a:gd name="connsiteY14" fmla="*/ 959370 h 1049311"/>
              <a:gd name="connsiteX15" fmla="*/ 734518 w 1925987"/>
              <a:gd name="connsiteY15" fmla="*/ 1004341 h 1049311"/>
              <a:gd name="connsiteX16" fmla="*/ 824459 w 1925987"/>
              <a:gd name="connsiteY16" fmla="*/ 1049311 h 1049311"/>
              <a:gd name="connsiteX17" fmla="*/ 959370 w 1925987"/>
              <a:gd name="connsiteY17" fmla="*/ 1034321 h 1049311"/>
              <a:gd name="connsiteX18" fmla="*/ 974360 w 1925987"/>
              <a:gd name="connsiteY18" fmla="*/ 989350 h 1049311"/>
              <a:gd name="connsiteX19" fmla="*/ 1034321 w 1925987"/>
              <a:gd name="connsiteY19" fmla="*/ 674557 h 1049311"/>
              <a:gd name="connsiteX20" fmla="*/ 1124262 w 1925987"/>
              <a:gd name="connsiteY20" fmla="*/ 719527 h 1049311"/>
              <a:gd name="connsiteX21" fmla="*/ 1154242 w 1925987"/>
              <a:gd name="connsiteY21" fmla="*/ 749508 h 1049311"/>
              <a:gd name="connsiteX22" fmla="*/ 1214203 w 1925987"/>
              <a:gd name="connsiteY22" fmla="*/ 764498 h 1049311"/>
              <a:gd name="connsiteX23" fmla="*/ 1259173 w 1925987"/>
              <a:gd name="connsiteY23" fmla="*/ 794478 h 1049311"/>
              <a:gd name="connsiteX24" fmla="*/ 1349114 w 1925987"/>
              <a:gd name="connsiteY24" fmla="*/ 824459 h 1049311"/>
              <a:gd name="connsiteX25" fmla="*/ 1469036 w 1925987"/>
              <a:gd name="connsiteY25" fmla="*/ 779488 h 1049311"/>
              <a:gd name="connsiteX26" fmla="*/ 1484026 w 1925987"/>
              <a:gd name="connsiteY26" fmla="*/ 734518 h 1049311"/>
              <a:gd name="connsiteX27" fmla="*/ 1543987 w 1925987"/>
              <a:gd name="connsiteY27" fmla="*/ 404734 h 1049311"/>
              <a:gd name="connsiteX28" fmla="*/ 1663908 w 1925987"/>
              <a:gd name="connsiteY28" fmla="*/ 419724 h 1049311"/>
              <a:gd name="connsiteX29" fmla="*/ 1708878 w 1925987"/>
              <a:gd name="connsiteY29" fmla="*/ 434714 h 1049311"/>
              <a:gd name="connsiteX30" fmla="*/ 1828800 w 1925987"/>
              <a:gd name="connsiteY30" fmla="*/ 524655 h 1049311"/>
              <a:gd name="connsiteX31" fmla="*/ 1918741 w 1925987"/>
              <a:gd name="connsiteY31" fmla="*/ 509665 h 1049311"/>
              <a:gd name="connsiteX32" fmla="*/ 1903750 w 1925987"/>
              <a:gd name="connsiteY32" fmla="*/ 374754 h 1049311"/>
              <a:gd name="connsiteX33" fmla="*/ 1888760 w 1925987"/>
              <a:gd name="connsiteY33" fmla="*/ 329783 h 1049311"/>
              <a:gd name="connsiteX34" fmla="*/ 1843790 w 1925987"/>
              <a:gd name="connsiteY34" fmla="*/ 299803 h 1049311"/>
              <a:gd name="connsiteX35" fmla="*/ 1828800 w 1925987"/>
              <a:gd name="connsiteY35" fmla="*/ 254832 h 1049311"/>
              <a:gd name="connsiteX36" fmla="*/ 1768839 w 1925987"/>
              <a:gd name="connsiteY36" fmla="*/ 179881 h 1049311"/>
              <a:gd name="connsiteX37" fmla="*/ 1783829 w 1925987"/>
              <a:gd name="connsiteY37" fmla="*/ 29980 h 1049311"/>
              <a:gd name="connsiteX38" fmla="*/ 1828800 w 1925987"/>
              <a:gd name="connsiteY38" fmla="*/ 0 h 10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25987" h="1049311">
                <a:moveTo>
                  <a:pt x="0" y="749508"/>
                </a:moveTo>
                <a:cubicBezTo>
                  <a:pt x="24983" y="739514"/>
                  <a:pt x="52132" y="733788"/>
                  <a:pt x="74950" y="719527"/>
                </a:cubicBezTo>
                <a:cubicBezTo>
                  <a:pt x="92927" y="708291"/>
                  <a:pt x="99537" y="680381"/>
                  <a:pt x="119921" y="674557"/>
                </a:cubicBezTo>
                <a:cubicBezTo>
                  <a:pt x="139730" y="668897"/>
                  <a:pt x="159895" y="684550"/>
                  <a:pt x="179882" y="689547"/>
                </a:cubicBezTo>
                <a:cubicBezTo>
                  <a:pt x="184879" y="729521"/>
                  <a:pt x="190655" y="769405"/>
                  <a:pt x="194872" y="809468"/>
                </a:cubicBezTo>
                <a:cubicBezTo>
                  <a:pt x="200650" y="864355"/>
                  <a:pt x="193631" y="921610"/>
                  <a:pt x="209862" y="974360"/>
                </a:cubicBezTo>
                <a:cubicBezTo>
                  <a:pt x="215160" y="991579"/>
                  <a:pt x="239842" y="994347"/>
                  <a:pt x="254832" y="1004341"/>
                </a:cubicBezTo>
                <a:cubicBezTo>
                  <a:pt x="361766" y="968695"/>
                  <a:pt x="232482" y="1019240"/>
                  <a:pt x="344773" y="944380"/>
                </a:cubicBezTo>
                <a:cubicBezTo>
                  <a:pt x="357920" y="935615"/>
                  <a:pt x="374754" y="934387"/>
                  <a:pt x="389744" y="929390"/>
                </a:cubicBezTo>
                <a:cubicBezTo>
                  <a:pt x="399737" y="914400"/>
                  <a:pt x="408469" y="898487"/>
                  <a:pt x="419724" y="884419"/>
                </a:cubicBezTo>
                <a:cubicBezTo>
                  <a:pt x="428553" y="873383"/>
                  <a:pt x="442434" y="866558"/>
                  <a:pt x="449705" y="854439"/>
                </a:cubicBezTo>
                <a:cubicBezTo>
                  <a:pt x="457835" y="840890"/>
                  <a:pt x="454824" y="821807"/>
                  <a:pt x="464695" y="809468"/>
                </a:cubicBezTo>
                <a:cubicBezTo>
                  <a:pt x="485829" y="783051"/>
                  <a:pt x="525011" y="774373"/>
                  <a:pt x="554636" y="764498"/>
                </a:cubicBezTo>
                <a:cubicBezTo>
                  <a:pt x="695961" y="792763"/>
                  <a:pt x="577640" y="746539"/>
                  <a:pt x="659567" y="869429"/>
                </a:cubicBezTo>
                <a:lnTo>
                  <a:pt x="719528" y="959370"/>
                </a:lnTo>
                <a:cubicBezTo>
                  <a:pt x="724525" y="974360"/>
                  <a:pt x="724647" y="992002"/>
                  <a:pt x="734518" y="1004341"/>
                </a:cubicBezTo>
                <a:cubicBezTo>
                  <a:pt x="755652" y="1030758"/>
                  <a:pt x="794834" y="1039436"/>
                  <a:pt x="824459" y="1049311"/>
                </a:cubicBezTo>
                <a:cubicBezTo>
                  <a:pt x="869429" y="1044314"/>
                  <a:pt x="917359" y="1051125"/>
                  <a:pt x="959370" y="1034321"/>
                </a:cubicBezTo>
                <a:cubicBezTo>
                  <a:pt x="974041" y="1028453"/>
                  <a:pt x="972991" y="1005092"/>
                  <a:pt x="974360" y="989350"/>
                </a:cubicBezTo>
                <a:cubicBezTo>
                  <a:pt x="1002150" y="669762"/>
                  <a:pt x="892529" y="721820"/>
                  <a:pt x="1034321" y="674557"/>
                </a:cubicBezTo>
                <a:cubicBezTo>
                  <a:pt x="1081817" y="690389"/>
                  <a:pt x="1082751" y="686318"/>
                  <a:pt x="1124262" y="719527"/>
                </a:cubicBezTo>
                <a:cubicBezTo>
                  <a:pt x="1135298" y="728356"/>
                  <a:pt x="1141601" y="743187"/>
                  <a:pt x="1154242" y="749508"/>
                </a:cubicBezTo>
                <a:cubicBezTo>
                  <a:pt x="1172669" y="758722"/>
                  <a:pt x="1194216" y="759501"/>
                  <a:pt x="1214203" y="764498"/>
                </a:cubicBezTo>
                <a:cubicBezTo>
                  <a:pt x="1229193" y="774491"/>
                  <a:pt x="1242710" y="787161"/>
                  <a:pt x="1259173" y="794478"/>
                </a:cubicBezTo>
                <a:cubicBezTo>
                  <a:pt x="1288051" y="807313"/>
                  <a:pt x="1349114" y="824459"/>
                  <a:pt x="1349114" y="824459"/>
                </a:cubicBezTo>
                <a:cubicBezTo>
                  <a:pt x="1403796" y="815345"/>
                  <a:pt x="1440440" y="827146"/>
                  <a:pt x="1469036" y="779488"/>
                </a:cubicBezTo>
                <a:cubicBezTo>
                  <a:pt x="1477166" y="765939"/>
                  <a:pt x="1479029" y="749508"/>
                  <a:pt x="1484026" y="734518"/>
                </a:cubicBezTo>
                <a:cubicBezTo>
                  <a:pt x="1484506" y="724448"/>
                  <a:pt x="1401652" y="404734"/>
                  <a:pt x="1543987" y="404734"/>
                </a:cubicBezTo>
                <a:cubicBezTo>
                  <a:pt x="1584272" y="404734"/>
                  <a:pt x="1623934" y="414727"/>
                  <a:pt x="1663908" y="419724"/>
                </a:cubicBezTo>
                <a:cubicBezTo>
                  <a:pt x="1678898" y="424721"/>
                  <a:pt x="1695066" y="427040"/>
                  <a:pt x="1708878" y="434714"/>
                </a:cubicBezTo>
                <a:cubicBezTo>
                  <a:pt x="1785151" y="477088"/>
                  <a:pt x="1783314" y="479170"/>
                  <a:pt x="1828800" y="524655"/>
                </a:cubicBezTo>
                <a:lnTo>
                  <a:pt x="1918741" y="509665"/>
                </a:lnTo>
                <a:cubicBezTo>
                  <a:pt x="1938976" y="469195"/>
                  <a:pt x="1911189" y="419385"/>
                  <a:pt x="1903750" y="374754"/>
                </a:cubicBezTo>
                <a:cubicBezTo>
                  <a:pt x="1901152" y="359168"/>
                  <a:pt x="1898631" y="342122"/>
                  <a:pt x="1888760" y="329783"/>
                </a:cubicBezTo>
                <a:cubicBezTo>
                  <a:pt x="1877506" y="315715"/>
                  <a:pt x="1858780" y="309796"/>
                  <a:pt x="1843790" y="299803"/>
                </a:cubicBezTo>
                <a:cubicBezTo>
                  <a:pt x="1838793" y="284813"/>
                  <a:pt x="1838671" y="267171"/>
                  <a:pt x="1828800" y="254832"/>
                </a:cubicBezTo>
                <a:cubicBezTo>
                  <a:pt x="1751309" y="157969"/>
                  <a:pt x="1806517" y="292917"/>
                  <a:pt x="1768839" y="179881"/>
                </a:cubicBezTo>
                <a:cubicBezTo>
                  <a:pt x="1773836" y="129914"/>
                  <a:pt x="1767949" y="77619"/>
                  <a:pt x="1783829" y="29980"/>
                </a:cubicBezTo>
                <a:cubicBezTo>
                  <a:pt x="1789526" y="12889"/>
                  <a:pt x="1828800" y="0"/>
                  <a:pt x="1828800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3CFC2-E53B-0846-B5BA-40FAE4EACCDF}"/>
              </a:ext>
            </a:extLst>
          </p:cNvPr>
          <p:cNvSpPr/>
          <p:nvPr/>
        </p:nvSpPr>
        <p:spPr>
          <a:xfrm>
            <a:off x="8116294" y="1241854"/>
            <a:ext cx="119148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Glucose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72882" y="201466"/>
            <a:ext cx="1608784" cy="9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&amp; Exhaling Food Atoms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41" y="1324303"/>
            <a:ext cx="4881219" cy="49865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 cellular respiration occurs,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 are released from the cell into the bloodstream. </a:t>
            </a:r>
          </a:p>
          <a:p>
            <a:pPr lvl="1"/>
            <a:r>
              <a:rPr lang="en-US" dirty="0" smtClean="0"/>
              <a:t>The bloodstream transports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 to the lungs, and these molecules are exhaled.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you see your breath on a cold day, you see water vapor that formed from atoms from food and inhaled oxygen. </a:t>
            </a:r>
          </a:p>
          <a:p>
            <a:pPr lvl="1"/>
            <a:r>
              <a:rPr lang="en-US" dirty="0" smtClean="0"/>
              <a:t>Animals need oxygen because it removes leftover atoms from food molecules after cellular respiration.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D6006-E47B-EA7A-479D-448ADE36E928}"/>
              </a:ext>
            </a:extLst>
          </p:cNvPr>
          <p:cNvSpPr/>
          <p:nvPr/>
        </p:nvSpPr>
        <p:spPr>
          <a:xfrm>
            <a:off x="5961580" y="5815422"/>
            <a:ext cx="6230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mitochondria is the “powerhouse of the cell” because it is where cellular respiration occurs. During this process, chemical energy is moved from food molecules (like glucose) to ATP. 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17" r="13915" b="-3284"/>
          <a:stretch/>
        </p:blipFill>
        <p:spPr>
          <a:xfrm>
            <a:off x="7339501" y="87697"/>
            <a:ext cx="4737083" cy="5603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8895" y="4567455"/>
            <a:ext cx="2049809" cy="1149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1416" y="2917926"/>
            <a:ext cx="1915991" cy="106944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936084">
            <a:off x="8597108" y="3875603"/>
            <a:ext cx="2872421" cy="367360"/>
          </a:xfrm>
          <a:prstGeom prst="rightArrow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2 11"/>
          <p:cNvSpPr/>
          <p:nvPr/>
        </p:nvSpPr>
        <p:spPr>
          <a:xfrm rot="763365">
            <a:off x="8117613" y="2528056"/>
            <a:ext cx="1137595" cy="655432"/>
          </a:xfrm>
          <a:prstGeom prst="irregularSeal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Biosynthesis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Acquiring the atoms needed to build and repair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300" y="956000"/>
            <a:ext cx="4919898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6459</TotalTime>
  <Words>1272</Words>
  <Application>Microsoft Office PowerPoint</Application>
  <PresentationFormat>Widescreen</PresentationFormat>
  <Paragraphs>146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WUHS Biology: Animals Unit</vt:lpstr>
      <vt:lpstr>Animals Unit – Packet 3 Driving Question</vt:lpstr>
      <vt:lpstr>Recap of Packet 2</vt:lpstr>
      <vt:lpstr>PowerPoint Presentation</vt:lpstr>
      <vt:lpstr>Cell Processes &amp; Macromolecules</vt:lpstr>
      <vt:lpstr>Cellular Respiration</vt:lpstr>
      <vt:lpstr>Cellular Respiration</vt:lpstr>
      <vt:lpstr>Oxygen &amp; Exhaling Food Atoms</vt:lpstr>
      <vt:lpstr>Biosynthesis</vt:lpstr>
      <vt:lpstr>Protein Biosynthesis</vt:lpstr>
      <vt:lpstr>Fat Biosynthesis</vt:lpstr>
      <vt:lpstr>Mitosis</vt:lpstr>
      <vt:lpstr>Mitosis</vt:lpstr>
      <vt:lpstr>Revising Our Claims</vt:lpstr>
      <vt:lpstr>Looking Ahead:  Part 3 Investigation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230</cp:revision>
  <cp:lastPrinted>2022-10-14T16:12:40Z</cp:lastPrinted>
  <dcterms:created xsi:type="dcterms:W3CDTF">2022-01-10T02:14:04Z</dcterms:created>
  <dcterms:modified xsi:type="dcterms:W3CDTF">2022-10-14T16:23:16Z</dcterms:modified>
</cp:coreProperties>
</file>