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5"/>
  </p:notesMasterIdLst>
  <p:sldIdLst>
    <p:sldId id="256" r:id="rId2"/>
    <p:sldId id="271" r:id="rId3"/>
    <p:sldId id="279" r:id="rId4"/>
    <p:sldId id="280" r:id="rId5"/>
    <p:sldId id="289" r:id="rId6"/>
    <p:sldId id="298" r:id="rId7"/>
    <p:sldId id="281" r:id="rId8"/>
    <p:sldId id="285" r:id="rId9"/>
    <p:sldId id="283" r:id="rId10"/>
    <p:sldId id="269" r:id="rId11"/>
    <p:sldId id="291" r:id="rId12"/>
    <p:sldId id="278" r:id="rId13"/>
    <p:sldId id="286" r:id="rId14"/>
    <p:sldId id="299" r:id="rId15"/>
    <p:sldId id="294" r:id="rId16"/>
    <p:sldId id="296" r:id="rId17"/>
    <p:sldId id="293" r:id="rId18"/>
    <p:sldId id="297" r:id="rId19"/>
    <p:sldId id="270" r:id="rId20"/>
    <p:sldId id="272" r:id="rId21"/>
    <p:sldId id="273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  <a:srgbClr val="E2C4DE"/>
    <a:srgbClr val="EDDBEA"/>
    <a:srgbClr val="DBB5D6"/>
    <a:srgbClr val="FF0000"/>
    <a:srgbClr val="F8FBFE"/>
    <a:srgbClr val="F5F9FC"/>
    <a:srgbClr val="FFF8FF"/>
    <a:srgbClr val="B3C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90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Tuesday, February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Tuesday, February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Tuesday, February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87000">
              <a:srgbClr val="EDDBEA"/>
            </a:gs>
            <a:gs pos="94000">
              <a:srgbClr val="E2C4DE"/>
            </a:gs>
            <a:gs pos="100000">
              <a:srgbClr val="DBB5D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Tuesday, February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pload.wikimedia.org/wikipedia/commons/thumb/e/e4/DNA_chemical_structure.svg/1755px-DNA_chemical_structure.svg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3/07/12/17/38/dna-152135_1280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hetech.org/sites/default/files/dna_to_protei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iology.stackexchange.com/questions/31710/how-accurate-does-the-alignment-of-molecules-in-dna-have-to-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a/af/OSC_Microbio_10_02_Nucleotide.jpg?scrlybrkr=89d673a5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upload.wikimedia.org/wikipedia/commons/7/7b/DNA_Polymerase_DNA_Replicati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1/A-DNA,_B-DNA_and_Z-DN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ustedreviews.com/wp-content/uploads/sites/54/2022/07/Spiderman-Remastered-on-PC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.staticflickr.com/8337/8224969668_6cccc27b83_b.jp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upload.wikimedia.org/wikipedia/commons/2/24/23andme-testkit.jpg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michigan.gov/documents/explorelabscience/Edible_DNA_714466_7.pdf&amp;psig=AOvVaw0WokpMPOaCQ-lLdZU9DW5q&amp;ust=1645114223344000&amp;source=images&amp;cd=vfe&amp;ved=0CAwQjhxqFwoTCKi26p3OhPYCFQAAAAAdAAAAABA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6/Figure_20_01_04ab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1/A-DNA,_B-DNA_and_Z-DN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3/0322_DNA_Nucleotide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ogyjunction.com/dna_model.htm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TvFmp2Nt95VDphSJJ1qx7GLvYZIS9mR59O3g&amp;usqp=C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live.staticflickr.com/5289/5367137807_4ed5c41030_b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upload.wikimedia.org/wikipedia/commons/d/d3/0322_DNA_Nucleotid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87000">
              <a:srgbClr val="EDDBEA"/>
            </a:gs>
            <a:gs pos="94000">
              <a:srgbClr val="E2C4DE"/>
            </a:gs>
            <a:gs pos="100000">
              <a:srgbClr val="DBB5D6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DNA </a:t>
            </a:r>
            <a:r>
              <a:rPr lang="en-US" dirty="0"/>
              <a:t>&amp; </a:t>
            </a:r>
            <a:r>
              <a:rPr lang="en-US" dirty="0" smtClean="0"/>
              <a:t>Proteins </a:t>
            </a:r>
            <a:r>
              <a:rPr lang="en-US" dirty="0"/>
              <a:t>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</a:t>
            </a:r>
            <a:r>
              <a:rPr lang="en-US" sz="4000" dirty="0"/>
              <a:t>1 – How are traits determined?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8A9A62-5B52-244C-94B5-56691A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 descr="DNA molecules background">
            <a:extLst>
              <a:ext uri="{FF2B5EF4-FFF2-40B4-BE49-F238E27FC236}">
                <a16:creationId xmlns:a16="http://schemas.microsoft.com/office/drawing/2014/main" id="{A1B1CB5A-56E9-A844-BDA7-739B12B0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380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G</a:t>
            </a:r>
            <a:r>
              <a:rPr lang="en-US" sz="4400" dirty="0"/>
              <a:t>reat </a:t>
            </a:r>
            <a:r>
              <a:rPr lang="en-US" sz="4400" u="sng" dirty="0"/>
              <a:t>C</a:t>
            </a:r>
            <a:r>
              <a:rPr lang="en-US" sz="4400" dirty="0"/>
              <a:t>ombinations are </a:t>
            </a:r>
            <a:r>
              <a:rPr lang="en-US" sz="4400" u="sng" dirty="0"/>
              <a:t>A</a:t>
            </a:r>
            <a:r>
              <a:rPr lang="en-US" sz="4400" dirty="0"/>
              <a:t>lways </a:t>
            </a:r>
            <a:r>
              <a:rPr lang="en-US" sz="4400" u="sng" dirty="0"/>
              <a:t>T</a:t>
            </a:r>
            <a:r>
              <a:rPr lang="en-US" sz="4400" dirty="0"/>
              <a:t>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2"/>
            <a:ext cx="7419535" cy="50624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can only pair with T, and G can only pair with C. </a:t>
            </a:r>
            <a:endParaRPr lang="en-US" dirty="0"/>
          </a:p>
          <a:p>
            <a:pPr lvl="1"/>
            <a:r>
              <a:rPr lang="en-US" dirty="0"/>
              <a:t>If an A were bonded to a G, they would </a:t>
            </a:r>
            <a:br>
              <a:rPr lang="en-US" dirty="0"/>
            </a:br>
            <a:r>
              <a:rPr lang="en-US" dirty="0"/>
              <a:t>be too </a:t>
            </a:r>
            <a:r>
              <a:rPr lang="en-US" i="1" dirty="0"/>
              <a:t>large</a:t>
            </a:r>
            <a:r>
              <a:rPr lang="en-US" dirty="0"/>
              <a:t> to fit inside the width of DNA.</a:t>
            </a:r>
          </a:p>
          <a:p>
            <a:pPr lvl="1"/>
            <a:r>
              <a:rPr lang="en-US" dirty="0"/>
              <a:t>If C were bonded to T, it would be too </a:t>
            </a:r>
            <a:br>
              <a:rPr lang="en-US" dirty="0"/>
            </a:br>
            <a:r>
              <a:rPr lang="en-US" i="1" dirty="0"/>
              <a:t>small</a:t>
            </a:r>
            <a:r>
              <a:rPr lang="en-US" dirty="0"/>
              <a:t> to reach the sides of the DNA molecule.</a:t>
            </a:r>
          </a:p>
          <a:p>
            <a:pPr lvl="1"/>
            <a:r>
              <a:rPr lang="en-US" dirty="0"/>
              <a:t>This is also why bases can’t pair with themselves</a:t>
            </a:r>
            <a:r>
              <a:rPr lang="en-US" dirty="0" smtClean="0"/>
              <a:t>.</a:t>
            </a:r>
            <a:endParaRPr lang="en-US" sz="1600" dirty="0"/>
          </a:p>
          <a:p>
            <a:r>
              <a:rPr lang="en-US" dirty="0"/>
              <a:t>In addition, </a:t>
            </a:r>
            <a:r>
              <a:rPr lang="en-US" dirty="0" smtClean="0"/>
              <a:t>differences in bonding sites prevent</a:t>
            </a:r>
            <a:br>
              <a:rPr lang="en-US" dirty="0" smtClean="0"/>
            </a:br>
            <a:r>
              <a:rPr lang="en-US" dirty="0" smtClean="0"/>
              <a:t>combinations other than A&amp;T and G&amp;C.</a:t>
            </a:r>
          </a:p>
          <a:p>
            <a:pPr lvl="1"/>
            <a:r>
              <a:rPr lang="en-US" dirty="0" smtClean="0"/>
              <a:t>C </a:t>
            </a:r>
            <a:r>
              <a:rPr lang="en-US" dirty="0"/>
              <a:t>and G have </a:t>
            </a:r>
            <a:r>
              <a:rPr lang="en-US" u="sng" dirty="0"/>
              <a:t>three</a:t>
            </a:r>
            <a:r>
              <a:rPr lang="en-US" dirty="0"/>
              <a:t> bonding sites </a:t>
            </a:r>
            <a:r>
              <a:rPr lang="en-US" dirty="0" smtClean="0"/>
              <a:t>to </a:t>
            </a:r>
            <a:r>
              <a:rPr lang="en-US" dirty="0"/>
              <a:t>attach to each </a:t>
            </a:r>
            <a:r>
              <a:rPr lang="en-US" dirty="0" smtClean="0"/>
              <a:t>other.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and T only </a:t>
            </a:r>
            <a:r>
              <a:rPr lang="en-US" dirty="0" smtClean="0"/>
              <a:t>have </a:t>
            </a:r>
            <a:r>
              <a:rPr lang="en-US" u="sng" dirty="0"/>
              <a:t>two</a:t>
            </a:r>
            <a:r>
              <a:rPr lang="en-US" dirty="0"/>
              <a:t> bonding sites. </a:t>
            </a:r>
          </a:p>
          <a:p>
            <a:r>
              <a:rPr lang="en-US" dirty="0"/>
              <a:t>Pairing </a:t>
            </a:r>
            <a:r>
              <a:rPr lang="en-US" dirty="0" smtClean="0"/>
              <a:t>A with C, or T with G would </a:t>
            </a:r>
            <a:r>
              <a:rPr lang="en-US" dirty="0"/>
              <a:t>be like trying to </a:t>
            </a:r>
            <a:r>
              <a:rPr lang="en-US" dirty="0" smtClean="0"/>
              <a:t>insert </a:t>
            </a:r>
            <a:r>
              <a:rPr lang="en-US" dirty="0"/>
              <a:t>a three-pronged electrical plug into a </a:t>
            </a:r>
            <a:r>
              <a:rPr lang="en-US" dirty="0" smtClean="0"/>
              <a:t>two-pronged </a:t>
            </a:r>
            <a:r>
              <a:rPr lang="en-US" dirty="0"/>
              <a:t>outlet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A&amp;T and </a:t>
            </a:r>
            <a:r>
              <a:rPr lang="en-US" dirty="0" smtClean="0"/>
              <a:t>G&amp;C are the only combinations that work based on differences in their bonding sites.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1605016" y="4673079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i="1" dirty="0">
                <a:hlinkClick r:id="rId2"/>
              </a:rPr>
              <a:t>Wikimedia</a:t>
            </a:r>
            <a:endParaRPr lang="en-US" sz="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7469" y="1475518"/>
            <a:ext cx="4424531" cy="52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DNA to assemble proteins.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information stored in DNA is translated into how to assemble a protein from amino acids.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3D70C2-AF0A-6843-BE39-4AFE53CE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 rot="18000000">
            <a:off x="4676955" y="-605937"/>
            <a:ext cx="2389984" cy="49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DNA “Code”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4" y="1152847"/>
            <a:ext cx="6248403" cy="55336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DNA provides the instructions for how to assemble 20 amino acids in a specific order to create a particular protein.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order in which 20 different kinds of amino acids are assembled determines the shape and function of the protein.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 of three bases (called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code for a specific amino acid.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 stretch of DNA containing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bases would consist of 3 codons.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3 codons would each code for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kinds of amino acids.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order of codons in a gene determines the order in which amino acids are assembled to form a protein.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9BAA8C2-29FB-3C49-90D1-12AFFC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42875"/>
            <a:ext cx="4776786" cy="59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8A68A-FD7D-4C44-8626-BBB3ED4B32AC}"/>
              </a:ext>
            </a:extLst>
          </p:cNvPr>
          <p:cNvSpPr/>
          <p:nvPr/>
        </p:nvSpPr>
        <p:spPr>
          <a:xfrm>
            <a:off x="6958260" y="6044684"/>
            <a:ext cx="5233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20 kinds of amino acids. Different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combinations of amino acids make different proteins.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2082-E9A9-0A47-8EF3-DA735672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Codons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1ABD-53C3-0E44-B4F4-80D67ECA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5248275" cy="4852660"/>
          </a:xfrm>
        </p:spPr>
        <p:txBody>
          <a:bodyPr/>
          <a:lstStyle/>
          <a:p>
            <a:r>
              <a:rPr lang="en-US" dirty="0"/>
              <a:t>Each combination of three bases (codon) codes for a different amino acid. </a:t>
            </a:r>
          </a:p>
          <a:p>
            <a:pPr lvl="1"/>
            <a:r>
              <a:rPr lang="en-US" dirty="0"/>
              <a:t>For example, CGA codes for </a:t>
            </a:r>
            <a:r>
              <a:rPr lang="en-US" i="1" dirty="0"/>
              <a:t>Arginine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AGC codes for </a:t>
            </a:r>
            <a:r>
              <a:rPr lang="en-US" i="1" dirty="0"/>
              <a:t>Serine</a:t>
            </a:r>
            <a:r>
              <a:rPr lang="en-US" dirty="0"/>
              <a:t>.  </a:t>
            </a:r>
          </a:p>
          <a:p>
            <a:r>
              <a:rPr lang="en-US" dirty="0"/>
              <a:t>Some codons indicate where a gene begins and ends. </a:t>
            </a:r>
          </a:p>
          <a:p>
            <a:pPr lvl="1"/>
            <a:r>
              <a:rPr lang="en-US" dirty="0"/>
              <a:t>All genes start with the </a:t>
            </a:r>
            <a:r>
              <a:rPr lang="en-US" i="1" dirty="0"/>
              <a:t>Methionine</a:t>
            </a:r>
            <a:r>
              <a:rPr lang="en-US" dirty="0"/>
              <a:t> </a:t>
            </a:r>
            <a:r>
              <a:rPr lang="en-US"/>
              <a:t>amino </a:t>
            </a:r>
            <a:r>
              <a:rPr lang="en-US" smtClean="0"/>
              <a:t>acid (ATG). </a:t>
            </a:r>
            <a:endParaRPr lang="en-US" dirty="0"/>
          </a:p>
          <a:p>
            <a:pPr lvl="1"/>
            <a:r>
              <a:rPr lang="en-US" dirty="0"/>
              <a:t>Three different codons (TGA, TAG, and TAA) mark the end of a gene.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1559CA-912D-9D42-9DEF-56FF7AF2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7218" r="7491" b="7491"/>
          <a:stretch/>
        </p:blipFill>
        <p:spPr bwMode="auto">
          <a:xfrm>
            <a:off x="6715126" y="256366"/>
            <a:ext cx="5290856" cy="5287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18E64-40D6-4441-9DD7-490339D657CA}"/>
              </a:ext>
            </a:extLst>
          </p:cNvPr>
          <p:cNvSpPr/>
          <p:nvPr/>
        </p:nvSpPr>
        <p:spPr>
          <a:xfrm>
            <a:off x="10848975" y="0"/>
            <a:ext cx="1343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Pixabay</a:t>
            </a:r>
            <a:endParaRPr lang="en-US" sz="9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009C3-DD80-7147-BEF1-075296E3D33F}"/>
              </a:ext>
            </a:extLst>
          </p:cNvPr>
          <p:cNvSpPr/>
          <p:nvPr/>
        </p:nvSpPr>
        <p:spPr>
          <a:xfrm>
            <a:off x="7095946" y="5587484"/>
            <a:ext cx="4591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table can be used to translate codons into </a:t>
            </a:r>
            <a:br>
              <a:rPr lang="en-US" dirty="0"/>
            </a:br>
            <a:r>
              <a:rPr lang="en-US" dirty="0"/>
              <a:t>different amino acids. Start in the center and </a:t>
            </a:r>
            <a:br>
              <a:rPr lang="en-US" dirty="0"/>
            </a:br>
            <a:r>
              <a:rPr lang="en-US" dirty="0"/>
              <a:t>work towards the outside. </a:t>
            </a:r>
            <a:r>
              <a:rPr lang="en-US" i="1" dirty="0"/>
              <a:t>E.g.</a:t>
            </a:r>
            <a:r>
              <a:rPr lang="en-US" dirty="0"/>
              <a:t>, GCA = Alanine.</a:t>
            </a:r>
          </a:p>
        </p:txBody>
      </p:sp>
    </p:spTree>
    <p:extLst>
      <p:ext uri="{BB962C8B-B14F-4D97-AF65-F5344CB8AC3E}">
        <p14:creationId xmlns:p14="http://schemas.microsoft.com/office/powerpoint/2010/main" val="5647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66317" cy="848820"/>
          </a:xfrm>
        </p:spPr>
        <p:txBody>
          <a:bodyPr/>
          <a:lstStyle/>
          <a:p>
            <a:r>
              <a:rPr lang="en-US" dirty="0" smtClean="0"/>
              <a:t>Codons </a:t>
            </a:r>
            <a:r>
              <a:rPr lang="en-US" dirty="0" smtClean="0">
                <a:sym typeface="Wingdings" panose="05000000000000000000" pitchFamily="2" charset="2"/>
              </a:rPr>
              <a:t>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37"/>
            <a:ext cx="6575474" cy="4756125"/>
          </a:xfrm>
        </p:spPr>
        <p:txBody>
          <a:bodyPr/>
          <a:lstStyle/>
          <a:p>
            <a:r>
              <a:rPr lang="en-US" dirty="0" smtClean="0"/>
              <a:t>The 3-letter combinations in each codon are specific to one kind of amino acids. </a:t>
            </a:r>
          </a:p>
          <a:p>
            <a:pPr lvl="1"/>
            <a:r>
              <a:rPr lang="en-US" dirty="0" smtClean="0"/>
              <a:t>The order of bases (A, G, C, T) in a </a:t>
            </a:r>
            <a:r>
              <a:rPr lang="en-US" u="sng" dirty="0" smtClean="0"/>
              <a:t>gene</a:t>
            </a:r>
            <a:r>
              <a:rPr lang="en-US" dirty="0" smtClean="0"/>
              <a:t> (segment of DNA) directly correlates to the order of amino acids in a protein. </a:t>
            </a:r>
          </a:p>
          <a:p>
            <a:pPr lvl="1"/>
            <a:r>
              <a:rPr lang="en-US" dirty="0" smtClean="0"/>
              <a:t>In the image below, each codon (3-letter combination) is specific to an </a:t>
            </a:r>
            <a:r>
              <a:rPr lang="en-US" dirty="0"/>
              <a:t>amino acid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18E64-40D6-4441-9DD7-490339D657CA}"/>
              </a:ext>
            </a:extLst>
          </p:cNvPr>
          <p:cNvSpPr/>
          <p:nvPr/>
        </p:nvSpPr>
        <p:spPr>
          <a:xfrm rot="16200000">
            <a:off x="11671678" y="5799738"/>
            <a:ext cx="8274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</a:t>
            </a:r>
            <a:r>
              <a:rPr lang="en-US" sz="900" i="1" dirty="0" smtClean="0">
                <a:hlinkClick r:id="rId2"/>
              </a:rPr>
              <a:t>Source</a:t>
            </a:r>
            <a:endParaRPr lang="en-US" sz="9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1559CA-912D-9D42-9DEF-56FF7AF2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7218" r="7491" b="7491"/>
          <a:stretch/>
        </p:blipFill>
        <p:spPr bwMode="auto">
          <a:xfrm>
            <a:off x="7952684" y="96473"/>
            <a:ext cx="4239316" cy="4236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891" y="4338643"/>
            <a:ext cx="7915275" cy="169545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624796" y="5031951"/>
            <a:ext cx="1501141" cy="1306139"/>
          </a:xfrm>
          <a:prstGeom prst="downArrow">
            <a:avLst>
              <a:gd name="adj1" fmla="val 79730"/>
              <a:gd name="adj2" fmla="val 47846"/>
            </a:avLst>
          </a:prstGeom>
          <a:solidFill>
            <a:srgbClr val="B2B2B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923712" y="5077714"/>
            <a:ext cx="1501141" cy="1306139"/>
          </a:xfrm>
          <a:prstGeom prst="downArrow">
            <a:avLst>
              <a:gd name="adj1" fmla="val 79730"/>
              <a:gd name="adj2" fmla="val 47846"/>
            </a:avLst>
          </a:prstGeom>
          <a:solidFill>
            <a:srgbClr val="B2B2B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222628" y="5077786"/>
            <a:ext cx="1501141" cy="1306139"/>
          </a:xfrm>
          <a:prstGeom prst="downArrow">
            <a:avLst>
              <a:gd name="adj1" fmla="val 79730"/>
              <a:gd name="adj2" fmla="val 47846"/>
            </a:avLst>
          </a:prstGeom>
          <a:solidFill>
            <a:srgbClr val="B2B2B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493121" y="5077642"/>
            <a:ext cx="1501141" cy="1306139"/>
          </a:xfrm>
          <a:prstGeom prst="downArrow">
            <a:avLst>
              <a:gd name="adj1" fmla="val 79730"/>
              <a:gd name="adj2" fmla="val 47846"/>
            </a:avLst>
          </a:prstGeom>
          <a:solidFill>
            <a:srgbClr val="B2B2B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792037" y="5077714"/>
            <a:ext cx="1501141" cy="1306139"/>
          </a:xfrm>
          <a:prstGeom prst="downArrow">
            <a:avLst>
              <a:gd name="adj1" fmla="val 79730"/>
              <a:gd name="adj2" fmla="val 47846"/>
            </a:avLst>
          </a:prstGeom>
          <a:solidFill>
            <a:srgbClr val="B2B2B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891" y="5990681"/>
            <a:ext cx="7605786" cy="7275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24796" y="5164329"/>
            <a:ext cx="6969370" cy="80582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7091450" y="3713160"/>
            <a:ext cx="266672" cy="122594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5985" y="3820265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Codon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8892875" y="6470396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Amino Acid</a:t>
            </a:r>
            <a:endParaRPr lang="en-US" i="1" dirty="0"/>
          </a:p>
        </p:txBody>
      </p:sp>
      <p:cxnSp>
        <p:nvCxnSpPr>
          <p:cNvPr id="10" name="Straight Connector 9"/>
          <p:cNvCxnSpPr>
            <a:endCxn id="22" idx="1"/>
          </p:cNvCxnSpPr>
          <p:nvPr/>
        </p:nvCxnSpPr>
        <p:spPr>
          <a:xfrm>
            <a:off x="8665698" y="6470396"/>
            <a:ext cx="227177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6594" y="3229049"/>
            <a:ext cx="10515600" cy="2852737"/>
          </a:xfrm>
        </p:spPr>
        <p:txBody>
          <a:bodyPr/>
          <a:lstStyle/>
          <a:p>
            <a:pPr algn="ctr"/>
            <a:r>
              <a:rPr lang="en-US" dirty="0" smtClean="0"/>
              <a:t>Duplicating DNA.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86594" y="6108774"/>
            <a:ext cx="10515600" cy="1500187"/>
          </a:xfrm>
        </p:spPr>
        <p:txBody>
          <a:bodyPr/>
          <a:lstStyle/>
          <a:p>
            <a:pPr algn="ctr"/>
            <a:r>
              <a:rPr lang="en-US" dirty="0" smtClean="0"/>
              <a:t>How DNA copies are made during mitosis and meiosis.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500728" y="185861"/>
            <a:ext cx="7177844" cy="48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24303"/>
            <a:ext cx="10925175" cy="5105072"/>
          </a:xfrm>
        </p:spPr>
        <p:txBody>
          <a:bodyPr>
            <a:normAutofit/>
          </a:bodyPr>
          <a:lstStyle/>
          <a:p>
            <a:r>
              <a:rPr lang="en-US" dirty="0" smtClean="0"/>
              <a:t>Because A &amp; T and G &amp; C are always found </a:t>
            </a:r>
            <a:br>
              <a:rPr lang="en-US" dirty="0" smtClean="0"/>
            </a:br>
            <a:r>
              <a:rPr lang="en-US" dirty="0" smtClean="0"/>
              <a:t>together, a cell can easily duplicate its </a:t>
            </a:r>
            <a:r>
              <a:rPr lang="en-US" dirty="0"/>
              <a:t>DNA. </a:t>
            </a:r>
          </a:p>
          <a:p>
            <a:pPr lvl="1"/>
            <a:r>
              <a:rPr lang="en-US" dirty="0" smtClean="0"/>
              <a:t>Each side of DNA provides a template for new copies.</a:t>
            </a:r>
          </a:p>
          <a:p>
            <a:r>
              <a:rPr lang="en-US" dirty="0" smtClean="0"/>
              <a:t>DNA </a:t>
            </a:r>
            <a:r>
              <a:rPr lang="en-US" dirty="0" smtClean="0"/>
              <a:t>is first “unzipped” by a </a:t>
            </a:r>
            <a:r>
              <a:rPr lang="en-US" u="sng" dirty="0" smtClean="0"/>
              <a:t>helicase</a:t>
            </a:r>
            <a:r>
              <a:rPr lang="en-US" dirty="0" smtClean="0"/>
              <a:t> protein.</a:t>
            </a:r>
          </a:p>
          <a:p>
            <a:pPr lvl="1"/>
            <a:r>
              <a:rPr lang="en-US" dirty="0" smtClean="0"/>
              <a:t>Then a protein </a:t>
            </a:r>
            <a:r>
              <a:rPr lang="en-US" dirty="0"/>
              <a:t>called </a:t>
            </a:r>
            <a:r>
              <a:rPr lang="en-US" u="sng" dirty="0" smtClean="0"/>
              <a:t>DNA polymerase</a:t>
            </a:r>
            <a:r>
              <a:rPr lang="en-US" dirty="0"/>
              <a:t> </a:t>
            </a:r>
            <a:r>
              <a:rPr lang="en-US" dirty="0" smtClean="0"/>
              <a:t>“fills in”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side </a:t>
            </a:r>
            <a:r>
              <a:rPr lang="en-US" dirty="0" smtClean="0"/>
              <a:t>of the DNA, creating two </a:t>
            </a:r>
            <a:r>
              <a:rPr lang="en-US" dirty="0"/>
              <a:t>identical </a:t>
            </a:r>
            <a:r>
              <a:rPr lang="en-US" dirty="0" smtClean="0"/>
              <a:t>copies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a section of single stranded DNA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/>
              <a:t>A - G - C - T, </a:t>
            </a:r>
            <a:r>
              <a:rPr lang="en-US" dirty="0" smtClean="0"/>
              <a:t>the </a:t>
            </a:r>
            <a:r>
              <a:rPr lang="en-US" dirty="0"/>
              <a:t>polymerase enzyme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</a:t>
            </a:r>
            <a:r>
              <a:rPr lang="en-US" dirty="0"/>
              <a:t>T - C - G - A to fill in the other side.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This </a:t>
            </a:r>
            <a:r>
              <a:rPr lang="en-US" sz="2800" b="1" dirty="0" smtClean="0"/>
              <a:t>process </a:t>
            </a:r>
            <a:r>
              <a:rPr lang="en-US" sz="2800" b="1" dirty="0"/>
              <a:t>allows cells to make copies of their DNA before </a:t>
            </a:r>
            <a:r>
              <a:rPr lang="en-US" sz="2800" b="1" dirty="0" smtClean="0"/>
              <a:t>dividing.</a:t>
            </a:r>
          </a:p>
          <a:p>
            <a:pPr marL="685800" lvl="2">
              <a:spcBef>
                <a:spcPts val="1000"/>
              </a:spcBef>
            </a:pPr>
            <a:r>
              <a:rPr lang="en-US" i="0" dirty="0" smtClean="0"/>
              <a:t>This ensures </a:t>
            </a:r>
            <a:r>
              <a:rPr lang="en-US" i="0" dirty="0"/>
              <a:t>that </a:t>
            </a:r>
            <a:r>
              <a:rPr lang="en-US" i="0" dirty="0" smtClean="0"/>
              <a:t>as cells divide during mitosis, each gets </a:t>
            </a:r>
            <a:r>
              <a:rPr lang="en-US" i="0" dirty="0"/>
              <a:t>a </a:t>
            </a:r>
            <a:r>
              <a:rPr lang="en-US" i="0" dirty="0" smtClean="0"/>
              <a:t>full copy of the DNA needed to assemble the proteins they need to function.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8FE-D46F-4219-BEDB-CACA6A8594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5119" y="6642556"/>
            <a:ext cx="18373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biology.stackexchange.com</a:t>
            </a:r>
            <a:endParaRPr lang="en-US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8757" y="0"/>
            <a:ext cx="5193616" cy="42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" y="-1051782"/>
            <a:ext cx="12798672" cy="60739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9317" y="3798278"/>
            <a:ext cx="11282289" cy="28416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DNA duplication requires a sense of direction to ensure DNA is copied correctly each time.</a:t>
            </a:r>
          </a:p>
          <a:p>
            <a:pPr lvl="1"/>
            <a:r>
              <a:rPr lang="en-US" dirty="0" smtClean="0"/>
              <a:t>However, there </a:t>
            </a:r>
            <a:r>
              <a:rPr lang="en-US" dirty="0" smtClean="0"/>
              <a:t>is no obvious top, bottom, left, or right in DNA.</a:t>
            </a:r>
          </a:p>
          <a:p>
            <a:r>
              <a:rPr lang="en-US" dirty="0" smtClean="0"/>
              <a:t>DNA </a:t>
            </a:r>
            <a:r>
              <a:rPr lang="en-US" dirty="0"/>
              <a:t>is </a:t>
            </a:r>
            <a:r>
              <a:rPr lang="en-US" dirty="0" smtClean="0"/>
              <a:t>du</a:t>
            </a:r>
            <a:r>
              <a:rPr lang="en-US" dirty="0" smtClean="0"/>
              <a:t>plicated </a:t>
            </a: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5</a:t>
            </a:r>
            <a:r>
              <a:rPr lang="en-US" dirty="0"/>
              <a:t>’ </a:t>
            </a:r>
            <a:r>
              <a:rPr lang="en-US" dirty="0">
                <a:sym typeface="Wingdings" panose="05000000000000000000" pitchFamily="2" charset="2"/>
              </a:rPr>
              <a:t> 3’ direction.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5’ and 3’ refer to the </a:t>
            </a:r>
            <a:r>
              <a:rPr lang="en-US" dirty="0" smtClean="0">
                <a:sym typeface="Wingdings" panose="05000000000000000000" pitchFamily="2" charset="2"/>
              </a:rPr>
              <a:t>carbon </a:t>
            </a:r>
            <a:r>
              <a:rPr lang="en-US" dirty="0">
                <a:sym typeface="Wingdings" panose="05000000000000000000" pitchFamily="2" charset="2"/>
              </a:rPr>
              <a:t>atoms on the sugar molecule. </a:t>
            </a:r>
          </a:p>
          <a:p>
            <a:r>
              <a:rPr lang="en-US" dirty="0">
                <a:sym typeface="Wingdings" panose="05000000000000000000" pitchFamily="2" charset="2"/>
              </a:rPr>
              <a:t>The direction DNA is copied on one side will be opposite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of </a:t>
            </a:r>
            <a:r>
              <a:rPr lang="en-US" dirty="0">
                <a:sym typeface="Wingdings" panose="05000000000000000000" pitchFamily="2" charset="2"/>
              </a:rPr>
              <a:t>the direction in which it is copied on the other </a:t>
            </a:r>
            <a:r>
              <a:rPr lang="en-US" dirty="0" smtClean="0">
                <a:sym typeface="Wingdings" panose="05000000000000000000" pitchFamily="2" charset="2"/>
              </a:rPr>
              <a:t>side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18E64-40D6-4441-9DD7-490339D657CA}"/>
              </a:ext>
            </a:extLst>
          </p:cNvPr>
          <p:cNvSpPr/>
          <p:nvPr/>
        </p:nvSpPr>
        <p:spPr>
          <a:xfrm>
            <a:off x="11197883" y="0"/>
            <a:ext cx="9941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4"/>
              </a:rPr>
              <a:t>Image </a:t>
            </a:r>
            <a:r>
              <a:rPr lang="en-US" sz="900" i="1" dirty="0" smtClean="0">
                <a:hlinkClick r:id="rId4"/>
              </a:rPr>
              <a:t>Source</a:t>
            </a:r>
            <a:endParaRPr lang="en-US" sz="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1286" y="4825726"/>
            <a:ext cx="2780714" cy="2144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118E64-40D6-4441-9DD7-490339D657CA}"/>
              </a:ext>
            </a:extLst>
          </p:cNvPr>
          <p:cNvSpPr/>
          <p:nvPr/>
        </p:nvSpPr>
        <p:spPr>
          <a:xfrm rot="16200000">
            <a:off x="11579525" y="6321980"/>
            <a:ext cx="9941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6"/>
              </a:rPr>
              <a:t>Image </a:t>
            </a:r>
            <a:r>
              <a:rPr lang="en-US" sz="900" i="1" dirty="0" smtClean="0">
                <a:hlinkClick r:id="rId6"/>
              </a:rPr>
              <a:t>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472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618" y="144164"/>
            <a:ext cx="6459110" cy="671383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089847" y="503048"/>
            <a:ext cx="813541" cy="6135058"/>
          </a:xfrm>
          <a:prstGeom prst="downArrow">
            <a:avLst>
              <a:gd name="adj1" fmla="val 34475"/>
              <a:gd name="adj2" fmla="val 7032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11208412" y="424449"/>
            <a:ext cx="813541" cy="6135058"/>
          </a:xfrm>
          <a:prstGeom prst="downArrow">
            <a:avLst>
              <a:gd name="adj1" fmla="val 34475"/>
              <a:gd name="adj2" fmla="val 7032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2591" y="345852"/>
            <a:ext cx="3952289" cy="62922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 Polymerase </a:t>
            </a:r>
            <a:r>
              <a:rPr lang="en-US" sz="3200" dirty="0" smtClean="0"/>
              <a:t>always copies DNA in a 5 </a:t>
            </a:r>
            <a:r>
              <a:rPr lang="en-US" sz="3200" dirty="0" smtClean="0">
                <a:sym typeface="Wingdings" panose="05000000000000000000" pitchFamily="2" charset="2"/>
              </a:rPr>
              <a:t> 3 direction. 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The </a:t>
            </a:r>
            <a:r>
              <a:rPr lang="en-US" sz="2800" dirty="0" smtClean="0">
                <a:sym typeface="Wingdings" panose="05000000000000000000" pitchFamily="2" charset="2"/>
              </a:rPr>
              <a:t>5  3 direction on one side of DNA is opposite of the other side. 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For example, the left side of this strand of DNA is copied from the top down. 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However, the right side is copied from the bottom up.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3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477906"/>
            <a:ext cx="7473184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What is DNA and how does it work?  </a:t>
            </a:r>
          </a:p>
          <a:p>
            <a:pPr lvl="0"/>
            <a:r>
              <a:rPr lang="en-US" b="0" dirty="0"/>
              <a:t>What is DNA made from? </a:t>
            </a:r>
          </a:p>
          <a:p>
            <a:pPr lvl="0"/>
            <a:r>
              <a:rPr lang="en-US" b="0" dirty="0"/>
              <a:t>How does the structure of DNA determine its function?  </a:t>
            </a:r>
          </a:p>
          <a:p>
            <a:pPr lvl="0"/>
            <a:r>
              <a:rPr lang="en-US" b="0" dirty="0"/>
              <a:t>How can a molecule provide instructions for the assembly of another molecule?</a:t>
            </a:r>
          </a:p>
          <a:p>
            <a:pPr lvl="1"/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3D70C2-AF0A-6843-BE39-4AFE53CE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>
            <a:off x="8415338" y="-453256"/>
            <a:ext cx="3533775" cy="73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52D98-5FE0-B04B-B01F-13D9396DDE82}"/>
              </a:ext>
            </a:extLst>
          </p:cNvPr>
          <p:cNvSpPr/>
          <p:nvPr/>
        </p:nvSpPr>
        <p:spPr>
          <a:xfrm>
            <a:off x="10729912" y="6627168"/>
            <a:ext cx="1843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DNA &amp; Proteins Unit – </a:t>
            </a:r>
            <a:r>
              <a:rPr lang="en-US" dirty="0" smtClean="0"/>
              <a:t>Packet 1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7398763" cy="5088089"/>
          </a:xfrm>
        </p:spPr>
        <p:txBody>
          <a:bodyPr>
            <a:normAutofit/>
          </a:bodyPr>
          <a:lstStyle/>
          <a:p>
            <a:r>
              <a:rPr lang="en-US" sz="3600" dirty="0"/>
              <a:t>Driving Question: What is DNA and how does it work?  </a:t>
            </a:r>
          </a:p>
          <a:p>
            <a:pPr lvl="0"/>
            <a:r>
              <a:rPr lang="en-US" sz="3600" b="0" dirty="0"/>
              <a:t>What is DNA made from? </a:t>
            </a:r>
          </a:p>
          <a:p>
            <a:pPr lvl="0"/>
            <a:r>
              <a:rPr lang="en-US" sz="3600" b="0" dirty="0"/>
              <a:t>How does the structure of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DNA </a:t>
            </a:r>
            <a:r>
              <a:rPr lang="en-US" sz="3600" b="0" dirty="0"/>
              <a:t>determine its function? </a:t>
            </a:r>
          </a:p>
          <a:p>
            <a:pPr lvl="0"/>
            <a:r>
              <a:rPr lang="en-US" sz="3600" b="0" dirty="0"/>
              <a:t>How can a molecule provide instructions for the assembly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of </a:t>
            </a:r>
            <a:r>
              <a:rPr lang="en-US" sz="3600" b="0" dirty="0"/>
              <a:t>another molecule?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53" r="2888"/>
          <a:stretch/>
        </p:blipFill>
        <p:spPr>
          <a:xfrm>
            <a:off x="8960993" y="1106892"/>
            <a:ext cx="3052881" cy="265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1363177" y="2911576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4"/>
              </a:rPr>
              <a:t>Wikimedia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47" y="3395105"/>
            <a:ext cx="3282095" cy="2594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9184044" y="4577021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6"/>
              </a:rPr>
              <a:t>Image </a:t>
            </a:r>
            <a:r>
              <a:rPr lang="en-US" sz="900" i="1" dirty="0" smtClean="0">
                <a:hlinkClick r:id="rId6"/>
              </a:rPr>
              <a:t>Source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971" y="4318782"/>
            <a:ext cx="1952010" cy="2472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11380786" y="5979770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8"/>
              </a:rPr>
              <a:t>Image </a:t>
            </a:r>
            <a:r>
              <a:rPr lang="en-US" sz="900" i="1" dirty="0" smtClean="0">
                <a:hlinkClick r:id="rId8"/>
              </a:rPr>
              <a:t>Source</a:t>
            </a:r>
            <a:endParaRPr lang="en-US" sz="9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726" y="2331194"/>
            <a:ext cx="1333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be conducting two investigations. </a:t>
            </a:r>
          </a:p>
          <a:p>
            <a:pPr lvl="1"/>
            <a:r>
              <a:rPr lang="en-US" sz="2800" dirty="0"/>
              <a:t>In Part A, you will use your understanding of DNA to determine how nucleotide components fit together. </a:t>
            </a:r>
          </a:p>
          <a:p>
            <a:pPr lvl="1"/>
            <a:r>
              <a:rPr lang="en-US" sz="2800" dirty="0"/>
              <a:t>In Part B, you perform a similar investigation using different kinds of candies to create edible DNA.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1E5FCBC-C71E-DE4A-96EB-A2ABE844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292359" y="1865082"/>
            <a:ext cx="5763646" cy="31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Michigan.gov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Species are primarily classified by their </a:t>
            </a:r>
            <a:r>
              <a:rPr lang="en-US" dirty="0" smtClean="0"/>
              <a:t>traits.</a:t>
            </a:r>
          </a:p>
          <a:p>
            <a:r>
              <a:rPr lang="en-US" dirty="0" smtClean="0"/>
              <a:t>Traits </a:t>
            </a:r>
            <a:r>
              <a:rPr lang="en-US" dirty="0" smtClean="0"/>
              <a:t>are </a:t>
            </a:r>
            <a:r>
              <a:rPr lang="en-US" dirty="0"/>
              <a:t>determined by the proteins their cells produce, which is determined by their DNA. </a:t>
            </a:r>
          </a:p>
          <a:p>
            <a:r>
              <a:rPr lang="en-US" dirty="0" smtClean="0"/>
              <a:t>The </a:t>
            </a:r>
            <a:r>
              <a:rPr lang="en-US" dirty="0"/>
              <a:t>primary function of DNA </a:t>
            </a:r>
            <a:r>
              <a:rPr lang="en-US" dirty="0" smtClean="0"/>
              <a:t>in all living organisms is </a:t>
            </a:r>
            <a:r>
              <a:rPr lang="en-US" dirty="0"/>
              <a:t>to store information for how to assemble proteins. </a:t>
            </a:r>
          </a:p>
          <a:p>
            <a:pPr fontAlgn="base"/>
            <a:r>
              <a:rPr lang="en-US" u="sng" dirty="0"/>
              <a:t>DNA</a:t>
            </a:r>
            <a:r>
              <a:rPr lang="en-US" dirty="0"/>
              <a:t> is a polymer made of </a:t>
            </a:r>
            <a:r>
              <a:rPr lang="en-US" dirty="0" smtClean="0"/>
              <a:t>repeating molecules called nucleotides. </a:t>
            </a:r>
          </a:p>
          <a:p>
            <a:pPr fontAlgn="base"/>
            <a:r>
              <a:rPr lang="en-US" dirty="0" smtClean="0"/>
              <a:t>Each </a:t>
            </a:r>
            <a:r>
              <a:rPr lang="en-US" u="sng" dirty="0"/>
              <a:t>nucleotide</a:t>
            </a:r>
            <a:r>
              <a:rPr lang="en-US" dirty="0"/>
              <a:t> has 3 parts: a phosphate, a sugar, and one of four bases. </a:t>
            </a:r>
          </a:p>
          <a:p>
            <a:pPr fontAlgn="base"/>
            <a:r>
              <a:rPr lang="en-US" u="sng" dirty="0"/>
              <a:t>Phosphate</a:t>
            </a:r>
            <a:r>
              <a:rPr lang="en-US" dirty="0"/>
              <a:t> and </a:t>
            </a:r>
            <a:r>
              <a:rPr lang="en-US" u="sng" dirty="0"/>
              <a:t>sugar</a:t>
            </a:r>
            <a:r>
              <a:rPr lang="en-US" dirty="0"/>
              <a:t> molecules provide structure to DNA; the </a:t>
            </a:r>
            <a:r>
              <a:rPr lang="en-US" u="sng" dirty="0"/>
              <a:t>base</a:t>
            </a:r>
            <a:r>
              <a:rPr lang="en-US" dirty="0"/>
              <a:t> molecules are what code information for assembling proteins. 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differences in size and bonding sites, only two combinations are possible among the four bases: A only bonds with T, and G only bonds with C. </a:t>
            </a:r>
            <a:r>
              <a:rPr lang="en-US" dirty="0" smtClean="0"/>
              <a:t>These are called </a:t>
            </a:r>
            <a:r>
              <a:rPr lang="en-US" u="sng" dirty="0"/>
              <a:t>complementary base pairs</a:t>
            </a:r>
            <a:r>
              <a:rPr lang="en-US" dirty="0"/>
              <a:t>. </a:t>
            </a:r>
          </a:p>
          <a:p>
            <a:r>
              <a:rPr lang="en-US" dirty="0" smtClean="0">
                <a:sym typeface="Wingdings" pitchFamily="2" charset="2"/>
              </a:rPr>
              <a:t>Groups </a:t>
            </a:r>
            <a:r>
              <a:rPr lang="en-US" dirty="0">
                <a:sym typeface="Wingdings" pitchFamily="2" charset="2"/>
              </a:rPr>
              <a:t>of 3 bases (called </a:t>
            </a:r>
            <a:r>
              <a:rPr lang="en-US" u="sng" dirty="0">
                <a:sym typeface="Wingdings" pitchFamily="2" charset="2"/>
              </a:rPr>
              <a:t>codons</a:t>
            </a:r>
            <a:r>
              <a:rPr lang="en-US" dirty="0">
                <a:sym typeface="Wingdings" pitchFamily="2" charset="2"/>
              </a:rPr>
              <a:t>) code for specific amino acids. The order of codons in a gene determines the order of amino acids in a protein. This determines the kind of protein that is assembled.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/>
              <a:t>To replicate DNA, a protein called </a:t>
            </a:r>
            <a:r>
              <a:rPr lang="en-US" u="sng" dirty="0"/>
              <a:t>helicase</a:t>
            </a:r>
            <a:r>
              <a:rPr lang="en-US" dirty="0"/>
              <a:t> separates the two strands. A protein called </a:t>
            </a:r>
            <a:r>
              <a:rPr lang="en-US" u="sng" dirty="0" smtClean="0"/>
              <a:t>DNA polymerase</a:t>
            </a:r>
            <a:r>
              <a:rPr lang="en-US" dirty="0" smtClean="0"/>
              <a:t> </a:t>
            </a:r>
            <a:r>
              <a:rPr lang="en-US" dirty="0"/>
              <a:t>then adds complementary bases to each strand to create two identical strands. </a:t>
            </a:r>
          </a:p>
          <a:p>
            <a:r>
              <a:rPr lang="en-US" dirty="0"/>
              <a:t>DNA is always copied in a 5’ </a:t>
            </a:r>
            <a:r>
              <a:rPr lang="en-US" dirty="0">
                <a:sym typeface="Wingdings" pitchFamily="2" charset="2"/>
              </a:rPr>
              <a:t> 3’ direction. These numbers refer to the carbon atoms on the sugar molecule.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0708037" cy="5773119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/>
              <a:t>DNA</a:t>
            </a:r>
            <a:r>
              <a:rPr lang="en-US" dirty="0"/>
              <a:t>: a polymer made from nucleotide monomers that stores information about how to assemble proteins. 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Nucleotide</a:t>
            </a:r>
            <a:r>
              <a:rPr lang="en-US" dirty="0"/>
              <a:t>: a monomer in the DNA polymer consisting of a phosphate, sugar, and base molecule. </a:t>
            </a:r>
          </a:p>
          <a:p>
            <a:pPr fontAlgn="base"/>
            <a:r>
              <a:rPr lang="en-US" u="sng" dirty="0"/>
              <a:t>Phosphate</a:t>
            </a:r>
            <a:r>
              <a:rPr lang="en-US" dirty="0"/>
              <a:t>: a part of a nucleotide that provides structure to DNA.</a:t>
            </a:r>
          </a:p>
          <a:p>
            <a:pPr fontAlgn="base"/>
            <a:r>
              <a:rPr lang="en-US" u="sng" dirty="0"/>
              <a:t>Sugar</a:t>
            </a:r>
            <a:r>
              <a:rPr lang="en-US" dirty="0"/>
              <a:t>: a part of a nucleotide that holds bases in place.</a:t>
            </a:r>
          </a:p>
          <a:p>
            <a:pPr fontAlgn="base"/>
            <a:r>
              <a:rPr lang="en-US" u="sng" dirty="0"/>
              <a:t>Base</a:t>
            </a:r>
            <a:r>
              <a:rPr lang="en-US" dirty="0"/>
              <a:t>: a part of a nucleotide that stores information.</a:t>
            </a:r>
          </a:p>
          <a:p>
            <a:pPr fontAlgn="base"/>
            <a:r>
              <a:rPr lang="en-US" u="sng" dirty="0"/>
              <a:t>Complementary Base Pairs</a:t>
            </a:r>
            <a:r>
              <a:rPr lang="en-US" dirty="0"/>
              <a:t>: the only combinations of bases that are possible in DNA (A pairs with T; G pairs with C). </a:t>
            </a:r>
          </a:p>
          <a:p>
            <a:pPr fontAlgn="base"/>
            <a:r>
              <a:rPr lang="en-US" u="sng" dirty="0"/>
              <a:t>Helicase</a:t>
            </a:r>
            <a:r>
              <a:rPr lang="en-US" dirty="0"/>
              <a:t>: the protein that separates the two DNA strands.</a:t>
            </a:r>
          </a:p>
          <a:p>
            <a:pPr fontAlgn="base"/>
            <a:r>
              <a:rPr lang="en-US" u="sng" dirty="0" smtClean="0"/>
              <a:t>DNA Polymerase</a:t>
            </a:r>
            <a:r>
              <a:rPr lang="en-US" dirty="0"/>
              <a:t>: the protein that makes copies of DNA.</a:t>
            </a:r>
          </a:p>
          <a:p>
            <a:pPr fontAlgn="base"/>
            <a:r>
              <a:rPr lang="en-US" u="sng" dirty="0"/>
              <a:t>Codon</a:t>
            </a:r>
            <a:r>
              <a:rPr lang="en-US" dirty="0"/>
              <a:t>: a group of three bases in DNA that codes for a specific amino acid.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324303"/>
            <a:ext cx="8736036" cy="4852660"/>
          </a:xfrm>
        </p:spPr>
        <p:txBody>
          <a:bodyPr>
            <a:normAutofit/>
          </a:bodyPr>
          <a:lstStyle/>
          <a:p>
            <a:r>
              <a:rPr lang="en-US" dirty="0"/>
              <a:t>The world is home to a seemingly endless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variety </a:t>
            </a:r>
            <a:r>
              <a:rPr lang="en-US" dirty="0"/>
              <a:t>of life. </a:t>
            </a:r>
          </a:p>
          <a:p>
            <a:pPr lvl="1"/>
            <a:r>
              <a:rPr lang="en-US" dirty="0"/>
              <a:t>This includes multiple ‘kingdoms’ of living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organisms </a:t>
            </a:r>
            <a:r>
              <a:rPr lang="en-US" dirty="0"/>
              <a:t>(plants, animals, fungi, etc</a:t>
            </a:r>
            <a:r>
              <a:rPr lang="en-US" dirty="0" smtClean="0"/>
              <a:t>.). </a:t>
            </a:r>
          </a:p>
          <a:p>
            <a:pPr lvl="1"/>
            <a:r>
              <a:rPr lang="en-US" dirty="0"/>
              <a:t>Species are </a:t>
            </a:r>
            <a:r>
              <a:rPr lang="en-US" dirty="0" smtClean="0"/>
              <a:t>grouped based on </a:t>
            </a:r>
            <a:r>
              <a:rPr lang="en-US" dirty="0"/>
              <a:t>their observable traits.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For example, a dog is </a:t>
            </a:r>
            <a:r>
              <a:rPr lang="en-US" i="1" dirty="0"/>
              <a:t>eukaryotic</a:t>
            </a:r>
            <a:r>
              <a:rPr lang="en-US" dirty="0"/>
              <a:t> (its cells have organelles) and is a part of the </a:t>
            </a:r>
            <a:r>
              <a:rPr lang="en-US" i="1" dirty="0"/>
              <a:t>animal</a:t>
            </a:r>
            <a:r>
              <a:rPr lang="en-US" dirty="0"/>
              <a:t> </a:t>
            </a:r>
            <a:r>
              <a:rPr lang="en-US" i="1" dirty="0"/>
              <a:t>kingdom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Dogs have a spine (</a:t>
            </a:r>
            <a:r>
              <a:rPr lang="en-US" i="1" dirty="0" err="1"/>
              <a:t>chordata</a:t>
            </a:r>
            <a:r>
              <a:rPr lang="en-US" dirty="0"/>
              <a:t>), are </a:t>
            </a:r>
            <a:r>
              <a:rPr lang="en-US" i="1" dirty="0"/>
              <a:t>mammals</a:t>
            </a:r>
            <a:r>
              <a:rPr lang="en-US" dirty="0"/>
              <a:t> (warm blooded with fur), are </a:t>
            </a:r>
            <a:r>
              <a:rPr lang="en-US" i="1" dirty="0" smtClean="0"/>
              <a:t>carnivores (eat meat)</a:t>
            </a:r>
            <a:r>
              <a:rPr lang="en-US" dirty="0" smtClean="0"/>
              <a:t>, </a:t>
            </a:r>
            <a:r>
              <a:rPr lang="en-US" dirty="0"/>
              <a:t>and are </a:t>
            </a:r>
            <a:r>
              <a:rPr lang="en-US" dirty="0" smtClean="0"/>
              <a:t>in the </a:t>
            </a:r>
            <a:r>
              <a:rPr lang="en-US" dirty="0"/>
              <a:t>dog </a:t>
            </a:r>
            <a:r>
              <a:rPr lang="en-US" i="1" dirty="0"/>
              <a:t>family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Each level of classification describes species with traits that are more and more similar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86"/>
          <a:stretch/>
        </p:blipFill>
        <p:spPr>
          <a:xfrm>
            <a:off x="9198645" y="98474"/>
            <a:ext cx="2993355" cy="6764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1471673" y="5988500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11" r="21625" b="75985"/>
          <a:stretch/>
        </p:blipFill>
        <p:spPr>
          <a:xfrm>
            <a:off x="7583658" y="656464"/>
            <a:ext cx="2053884" cy="21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– Instructions for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87" y="1324303"/>
            <a:ext cx="8249529" cy="4852660"/>
          </a:xfrm>
        </p:spPr>
        <p:txBody>
          <a:bodyPr>
            <a:normAutofit/>
          </a:bodyPr>
          <a:lstStyle/>
          <a:p>
            <a:r>
              <a:rPr lang="en-US" dirty="0" smtClean="0"/>
              <a:t>While there are many differences among living species, all use DNA in their cells. </a:t>
            </a:r>
            <a:endParaRPr lang="en-US" dirty="0"/>
          </a:p>
          <a:p>
            <a:pPr lvl="1"/>
            <a:r>
              <a:rPr lang="en-US" dirty="0" smtClean="0"/>
              <a:t>DNA determines how proteins are assembled.</a:t>
            </a:r>
            <a:endParaRPr lang="en-US" dirty="0"/>
          </a:p>
          <a:p>
            <a:pPr lvl="1"/>
            <a:r>
              <a:rPr lang="en-US" dirty="0"/>
              <a:t>Proteins </a:t>
            </a:r>
            <a:r>
              <a:rPr lang="en-US" dirty="0" smtClean="0"/>
              <a:t>perform </a:t>
            </a:r>
            <a:r>
              <a:rPr lang="en-US" dirty="0"/>
              <a:t>the work of the </a:t>
            </a:r>
            <a:r>
              <a:rPr lang="en-US" dirty="0" smtClean="0"/>
              <a:t>cell and provide </a:t>
            </a:r>
            <a:r>
              <a:rPr lang="en-US" dirty="0"/>
              <a:t>organism with observable traits.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primary function of DNA is to store information. </a:t>
            </a:r>
          </a:p>
          <a:p>
            <a:pPr lvl="1"/>
            <a:r>
              <a:rPr lang="en-US" dirty="0"/>
              <a:t>DNA provides the </a:t>
            </a:r>
            <a:r>
              <a:rPr lang="en-US" dirty="0" smtClean="0"/>
              <a:t>instructions to assemble amino </a:t>
            </a:r>
            <a:r>
              <a:rPr lang="en-US" dirty="0"/>
              <a:t>acids </a:t>
            </a:r>
            <a:r>
              <a:rPr lang="en-US" dirty="0" smtClean="0"/>
              <a:t>in a particular way to form specific proteins. </a:t>
            </a:r>
            <a:endParaRPr lang="en-US" dirty="0"/>
          </a:p>
          <a:p>
            <a:pPr lvl="1"/>
            <a:r>
              <a:rPr lang="en-US" dirty="0" smtClean="0"/>
              <a:t>If a cell lacked DNA, it be unable to produce </a:t>
            </a:r>
            <a:r>
              <a:rPr lang="en-US" dirty="0"/>
              <a:t>the proteins </a:t>
            </a:r>
            <a:r>
              <a:rPr lang="en-US" dirty="0" smtClean="0"/>
              <a:t>it needs to </a:t>
            </a:r>
            <a:r>
              <a:rPr lang="en-US" dirty="0"/>
              <a:t>function.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08A830-93DC-BE48-B3F1-F754E6A6A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>
            <a:off x="8877299" y="-385763"/>
            <a:ext cx="3314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801EA-57CF-DE4D-9ECF-81D2DC5FEF6F}"/>
              </a:ext>
            </a:extLst>
          </p:cNvPr>
          <p:cNvSpPr/>
          <p:nvPr/>
        </p:nvSpPr>
        <p:spPr>
          <a:xfrm>
            <a:off x="10729912" y="6627168"/>
            <a:ext cx="1843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617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42" y="110815"/>
            <a:ext cx="10762937" cy="801838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Proteins </a:t>
            </a:r>
            <a:r>
              <a:rPr lang="en-US" dirty="0">
                <a:sym typeface="Wingdings" panose="05000000000000000000" pitchFamily="2" charset="2"/>
              </a:rPr>
              <a:t> Traits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69" b="2169"/>
          <a:stretch/>
        </p:blipFill>
        <p:spPr>
          <a:xfrm>
            <a:off x="1444617" y="813286"/>
            <a:ext cx="10032786" cy="59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2750747"/>
            <a:ext cx="10515600" cy="2852737"/>
          </a:xfrm>
        </p:spPr>
        <p:txBody>
          <a:bodyPr/>
          <a:lstStyle/>
          <a:p>
            <a:r>
              <a:rPr lang="en-US" dirty="0" smtClean="0"/>
              <a:t>The Structure &amp; Function of DNA.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5630472"/>
            <a:ext cx="10515600" cy="1500187"/>
          </a:xfrm>
        </p:spPr>
        <p:txBody>
          <a:bodyPr/>
          <a:lstStyle/>
          <a:p>
            <a:r>
              <a:rPr lang="en-US" dirty="0" smtClean="0"/>
              <a:t>What is DNA made from? And how does this determine how DNA works?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3D70C2-AF0A-6843-BE39-4AFE53CE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 rot="18000000">
            <a:off x="4246503" y="-1229239"/>
            <a:ext cx="3250888" cy="67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a Macromolecule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324303"/>
            <a:ext cx="8428169" cy="5347960"/>
          </a:xfrm>
        </p:spPr>
        <p:txBody>
          <a:bodyPr>
            <a:normAutofit/>
          </a:bodyPr>
          <a:lstStyle/>
          <a:p>
            <a:r>
              <a:rPr lang="en-US" dirty="0"/>
              <a:t>DNA is a </a:t>
            </a:r>
            <a:r>
              <a:rPr lang="en-US" i="1" dirty="0"/>
              <a:t>macromolecule</a:t>
            </a:r>
            <a:r>
              <a:rPr lang="en-US" dirty="0"/>
              <a:t> (or </a:t>
            </a:r>
            <a:r>
              <a:rPr lang="en-US" i="1" dirty="0"/>
              <a:t>polymer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DNA </a:t>
            </a:r>
            <a:r>
              <a:rPr lang="en-US" dirty="0" smtClean="0"/>
              <a:t>consists of a long repeating chain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molecules called </a:t>
            </a:r>
            <a:r>
              <a:rPr lang="en-US" u="sng" dirty="0"/>
              <a:t>nucleotides</a:t>
            </a:r>
            <a:r>
              <a:rPr lang="en-US" dirty="0"/>
              <a:t>. </a:t>
            </a:r>
            <a:br>
              <a:rPr lang="en-US" dirty="0"/>
            </a:br>
            <a:endParaRPr lang="en-US" sz="1300" dirty="0"/>
          </a:p>
          <a:p>
            <a:r>
              <a:rPr lang="en-US" dirty="0"/>
              <a:t>Each nucleotide consists of 3 parts.</a:t>
            </a:r>
          </a:p>
          <a:p>
            <a:pPr lvl="1"/>
            <a:r>
              <a:rPr lang="en-US" dirty="0"/>
              <a:t>1) a </a:t>
            </a:r>
            <a:r>
              <a:rPr lang="en-US" b="1" dirty="0"/>
              <a:t>phosphate</a:t>
            </a:r>
            <a:r>
              <a:rPr lang="en-US" dirty="0"/>
              <a:t> molecule.</a:t>
            </a:r>
          </a:p>
          <a:p>
            <a:pPr lvl="1"/>
            <a:r>
              <a:rPr lang="en-US" dirty="0"/>
              <a:t>2) a 5-carbon </a:t>
            </a:r>
            <a:r>
              <a:rPr lang="en-US" b="1" dirty="0"/>
              <a:t>sugar</a:t>
            </a:r>
            <a:r>
              <a:rPr lang="en-US" dirty="0"/>
              <a:t> molecule.</a:t>
            </a:r>
          </a:p>
          <a:p>
            <a:pPr lvl="1"/>
            <a:r>
              <a:rPr lang="en-US" dirty="0"/>
              <a:t>3) a </a:t>
            </a:r>
            <a:r>
              <a:rPr lang="en-US" b="1" dirty="0"/>
              <a:t>base</a:t>
            </a:r>
            <a:r>
              <a:rPr lang="en-US" dirty="0"/>
              <a:t> molecule. 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Each </a:t>
            </a:r>
            <a:r>
              <a:rPr lang="en-US" dirty="0" smtClean="0"/>
              <a:t>part of a nucleotide serves </a:t>
            </a:r>
            <a:r>
              <a:rPr lang="en-US" dirty="0"/>
              <a:t>a specific function.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phosphate</a:t>
            </a:r>
            <a:r>
              <a:rPr lang="en-US" dirty="0"/>
              <a:t> and the </a:t>
            </a:r>
            <a:r>
              <a:rPr lang="en-US" b="1" dirty="0"/>
              <a:t>sugar</a:t>
            </a:r>
            <a:r>
              <a:rPr lang="en-US" dirty="0"/>
              <a:t> </a:t>
            </a:r>
            <a:r>
              <a:rPr lang="en-US" dirty="0" smtClean="0"/>
              <a:t>molecules provide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structure to DNA (they hold everything together).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 smtClean="0"/>
              <a:t>base molecules</a:t>
            </a:r>
            <a:r>
              <a:rPr lang="en-US" dirty="0" smtClean="0"/>
              <a:t> store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69FB45-4208-EA41-8223-1A537CE4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8" r="31466"/>
          <a:stretch/>
        </p:blipFill>
        <p:spPr bwMode="auto">
          <a:xfrm>
            <a:off x="5358313" y="2282736"/>
            <a:ext cx="3228739" cy="22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866F3C-B4F5-3143-A285-E6116B78915B}"/>
              </a:ext>
            </a:extLst>
          </p:cNvPr>
          <p:cNvSpPr/>
          <p:nvPr/>
        </p:nvSpPr>
        <p:spPr>
          <a:xfrm>
            <a:off x="10722078" y="6627168"/>
            <a:ext cx="18435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79C398-4F1D-9841-84C7-824573C7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84" y="365125"/>
            <a:ext cx="3342916" cy="63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27348C-79FC-0343-AE89-6C3961358481}"/>
              </a:ext>
            </a:extLst>
          </p:cNvPr>
          <p:cNvSpPr/>
          <p:nvPr/>
        </p:nvSpPr>
        <p:spPr>
          <a:xfrm>
            <a:off x="10466848" y="-107722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1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5"/>
              </a:rPr>
              <a:t>Source: www.biologyjunction.com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9044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2814-204B-D146-BF5D-00C87E97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Notebook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7691-708A-7E4A-A141-D24297DA2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08" y="1324303"/>
            <a:ext cx="6904703" cy="48526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molecule in a </a:t>
            </a:r>
            <a:r>
              <a:rPr lang="en-US" dirty="0" smtClean="0"/>
              <a:t>nucleotide functions </a:t>
            </a:r>
            <a:r>
              <a:rPr lang="en-US" dirty="0" smtClean="0"/>
              <a:t>like </a:t>
            </a:r>
            <a:r>
              <a:rPr lang="en-US" dirty="0" smtClean="0"/>
              <a:t>the parts of a spiral notebook. 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phosphate</a:t>
            </a:r>
            <a:r>
              <a:rPr lang="en-US" dirty="0"/>
              <a:t> molecules are like the </a:t>
            </a:r>
            <a:r>
              <a:rPr lang="en-US" b="1" dirty="0"/>
              <a:t>spiral</a:t>
            </a:r>
            <a:r>
              <a:rPr lang="en-US" dirty="0"/>
              <a:t>. They are on the outside and hold everything together.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sugar</a:t>
            </a:r>
            <a:r>
              <a:rPr lang="en-US" dirty="0"/>
              <a:t> molecules are like the paper </a:t>
            </a:r>
            <a:r>
              <a:rPr lang="en-US" b="1" dirty="0"/>
              <a:t>pages</a:t>
            </a:r>
            <a:r>
              <a:rPr lang="en-US" dirty="0"/>
              <a:t>. They hold the information in place.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base</a:t>
            </a:r>
            <a:r>
              <a:rPr lang="en-US" dirty="0"/>
              <a:t> molecules are like the </a:t>
            </a:r>
            <a:r>
              <a:rPr lang="en-US" b="1" dirty="0"/>
              <a:t>writing</a:t>
            </a:r>
            <a:r>
              <a:rPr lang="en-US" dirty="0"/>
              <a:t>. The bases are what provide the actual information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combination of different base molecules of DNA are like the words written in a notebook.</a:t>
            </a:r>
          </a:p>
          <a:p>
            <a:pPr lvl="1"/>
            <a:r>
              <a:rPr lang="en-US" dirty="0"/>
              <a:t>There are four kinds of base </a:t>
            </a:r>
            <a:r>
              <a:rPr lang="en-US" dirty="0" smtClean="0"/>
              <a:t>molecules (A, T, G, &amp; C). </a:t>
            </a:r>
            <a:endParaRPr lang="en-US" dirty="0"/>
          </a:p>
          <a:p>
            <a:pPr lvl="1"/>
            <a:r>
              <a:rPr lang="en-US" dirty="0"/>
              <a:t>Different combinations of bases/letters enable different kinds of information to be recorded.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689DF-C35F-B647-BCF1-27F2792CC869}"/>
              </a:ext>
            </a:extLst>
          </p:cNvPr>
          <p:cNvSpPr/>
          <p:nvPr/>
        </p:nvSpPr>
        <p:spPr>
          <a:xfrm>
            <a:off x="10987824" y="0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PxHere</a:t>
            </a:r>
            <a:endParaRPr lang="en-US" sz="900" i="1" dirty="0"/>
          </a:p>
        </p:txBody>
      </p:sp>
      <p:pic>
        <p:nvPicPr>
          <p:cNvPr id="2052" name="Picture 4" descr="Free Images : notebook, text, yellow, writing, spiral, font, stationery,  diary, handwriting, paper product 6000x3376 - Suzy Hazelwood - 1553027 -  Free stock photos - PxHere">
            <a:extLst>
              <a:ext uri="{FF2B5EF4-FFF2-40B4-BE49-F238E27FC236}">
                <a16:creationId xmlns:a16="http://schemas.microsoft.com/office/drawing/2014/main" id="{56009CBA-6B13-E547-87B7-5973350ED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8"/>
          <a:stretch/>
        </p:blipFill>
        <p:spPr bwMode="auto">
          <a:xfrm>
            <a:off x="8238408" y="179438"/>
            <a:ext cx="3792463" cy="29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8BA13-4100-D842-B757-D76A6A8103EF}"/>
              </a:ext>
            </a:extLst>
          </p:cNvPr>
          <p:cNvSpPr/>
          <p:nvPr/>
        </p:nvSpPr>
        <p:spPr>
          <a:xfrm>
            <a:off x="11088546" y="6579875"/>
            <a:ext cx="151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5"/>
              </a:rPr>
              <a:t>Flickr</a:t>
            </a:r>
            <a:endParaRPr lang="en-US" sz="900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3A2397-2AE6-4E40-BA0E-07F3D2E080F8}"/>
              </a:ext>
            </a:extLst>
          </p:cNvPr>
          <p:cNvSpPr/>
          <p:nvPr/>
        </p:nvSpPr>
        <p:spPr>
          <a:xfrm>
            <a:off x="8875199" y="584085"/>
            <a:ext cx="98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 Spiral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0242F9-3097-9C44-B651-18638E07D633}"/>
              </a:ext>
            </a:extLst>
          </p:cNvPr>
          <p:cNvSpPr/>
          <p:nvPr/>
        </p:nvSpPr>
        <p:spPr>
          <a:xfrm>
            <a:off x="9940069" y="942899"/>
            <a:ext cx="72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6DCEA-1D99-7645-ACC5-9D3086FFC929}"/>
              </a:ext>
            </a:extLst>
          </p:cNvPr>
          <p:cNvSpPr/>
          <p:nvPr/>
        </p:nvSpPr>
        <p:spPr>
          <a:xfrm>
            <a:off x="11064742" y="1384666"/>
            <a:ext cx="87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873" y="3633260"/>
            <a:ext cx="4722391" cy="29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Base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324303"/>
            <a:ext cx="10710861" cy="4852660"/>
          </a:xfrm>
        </p:spPr>
        <p:txBody>
          <a:bodyPr>
            <a:normAutofit/>
          </a:bodyPr>
          <a:lstStyle/>
          <a:p>
            <a:r>
              <a:rPr lang="en-US" dirty="0" smtClean="0"/>
              <a:t>The four kinds of base molecules in DNA are called: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Adenine (A), Thymine (T), Guanine (G), and Cytosine (C). </a:t>
            </a:r>
          </a:p>
          <a:p>
            <a:pPr lvl="1"/>
            <a:r>
              <a:rPr lang="en-US" dirty="0" smtClean="0"/>
              <a:t>Usually these molecules ar</a:t>
            </a:r>
            <a:r>
              <a:rPr lang="en-US" dirty="0" smtClean="0"/>
              <a:t>e represented by their first letters.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DNA, only two combinations </a:t>
            </a:r>
            <a:r>
              <a:rPr lang="en-US" dirty="0" smtClean="0"/>
              <a:t>of bases are possible: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 </a:t>
            </a:r>
            <a:r>
              <a:rPr lang="en-US" b="1" dirty="0"/>
              <a:t>can only bond with T</a:t>
            </a:r>
            <a:r>
              <a:rPr lang="en-US" dirty="0"/>
              <a:t>, and </a:t>
            </a:r>
            <a:r>
              <a:rPr lang="en-US" b="1" dirty="0"/>
              <a:t>G can only bond with C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is </a:t>
            </a:r>
            <a:r>
              <a:rPr lang="en-US" dirty="0" smtClean="0"/>
              <a:t>because of differences </a:t>
            </a:r>
            <a:r>
              <a:rPr lang="en-US" dirty="0"/>
              <a:t>in </a:t>
            </a:r>
            <a:r>
              <a:rPr lang="en-US" dirty="0" smtClean="0"/>
              <a:t>a) size </a:t>
            </a:r>
            <a:r>
              <a:rPr lang="en-US" dirty="0"/>
              <a:t>and </a:t>
            </a:r>
            <a:r>
              <a:rPr lang="en-US" dirty="0" smtClean="0"/>
              <a:t>b) bonding </a:t>
            </a:r>
            <a:r>
              <a:rPr lang="en-US" dirty="0"/>
              <a:t>sites. </a:t>
            </a:r>
          </a:p>
          <a:p>
            <a:r>
              <a:rPr lang="en-US" dirty="0"/>
              <a:t>These combinations </a:t>
            </a:r>
            <a:r>
              <a:rPr lang="en-US" dirty="0" smtClean="0"/>
              <a:t>(A&amp;T, G&amp;C) are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u="sng" dirty="0" smtClean="0"/>
              <a:t>complementary </a:t>
            </a:r>
            <a:r>
              <a:rPr lang="en-US" u="sng" dirty="0"/>
              <a:t>base pairs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A’s </a:t>
            </a:r>
            <a:r>
              <a:rPr lang="en-US" dirty="0"/>
              <a:t>are always found with T’s.</a:t>
            </a:r>
          </a:p>
          <a:p>
            <a:pPr lvl="1"/>
            <a:r>
              <a:rPr lang="en-US" dirty="0" smtClean="0"/>
              <a:t>G’s </a:t>
            </a:r>
            <a:r>
              <a:rPr lang="en-US" dirty="0"/>
              <a:t>are always found with C’s.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A273E-0319-F04F-B03C-58B5BE4C1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0" t="2708" b="61250"/>
          <a:stretch/>
        </p:blipFill>
        <p:spPr bwMode="auto">
          <a:xfrm>
            <a:off x="6569612" y="3825049"/>
            <a:ext cx="5473724" cy="30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DDEB5-F6E1-2B49-AA0A-0842F5CD892B}"/>
              </a:ext>
            </a:extLst>
          </p:cNvPr>
          <p:cNvSpPr/>
          <p:nvPr/>
        </p:nvSpPr>
        <p:spPr>
          <a:xfrm>
            <a:off x="563666" y="6627168"/>
            <a:ext cx="18435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4"/>
              </a:rPr>
              <a:t>Wikimedia</a:t>
            </a:r>
            <a:endParaRPr lang="en-US" sz="900" i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E2D0A60-B8D0-4141-8AAA-A2F44C24CC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921" y="0"/>
            <a:ext cx="2416503" cy="33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1136</Words>
  <Application>Microsoft Office PowerPoint</Application>
  <PresentationFormat>Widescreen</PresentationFormat>
  <Paragraphs>180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Wingdings</vt:lpstr>
      <vt:lpstr>Office Theme</vt:lpstr>
      <vt:lpstr>WUHS Biology: DNA &amp; Proteins Unit</vt:lpstr>
      <vt:lpstr>DNA &amp; Proteins Unit – Packet 1 Driving Question</vt:lpstr>
      <vt:lpstr>Kingdoms of Life</vt:lpstr>
      <vt:lpstr>DNA – Instructions for Life</vt:lpstr>
      <vt:lpstr>DNA  Proteins  Traits</vt:lpstr>
      <vt:lpstr>The Structure &amp; Function of DNA.</vt:lpstr>
      <vt:lpstr>DNA is a Macromolecule</vt:lpstr>
      <vt:lpstr>DNA Notebook Analogy</vt:lpstr>
      <vt:lpstr>Complementary Base Pairs</vt:lpstr>
      <vt:lpstr>Great Combinations are Always Together</vt:lpstr>
      <vt:lpstr>Using DNA to assemble proteins.</vt:lpstr>
      <vt:lpstr>The DNA “Code” </vt:lpstr>
      <vt:lpstr>Decoding Codons</vt:lpstr>
      <vt:lpstr>Codons  Amino Acids</vt:lpstr>
      <vt:lpstr>Duplicating DNA.</vt:lpstr>
      <vt:lpstr>Making Copies</vt:lpstr>
      <vt:lpstr>PowerPoint Presentation</vt:lpstr>
      <vt:lpstr>PowerPoint Presentation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95</cp:revision>
  <dcterms:created xsi:type="dcterms:W3CDTF">2022-01-10T02:14:04Z</dcterms:created>
  <dcterms:modified xsi:type="dcterms:W3CDTF">2023-02-14T17:12:22Z</dcterms:modified>
</cp:coreProperties>
</file>