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5"/>
  </p:notesMasterIdLst>
  <p:sldIdLst>
    <p:sldId id="256" r:id="rId2"/>
    <p:sldId id="271" r:id="rId3"/>
    <p:sldId id="299" r:id="rId4"/>
    <p:sldId id="263" r:id="rId5"/>
    <p:sldId id="264" r:id="rId6"/>
    <p:sldId id="259" r:id="rId7"/>
    <p:sldId id="302" r:id="rId8"/>
    <p:sldId id="303" r:id="rId9"/>
    <p:sldId id="270" r:id="rId10"/>
    <p:sldId id="272" r:id="rId11"/>
    <p:sldId id="274" r:id="rId12"/>
    <p:sldId id="30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EE395"/>
    <a:srgbClr val="E2C4DE"/>
    <a:srgbClr val="EDDBEA"/>
    <a:srgbClr val="DBB5D6"/>
    <a:srgbClr val="F8FBFE"/>
    <a:srgbClr val="F5F9FC"/>
    <a:srgbClr val="FFF8FF"/>
    <a:srgbClr val="B3C0DB"/>
    <a:srgbClr val="98A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2687" autoAdjust="0"/>
  </p:normalViewPr>
  <p:slideViewPr>
    <p:cSldViewPr snapToGrid="0" snapToObjects="1">
      <p:cViewPr varScale="1">
        <p:scale>
          <a:sx n="68" d="100"/>
          <a:sy n="68" d="100"/>
        </p:scale>
        <p:origin x="9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methods of genetic modification depended</a:t>
            </a:r>
            <a:r>
              <a:rPr lang="en-US" baseline="0" dirty="0" smtClean="0"/>
              <a:t> on changing genes before the fertilized egg started dividing. In addition to being faster, CRISPR can also modify the genes of developed organisms, providing a much greater range of opportunities for genetic modification.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Tuesday, March 21,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Tuesday, March 21,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Tuesday, March 21,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1">
                <a:lumMod val="5000"/>
                <a:lumOff val="95000"/>
              </a:schemeClr>
            </a:gs>
            <a:gs pos="77000">
              <a:srgbClr val="BEE395"/>
            </a:gs>
            <a:gs pos="94000">
              <a:srgbClr val="92D050"/>
            </a:gs>
            <a:gs pos="100000">
              <a:srgbClr val="92D050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Tuesday, March 21,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eachengineering.org/content/uoh_/activities/uoh_genetic/uoh_genetic_lesson01_activity1_figure4we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.ubc.ca/restriction-endonucleases-molecular-scissors-for-specifically-cutting-dn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.ubc.ca/restriction-endonucleases-molecular-scissors-for-specifically-cutting-dn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3/3c/GFP_Mice_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q.ubc.ca/restriction-endonucleases-molecular-scissors-for-specifically-cutting-dn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triple_edexcel/using_biology/biotechnology/revision/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s.usda.gov/data-products/adoption-of-genetically-engineered-crops-in-the-u-s/recent-trends-in-ge-adop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flickr.com/photos/2cheap2keep/4112525332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ovativegenomics.org/wp-content/uploads/2018/04/Genome-Surgery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5/51/GRNA-Cas9.png/640px-GRNA-Cas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nnovativegenomics.org/wp-content/uploads/2018/04/Genome-Surgery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931020"/>
            <a:ext cx="5015638" cy="280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WUHS Biology: </a:t>
            </a:r>
            <a:r>
              <a:rPr lang="en-US" b="1" dirty="0" smtClean="0"/>
              <a:t>Genetic Modification Mini-Unit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Packet </a:t>
            </a:r>
            <a:r>
              <a:rPr lang="en-US" sz="4000" dirty="0"/>
              <a:t>1</a:t>
            </a:r>
            <a:r>
              <a:rPr lang="en-US" sz="4000" dirty="0" smtClean="0"/>
              <a:t> </a:t>
            </a:r>
            <a:r>
              <a:rPr lang="en-US" sz="4000" dirty="0"/>
              <a:t>– How </a:t>
            </a:r>
            <a:r>
              <a:rPr lang="en-US" sz="4000" dirty="0" smtClean="0"/>
              <a:t>can we move genes to a new species?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1" name="image1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529"/>
          <a:stretch>
            <a:fillRect/>
          </a:stretch>
        </p:blipFill>
        <p:spPr>
          <a:xfrm>
            <a:off x="5078" y="205049"/>
            <a:ext cx="534337" cy="437511"/>
          </a:xfrm>
          <a:prstGeom prst="rect">
            <a:avLst/>
          </a:prstGeom>
          <a:ln/>
        </p:spPr>
      </p:pic>
      <p:pic>
        <p:nvPicPr>
          <p:cNvPr id="12" name="image8.png" descr="Text, whiteboard&#10;&#10;Description automatically generated with medium confidenc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7148" y="195525"/>
            <a:ext cx="3313606" cy="524475"/>
          </a:xfrm>
          <a:prstGeom prst="rect">
            <a:avLst/>
          </a:prstGeom>
          <a:ln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868" y="1245475"/>
            <a:ext cx="5713244" cy="407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656865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</a:t>
            </a:r>
            <a:r>
              <a:rPr lang="en-US" dirty="0" smtClean="0"/>
              <a:t>use models to demonstrate how </a:t>
            </a:r>
            <a:r>
              <a:rPr lang="en-US" dirty="0" smtClean="0"/>
              <a:t>restriction enzymes cut DNA and enable genes to be moved to new species.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2C3F6-2B45-E341-BE04-68BDBC98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0C5ECE-FFEA-B24E-84A5-8CEE5517CF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947737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hlinkClick r:id="rId2"/>
              </a:rPr>
              <a:t>Image </a:t>
            </a:r>
            <a:r>
              <a:rPr lang="en-US" sz="900" i="1" dirty="0" smtClean="0">
                <a:hlinkClick r:id="rId2"/>
              </a:rPr>
              <a:t>Source</a:t>
            </a:r>
            <a:endParaRPr lang="en-US" sz="9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16" y="1506017"/>
            <a:ext cx="4679536" cy="27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8573086" cy="5259378"/>
          </a:xfrm>
        </p:spPr>
        <p:txBody>
          <a:bodyPr>
            <a:normAutofit/>
          </a:bodyPr>
          <a:lstStyle/>
          <a:p>
            <a:r>
              <a:rPr lang="en-US" dirty="0" smtClean="0"/>
              <a:t>Due </a:t>
            </a:r>
            <a:r>
              <a:rPr lang="en-US" dirty="0"/>
              <a:t>to similarities between cells, genes from one organism can be moved to the cells of another organism. </a:t>
            </a:r>
          </a:p>
          <a:p>
            <a:pPr lvl="1" fontAlgn="base"/>
            <a:r>
              <a:rPr lang="en-US" u="sng" dirty="0"/>
              <a:t>Genetic engineering</a:t>
            </a:r>
            <a:r>
              <a:rPr lang="en-US" dirty="0"/>
              <a:t> is the process of changing the DNA of an organism by adding or removing DNA from an organism’s </a:t>
            </a:r>
            <a:r>
              <a:rPr lang="en-US" u="sng" dirty="0"/>
              <a:t>genome</a:t>
            </a:r>
            <a:r>
              <a:rPr lang="en-US" dirty="0"/>
              <a:t> (the complete set of genes in an organism’s cells).</a:t>
            </a:r>
          </a:p>
          <a:p>
            <a:pPr lvl="1" fontAlgn="base"/>
            <a:r>
              <a:rPr lang="en-US" u="sng" dirty="0"/>
              <a:t>Genetically modified organisms</a:t>
            </a:r>
            <a:r>
              <a:rPr lang="en-US" dirty="0"/>
              <a:t> (GMOs) are organisms that have been genetically engineered</a:t>
            </a:r>
            <a:r>
              <a:rPr lang="en-US" dirty="0" smtClean="0"/>
              <a:t>.</a:t>
            </a:r>
          </a:p>
          <a:p>
            <a:r>
              <a:rPr lang="en-US" u="sng" dirty="0"/>
              <a:t>Restriction enzymes</a:t>
            </a:r>
            <a:r>
              <a:rPr lang="en-US" dirty="0"/>
              <a:t> cut DNA any time it encounters a specific sequence (such as GAATTC); this sequence is the </a:t>
            </a:r>
            <a:r>
              <a:rPr lang="en-US" u="sng" dirty="0"/>
              <a:t>restriction site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restriction enzyme is like a chemical scissors for DNA.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4796" y="1512396"/>
            <a:ext cx="2867149" cy="38673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071470" y="6654800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www.scq.ubc.ca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3946"/>
            <a:ext cx="11091203" cy="550752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</a:t>
            </a:r>
            <a:r>
              <a:rPr lang="en-US" dirty="0"/>
              <a:t>restriction enzymes cut DNA in a zig-zag </a:t>
            </a:r>
            <a:r>
              <a:rPr lang="en-US" dirty="0" smtClean="0"/>
              <a:t>fashion, which causes one </a:t>
            </a:r>
            <a:r>
              <a:rPr lang="en-US" dirty="0"/>
              <a:t>portion of the double-stranded DNA to stick out farther than the other </a:t>
            </a:r>
            <a:r>
              <a:rPr lang="en-US" dirty="0" smtClean="0"/>
              <a:t>portion (</a:t>
            </a:r>
            <a:r>
              <a:rPr lang="en-US" u="sng" dirty="0" smtClean="0"/>
              <a:t>sticky end)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If a gene and genome are cut with the same restriction enzyme, the gene will insert itself due to complementary bases. </a:t>
            </a:r>
          </a:p>
          <a:p>
            <a:r>
              <a:rPr lang="en-US" dirty="0"/>
              <a:t>Genetically modified organisms are now widely used in the United States, particularly for medicine and food. </a:t>
            </a:r>
            <a:endParaRPr lang="en-US" dirty="0" smtClean="0"/>
          </a:p>
          <a:p>
            <a:pPr lvl="1"/>
            <a:r>
              <a:rPr lang="en-US" dirty="0" smtClean="0"/>
              <a:t>Examples include </a:t>
            </a:r>
            <a:r>
              <a:rPr lang="en-US" dirty="0" err="1" smtClean="0"/>
              <a:t>Bt</a:t>
            </a:r>
            <a:r>
              <a:rPr lang="en-US" dirty="0" smtClean="0"/>
              <a:t> corn as well as the insulin used to treat patients with diabetes.</a:t>
            </a:r>
          </a:p>
          <a:p>
            <a:r>
              <a:rPr lang="en-US" u="sng" dirty="0"/>
              <a:t>CRISPR-Cas9</a:t>
            </a:r>
            <a:r>
              <a:rPr lang="en-US" dirty="0"/>
              <a:t> is </a:t>
            </a:r>
            <a:r>
              <a:rPr lang="en-US" dirty="0" smtClean="0"/>
              <a:t>a new gene editing technique that </a:t>
            </a:r>
            <a:r>
              <a:rPr lang="en-US" dirty="0"/>
              <a:t>cuts DNA </a:t>
            </a:r>
            <a:r>
              <a:rPr lang="en-US" dirty="0" smtClean="0"/>
              <a:t>wherever </a:t>
            </a:r>
            <a:r>
              <a:rPr lang="en-US" dirty="0"/>
              <a:t>a specific sequence of bases occurs. </a:t>
            </a:r>
            <a:endParaRPr lang="en-US" i="1" dirty="0"/>
          </a:p>
          <a:p>
            <a:pPr lvl="1"/>
            <a:r>
              <a:rPr lang="en-US" i="1" u="sng" dirty="0" smtClean="0"/>
              <a:t>gRNA</a:t>
            </a:r>
            <a:r>
              <a:rPr lang="en-US" dirty="0" smtClean="0"/>
              <a:t> </a:t>
            </a:r>
            <a:r>
              <a:rPr lang="en-US" dirty="0"/>
              <a:t>guides the </a:t>
            </a:r>
            <a:r>
              <a:rPr lang="en-US" i="1" dirty="0"/>
              <a:t>Cas9</a:t>
            </a:r>
            <a:r>
              <a:rPr lang="en-US" dirty="0"/>
              <a:t> enzyme to the gene that need to be removed or edited. </a:t>
            </a:r>
            <a:r>
              <a:rPr lang="en-US" i="1" dirty="0" smtClean="0"/>
              <a:t>Cas9</a:t>
            </a:r>
            <a:r>
              <a:rPr lang="en-US" dirty="0" smtClean="0"/>
              <a:t> cuts </a:t>
            </a:r>
            <a:r>
              <a:rPr lang="en-US" dirty="0"/>
              <a:t>the DNA at this site. </a:t>
            </a:r>
            <a:r>
              <a:rPr lang="en-US" dirty="0" smtClean="0"/>
              <a:t>As </a:t>
            </a:r>
            <a:r>
              <a:rPr lang="en-US" dirty="0"/>
              <a:t>the cell fixes the break, it can disable </a:t>
            </a:r>
            <a:r>
              <a:rPr lang="en-US" dirty="0" smtClean="0"/>
              <a:t>the </a:t>
            </a:r>
            <a:r>
              <a:rPr lang="en-US" dirty="0"/>
              <a:t>gene or replace it with another gene. </a:t>
            </a:r>
            <a:endParaRPr lang="en-US" dirty="0" smtClean="0"/>
          </a:p>
          <a:p>
            <a:pPr lvl="1"/>
            <a:r>
              <a:rPr lang="en-US" dirty="0" smtClean="0"/>
              <a:t>CRISPR-Cas9 is far faster and more effective than prior options for genetic engineering.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1020866" cy="577311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u="sng" dirty="0" smtClean="0"/>
              <a:t>Genetic </a:t>
            </a:r>
            <a:r>
              <a:rPr lang="en-US" u="sng" dirty="0"/>
              <a:t>engineering</a:t>
            </a:r>
            <a:r>
              <a:rPr lang="en-US" dirty="0"/>
              <a:t> is the process of changing the DNA of an organism by adding or removing DNA from an organism’s </a:t>
            </a:r>
            <a:r>
              <a:rPr lang="en-US" u="sng" dirty="0"/>
              <a:t>genome</a:t>
            </a:r>
            <a:r>
              <a:rPr lang="en-US" dirty="0"/>
              <a:t> (the complete set of genes in an organism’s cells</a:t>
            </a:r>
            <a:r>
              <a:rPr lang="en-US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en-US" u="sng" dirty="0"/>
              <a:t>Genetically modified organisms</a:t>
            </a:r>
            <a:r>
              <a:rPr lang="en-US" dirty="0"/>
              <a:t> (GMOs) are organisms that have been genetically engineered </a:t>
            </a:r>
          </a:p>
          <a:p>
            <a:r>
              <a:rPr lang="en-US" dirty="0"/>
              <a:t>A </a:t>
            </a:r>
            <a:r>
              <a:rPr lang="en-US" u="sng" dirty="0"/>
              <a:t>restriction enzyme</a:t>
            </a:r>
            <a:r>
              <a:rPr lang="en-US" dirty="0"/>
              <a:t> is a protein that cuts DNA any time it encounters a specific </a:t>
            </a:r>
            <a:r>
              <a:rPr lang="en-US" dirty="0" smtClean="0"/>
              <a:t>sequence (</a:t>
            </a:r>
            <a:r>
              <a:rPr lang="en-US" u="sng" dirty="0" smtClean="0"/>
              <a:t>restriction site)</a:t>
            </a:r>
            <a:r>
              <a:rPr lang="en-US" dirty="0" smtClean="0"/>
              <a:t>.  </a:t>
            </a:r>
          </a:p>
          <a:p>
            <a:r>
              <a:rPr lang="en-US" u="sng" dirty="0" smtClean="0"/>
              <a:t>Sticky end</a:t>
            </a:r>
            <a:r>
              <a:rPr lang="en-US" dirty="0" smtClean="0"/>
              <a:t>: when DNA is cut so that one </a:t>
            </a:r>
            <a:r>
              <a:rPr lang="en-US" dirty="0"/>
              <a:t>portion of the double-stranded DNA </a:t>
            </a:r>
            <a:r>
              <a:rPr lang="en-US" dirty="0" smtClean="0"/>
              <a:t>sticks </a:t>
            </a:r>
            <a:r>
              <a:rPr lang="en-US" dirty="0"/>
              <a:t>out farther than the other portion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CRISPR-Cas9</a:t>
            </a:r>
            <a:r>
              <a:rPr lang="en-US" dirty="0" smtClean="0"/>
              <a:t>: </a:t>
            </a:r>
            <a:r>
              <a:rPr lang="en-US" dirty="0"/>
              <a:t>a new gene editing technique that cuts DNA wherever a specific sequence of bases occurs. </a:t>
            </a:r>
            <a:endParaRPr lang="en-US" i="1" dirty="0"/>
          </a:p>
          <a:p>
            <a:r>
              <a:rPr lang="en-US" i="1" u="sng" dirty="0"/>
              <a:t>gRNA</a:t>
            </a:r>
            <a:r>
              <a:rPr lang="en-US" dirty="0"/>
              <a:t> guides the Cas9 enzyme to the gene that need to be removed or edited.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Modification Mini-Unit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1" y="1245475"/>
            <a:ext cx="6764011" cy="5409325"/>
          </a:xfrm>
        </p:spPr>
        <p:txBody>
          <a:bodyPr>
            <a:normAutofit/>
          </a:bodyPr>
          <a:lstStyle/>
          <a:p>
            <a:r>
              <a:rPr lang="en-US" dirty="0"/>
              <a:t>Driving Question: How </a:t>
            </a:r>
            <a:r>
              <a:rPr lang="en-US" dirty="0" smtClean="0"/>
              <a:t>can we move genes to a new species?  </a:t>
            </a:r>
            <a:endParaRPr lang="en-US" dirty="0"/>
          </a:p>
          <a:p>
            <a:pPr lvl="0"/>
            <a:r>
              <a:rPr lang="en-US" b="0" dirty="0" smtClean="0"/>
              <a:t>Why would a gene from one species work in the cells of a different species? </a:t>
            </a:r>
          </a:p>
          <a:p>
            <a:pPr lvl="0"/>
            <a:r>
              <a:rPr lang="en-US" b="0" dirty="0" smtClean="0"/>
              <a:t>How is the gene removed and inserted? </a:t>
            </a:r>
          </a:p>
          <a:p>
            <a:pPr lvl="0"/>
            <a:r>
              <a:rPr lang="en-US" b="0" dirty="0" smtClean="0"/>
              <a:t>What is CRISPR-Cas9?</a:t>
            </a:r>
            <a:endParaRPr lang="en-US" b="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2146" y="1111348"/>
            <a:ext cx="4109800" cy="55434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071470" y="6654800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www.scq.ubc.ca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591" y="1256150"/>
            <a:ext cx="11211951" cy="5278141"/>
          </a:xfrm>
        </p:spPr>
        <p:txBody>
          <a:bodyPr>
            <a:normAutofit/>
          </a:bodyPr>
          <a:lstStyle/>
          <a:p>
            <a:pPr fontAlgn="base"/>
            <a:r>
              <a:rPr lang="en-US" u="sng" dirty="0" smtClean="0"/>
              <a:t>Genetic </a:t>
            </a:r>
            <a:r>
              <a:rPr lang="en-US" u="sng" dirty="0"/>
              <a:t>engineering</a:t>
            </a:r>
            <a:r>
              <a:rPr lang="en-US" dirty="0"/>
              <a:t> is the process of changing the DNA of an organism by adding or removing DNA from an </a:t>
            </a:r>
            <a:r>
              <a:rPr lang="en-US" dirty="0" smtClean="0"/>
              <a:t>organism’s genome.</a:t>
            </a:r>
          </a:p>
          <a:p>
            <a:pPr lvl="1" fontAlgn="base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u="sng" dirty="0"/>
              <a:t>genome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complete set of genes in an organism’s </a:t>
            </a:r>
            <a:r>
              <a:rPr lang="en-US" dirty="0" smtClean="0"/>
              <a:t>cells.</a:t>
            </a:r>
            <a:endParaRPr lang="en-US" dirty="0"/>
          </a:p>
          <a:p>
            <a:pPr lvl="1" fontAlgn="base"/>
            <a:r>
              <a:rPr lang="en-US" u="sng" dirty="0"/>
              <a:t>Genetically modified organisms</a:t>
            </a:r>
            <a:r>
              <a:rPr lang="en-US" dirty="0"/>
              <a:t> (GMOs)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organisms that </a:t>
            </a:r>
            <a:r>
              <a:rPr lang="en-US" dirty="0"/>
              <a:t>have been genetically </a:t>
            </a:r>
            <a:r>
              <a:rPr lang="en-US" dirty="0" smtClean="0"/>
              <a:t>engineered</a:t>
            </a:r>
            <a:br>
              <a:rPr lang="en-US" dirty="0" smtClean="0"/>
            </a:br>
            <a:r>
              <a:rPr lang="en-US" dirty="0" smtClean="0"/>
              <a:t>(genes were added or deleted from their genome).</a:t>
            </a:r>
            <a:endParaRPr lang="en-US" dirty="0"/>
          </a:p>
          <a:p>
            <a:r>
              <a:rPr lang="en-US" dirty="0"/>
              <a:t>Genetically modified organisms express </a:t>
            </a:r>
            <a:r>
              <a:rPr lang="en-US" dirty="0" smtClean="0"/>
              <a:t>an </a:t>
            </a:r>
            <a:br>
              <a:rPr lang="en-US" dirty="0" smtClean="0"/>
            </a:br>
            <a:r>
              <a:rPr lang="en-US" dirty="0" smtClean="0"/>
              <a:t>inserted </a:t>
            </a:r>
            <a:r>
              <a:rPr lang="en-US" dirty="0"/>
              <a:t>gene in the same way they would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express any </a:t>
            </a:r>
            <a:r>
              <a:rPr lang="en-US" dirty="0"/>
              <a:t>other gene in their DNA. </a:t>
            </a:r>
          </a:p>
          <a:p>
            <a:pPr lvl="1"/>
            <a:r>
              <a:rPr lang="en-US" dirty="0"/>
              <a:t>The added gene is copied by mRNA and moved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ribosome.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then delivers </a:t>
            </a:r>
            <a:r>
              <a:rPr lang="en-US" dirty="0"/>
              <a:t>amino acids </a:t>
            </a:r>
            <a:r>
              <a:rPr lang="en-US" dirty="0" smtClean="0"/>
              <a:t>from consumed</a:t>
            </a:r>
            <a:br>
              <a:rPr lang="en-US" dirty="0" smtClean="0"/>
            </a:br>
            <a:r>
              <a:rPr lang="en-US" dirty="0" smtClean="0"/>
              <a:t>food to assemble the new cellular protein.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11292752" y="3536741"/>
            <a:ext cx="13915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2"/>
              </a:rPr>
              <a:t>Wikimedia</a:t>
            </a:r>
            <a:endParaRPr lang="en-US" sz="9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81" t="39536" r="27608" b="1832"/>
          <a:stretch/>
        </p:blipFill>
        <p:spPr>
          <a:xfrm>
            <a:off x="8255220" y="2743198"/>
            <a:ext cx="3631982" cy="2478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62536" y="5291758"/>
            <a:ext cx="32898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The mouse on the left has been </a:t>
            </a:r>
            <a:br>
              <a:rPr lang="en-US" dirty="0" smtClean="0"/>
            </a:br>
            <a:r>
              <a:rPr lang="en-US" dirty="0" smtClean="0"/>
              <a:t>genetically modified so that its </a:t>
            </a:r>
            <a:br>
              <a:rPr lang="en-US" dirty="0" smtClean="0"/>
            </a:br>
            <a:r>
              <a:rPr lang="en-US" dirty="0" smtClean="0"/>
              <a:t>cells contain the gene needed to </a:t>
            </a:r>
            <a:br>
              <a:rPr lang="en-US" dirty="0" smtClean="0"/>
            </a:br>
            <a:r>
              <a:rPr lang="en-US" dirty="0" smtClean="0"/>
              <a:t>produce glowing proteins.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35" y="1183410"/>
            <a:ext cx="10801865" cy="5471390"/>
          </a:xfrm>
        </p:spPr>
        <p:txBody>
          <a:bodyPr>
            <a:normAutofit/>
          </a:bodyPr>
          <a:lstStyle/>
          <a:p>
            <a:r>
              <a:rPr lang="en-US" dirty="0"/>
              <a:t>Genetic engineering most often involves the removal of a gene from one organism so that it can be inserted it into another organism. </a:t>
            </a:r>
          </a:p>
          <a:p>
            <a:pPr lvl="1"/>
            <a:r>
              <a:rPr lang="en-US" dirty="0" smtClean="0"/>
              <a:t>Restriction enzymes can be used to cut out a gene from a genome. </a:t>
            </a:r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restriction enzyme</a:t>
            </a:r>
            <a:r>
              <a:rPr lang="en-US" dirty="0"/>
              <a:t> is a protein that cuts DNA any time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encounters </a:t>
            </a:r>
            <a:r>
              <a:rPr lang="en-US" dirty="0"/>
              <a:t>a specific sequence (such as </a:t>
            </a:r>
            <a:r>
              <a:rPr lang="en-US" dirty="0" smtClean="0"/>
              <a:t>GAATTC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A restriction enzyme is like a chemical scissors for DNA.</a:t>
            </a:r>
          </a:p>
          <a:p>
            <a:pPr lvl="1"/>
            <a:r>
              <a:rPr lang="en-US" dirty="0" smtClean="0"/>
              <a:t>The specific </a:t>
            </a:r>
            <a:r>
              <a:rPr lang="en-US" dirty="0"/>
              <a:t>sequence at which a restriction enzyme cuts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DNA </a:t>
            </a:r>
            <a:r>
              <a:rPr lang="en-US" dirty="0"/>
              <a:t>is </a:t>
            </a: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u="sng" dirty="0"/>
              <a:t>restriction site</a:t>
            </a:r>
            <a:r>
              <a:rPr lang="en-US" dirty="0"/>
              <a:t>. </a:t>
            </a:r>
          </a:p>
          <a:p>
            <a:r>
              <a:rPr lang="en-US" dirty="0"/>
              <a:t>There are many kinds of restriction enzymes, and </a:t>
            </a:r>
            <a:br>
              <a:rPr lang="en-US" dirty="0"/>
            </a:br>
            <a:r>
              <a:rPr lang="en-US" dirty="0"/>
              <a:t>each one has a unique restriction site. </a:t>
            </a:r>
          </a:p>
          <a:p>
            <a:pPr lvl="1"/>
            <a:r>
              <a:rPr lang="en-US" dirty="0"/>
              <a:t>For example, the the </a:t>
            </a:r>
            <a:r>
              <a:rPr lang="en-US" i="1" dirty="0" err="1"/>
              <a:t>EcoRI</a:t>
            </a:r>
            <a:r>
              <a:rPr lang="en-US" dirty="0"/>
              <a:t> restriction enzyme cuts DNA</a:t>
            </a:r>
            <a:br>
              <a:rPr lang="en-US" dirty="0"/>
            </a:br>
            <a:r>
              <a:rPr lang="en-US" dirty="0"/>
              <a:t>anytime it encounters the sequence GAATTC. </a:t>
            </a:r>
            <a:endParaRPr lang="en-US" dirty="0" smtClean="0"/>
          </a:p>
          <a:p>
            <a:pPr lvl="2"/>
            <a:r>
              <a:rPr lang="en-US" sz="2000" dirty="0" err="1"/>
              <a:t>EcoRI</a:t>
            </a:r>
            <a:r>
              <a:rPr lang="en-US" sz="2000" dirty="0"/>
              <a:t> </a:t>
            </a:r>
            <a:r>
              <a:rPr lang="en-US" sz="2000" dirty="0" smtClean="0"/>
              <a:t>is pronounced </a:t>
            </a:r>
            <a:r>
              <a:rPr lang="en-US" sz="2000" dirty="0"/>
              <a:t>"eco R </a:t>
            </a:r>
            <a:r>
              <a:rPr lang="en-US" sz="2000" dirty="0" smtClean="0"/>
              <a:t>one“.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4796" y="2907973"/>
            <a:ext cx="2867149" cy="38673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071470" y="6654800"/>
            <a:ext cx="11945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hlinkClick r:id="rId3"/>
              </a:rPr>
              <a:t>Source: www.scq.ubc.ca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9314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Sticky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206499"/>
            <a:ext cx="10998200" cy="3797301"/>
          </a:xfrm>
        </p:spPr>
        <p:txBody>
          <a:bodyPr>
            <a:normAutofit/>
          </a:bodyPr>
          <a:lstStyle/>
          <a:p>
            <a:r>
              <a:rPr lang="en-US" dirty="0"/>
              <a:t>Most restriction enzymes cut DNA in a zig-zag fashion.</a:t>
            </a:r>
          </a:p>
          <a:p>
            <a:pPr lvl="1"/>
            <a:r>
              <a:rPr lang="en-US" dirty="0"/>
              <a:t>This causes one portion of the double-stranded DNA to stick out farther than the other portion. This is called a </a:t>
            </a:r>
            <a:r>
              <a:rPr lang="en-US" u="sng" dirty="0"/>
              <a:t>sticky end</a:t>
            </a:r>
            <a:r>
              <a:rPr lang="en-US" dirty="0"/>
              <a:t>. </a:t>
            </a:r>
          </a:p>
          <a:p>
            <a:r>
              <a:rPr lang="en-US" dirty="0" smtClean="0"/>
              <a:t>If both the inserted gene and the genome are cut with the same restriction enzyme, the gene will often insert itself into the genome. </a:t>
            </a:r>
            <a:endParaRPr lang="en-US" dirty="0"/>
          </a:p>
          <a:p>
            <a:pPr lvl="1"/>
            <a:r>
              <a:rPr lang="en-US" dirty="0" smtClean="0"/>
              <a:t>The sticky ends of the cut </a:t>
            </a:r>
            <a:r>
              <a:rPr lang="en-US" i="1" dirty="0" smtClean="0"/>
              <a:t>gene</a:t>
            </a:r>
            <a:r>
              <a:rPr lang="en-US" dirty="0" smtClean="0"/>
              <a:t> will be complementary to the cut </a:t>
            </a:r>
            <a:r>
              <a:rPr lang="en-US" i="1" dirty="0" smtClean="0"/>
              <a:t>genome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For example, if the </a:t>
            </a:r>
            <a:r>
              <a:rPr lang="en-US" dirty="0" smtClean="0"/>
              <a:t>inserted gene and </a:t>
            </a:r>
            <a:r>
              <a:rPr lang="en-US" dirty="0"/>
              <a:t>the genome are cut so that they have AATT and TTAA for sticky ends, the </a:t>
            </a:r>
            <a:r>
              <a:rPr lang="en-US" dirty="0" smtClean="0"/>
              <a:t>AATT </a:t>
            </a:r>
            <a:r>
              <a:rPr lang="en-US" dirty="0"/>
              <a:t>side of the </a:t>
            </a:r>
            <a:r>
              <a:rPr lang="en-US" dirty="0" smtClean="0"/>
              <a:t>inserted gene will </a:t>
            </a:r>
            <a:r>
              <a:rPr lang="en-US" dirty="0"/>
              <a:t>be attracted to the TTAA side of the genome </a:t>
            </a:r>
            <a:r>
              <a:rPr lang="en-US" dirty="0" smtClean="0"/>
              <a:t>(because A’s </a:t>
            </a:r>
            <a:r>
              <a:rPr lang="en-US" dirty="0"/>
              <a:t>always bond to T’s).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8585-AFFA-49D3-A962-E9B7AEF756B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8F3E8-D47F-F149-8901-353CB6F2A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23"/>
          <a:stretch/>
        </p:blipFill>
        <p:spPr>
          <a:xfrm>
            <a:off x="848089" y="5118100"/>
            <a:ext cx="10813430" cy="1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00EAFE-2AB4-544E-9825-0EC341A4EB96}"/>
              </a:ext>
            </a:extLst>
          </p:cNvPr>
          <p:cNvSpPr/>
          <p:nvPr/>
        </p:nvSpPr>
        <p:spPr>
          <a:xfrm>
            <a:off x="9869967" y="6642556"/>
            <a:ext cx="12618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1" u="none" strike="noStrike" dirty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Source: www.bbc.co.uk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449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5058" b="7204"/>
          <a:stretch/>
        </p:blipFill>
        <p:spPr>
          <a:xfrm>
            <a:off x="8072120" y="167110"/>
            <a:ext cx="2003370" cy="1716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Bt</a:t>
            </a:r>
            <a:r>
              <a:rPr lang="en-US" dirty="0"/>
              <a:t> 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145310"/>
            <a:ext cx="8356599" cy="5344390"/>
          </a:xfrm>
        </p:spPr>
        <p:txBody>
          <a:bodyPr>
            <a:normAutofit/>
          </a:bodyPr>
          <a:lstStyle/>
          <a:p>
            <a:r>
              <a:rPr lang="en-US" dirty="0"/>
              <a:t>Genetically modified organisms (GMOs) are increasingly common in society. </a:t>
            </a:r>
          </a:p>
          <a:p>
            <a:pPr lvl="1"/>
            <a:r>
              <a:rPr lang="en-US" dirty="0"/>
              <a:t>For example, </a:t>
            </a:r>
            <a:r>
              <a:rPr lang="en-US" dirty="0" smtClean="0"/>
              <a:t>most corn planted in the US is </a:t>
            </a:r>
            <a:r>
              <a:rPr lang="en-US" dirty="0" err="1" smtClean="0"/>
              <a:t>Bt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orn </a:t>
            </a:r>
            <a:r>
              <a:rPr lang="en-US" sz="1100" dirty="0" smtClean="0"/>
              <a:t>(</a:t>
            </a:r>
            <a:r>
              <a:rPr lang="en-US" sz="1100" dirty="0" smtClean="0">
                <a:hlinkClick r:id="rId3"/>
              </a:rPr>
              <a:t>USDA, 2023</a:t>
            </a:r>
            <a:r>
              <a:rPr lang="en-US" sz="1100" dirty="0" smtClean="0"/>
              <a:t>)</a:t>
            </a:r>
            <a:r>
              <a:rPr lang="en-US" sz="1100" dirty="0" smtClean="0">
                <a:hlinkClick r:id="rId3"/>
              </a:rPr>
              <a:t>.</a:t>
            </a:r>
            <a:r>
              <a:rPr lang="en-US" sz="1100" dirty="0" smtClean="0"/>
              <a:t> </a:t>
            </a:r>
          </a:p>
          <a:p>
            <a:pPr lvl="1"/>
            <a:r>
              <a:rPr lang="en-US" dirty="0" err="1" smtClean="0"/>
              <a:t>Bt</a:t>
            </a:r>
            <a:r>
              <a:rPr lang="en-US" dirty="0" smtClean="0"/>
              <a:t> corn</a:t>
            </a:r>
            <a:r>
              <a:rPr lang="en-US" dirty="0"/>
              <a:t> </a:t>
            </a:r>
            <a:r>
              <a:rPr lang="en-US" dirty="0" smtClean="0"/>
              <a:t>produces proteins that fight harmful insects.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insect-fighting </a:t>
            </a:r>
            <a:r>
              <a:rPr lang="en-US" dirty="0" smtClean="0"/>
              <a:t>protein in </a:t>
            </a:r>
            <a:r>
              <a:rPr lang="en-US" dirty="0" err="1" smtClean="0"/>
              <a:t>Bt</a:t>
            </a:r>
            <a:r>
              <a:rPr lang="en-US" dirty="0" smtClean="0"/>
              <a:t> corn was originally found in bacteria </a:t>
            </a:r>
            <a:r>
              <a:rPr lang="en-US" dirty="0"/>
              <a:t>called </a:t>
            </a:r>
            <a:r>
              <a:rPr lang="en-US" i="1" dirty="0"/>
              <a:t>Bacillus </a:t>
            </a:r>
            <a:r>
              <a:rPr lang="en-US" i="1" dirty="0" err="1" smtClean="0"/>
              <a:t>thuringiensis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Scientists moved the gene </a:t>
            </a:r>
            <a:r>
              <a:rPr lang="en-US" dirty="0" smtClean="0"/>
              <a:t>for this protein from </a:t>
            </a:r>
            <a:r>
              <a:rPr lang="en-US" dirty="0"/>
              <a:t>the DNA of this bacteria to the genome of corn. </a:t>
            </a:r>
          </a:p>
          <a:p>
            <a:pPr lvl="1"/>
            <a:r>
              <a:rPr lang="en-US" dirty="0"/>
              <a:t>The cells of the corn produce this </a:t>
            </a:r>
            <a:r>
              <a:rPr lang="en-US" dirty="0" smtClean="0"/>
              <a:t>new protein just like any other protein: through transcription </a:t>
            </a:r>
            <a:r>
              <a:rPr lang="en-US" dirty="0"/>
              <a:t>and </a:t>
            </a:r>
            <a:r>
              <a:rPr lang="en-US" dirty="0" smtClean="0"/>
              <a:t>translation.</a:t>
            </a:r>
          </a:p>
          <a:p>
            <a:r>
              <a:rPr lang="en-US" dirty="0" smtClean="0"/>
              <a:t>GMOs are also commonly used for medicine. 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/>
              <a:t>almost all </a:t>
            </a:r>
            <a:r>
              <a:rPr lang="en-US" dirty="0" smtClean="0"/>
              <a:t>insulin </a:t>
            </a:r>
            <a:r>
              <a:rPr lang="en-US" dirty="0"/>
              <a:t>used to treat individuals with diabetes is produced using genetically modified bacteria.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753" b="56507"/>
          <a:stretch/>
        </p:blipFill>
        <p:spPr>
          <a:xfrm>
            <a:off x="10024404" y="167110"/>
            <a:ext cx="2003370" cy="1716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11342660" y="4002279"/>
            <a:ext cx="14489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4"/>
              </a:rPr>
              <a:t>Flickr</a:t>
            </a:r>
            <a:endParaRPr lang="en-US" sz="9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2467" t="17979" r="14843" b="21908"/>
          <a:stretch/>
        </p:blipFill>
        <p:spPr>
          <a:xfrm>
            <a:off x="9206176" y="2838115"/>
            <a:ext cx="2403231" cy="3404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36037" y="1837684"/>
            <a:ext cx="3215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Bt</a:t>
            </a:r>
            <a:r>
              <a:rPr lang="en-US" dirty="0" smtClean="0"/>
              <a:t> Corn (right) produces proteins that repel insects </a:t>
            </a:r>
            <a:br>
              <a:rPr lang="en-US" dirty="0" smtClean="0"/>
            </a:br>
            <a:r>
              <a:rPr lang="en-US" dirty="0" smtClean="0"/>
              <a:t>that cause crop damage.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36499" y="6211669"/>
            <a:ext cx="3447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Most insulin used to treat diabetes</a:t>
            </a:r>
            <a:br>
              <a:rPr lang="en-US" dirty="0" smtClean="0"/>
            </a:br>
            <a:r>
              <a:rPr lang="en-US" dirty="0" smtClean="0"/>
              <a:t>is produced by GMO bacteria.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78D6-2E68-5342-9737-56591095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CRISPR-Cas9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92B72-8DC9-B947-8A6B-A83AD515B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2"/>
            <a:ext cx="8770034" cy="520310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newest method of genetic modification is called </a:t>
            </a:r>
            <a:r>
              <a:rPr lang="en-US" u="sng" dirty="0"/>
              <a:t>CRISPR-Cas9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Earlier forms of genetic </a:t>
            </a:r>
            <a:r>
              <a:rPr lang="en-US" dirty="0"/>
              <a:t>modification would take months or even </a:t>
            </a:r>
            <a:r>
              <a:rPr lang="en-US" dirty="0" smtClean="0"/>
              <a:t>years; CRISPR can modify genomes in </a:t>
            </a:r>
            <a:r>
              <a:rPr lang="en-US" dirty="0"/>
              <a:t>a matter of days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CRISPR can also be used to modify the genome of fully-developed organisms (</a:t>
            </a:r>
            <a:r>
              <a:rPr lang="en-US" i="1" dirty="0" smtClean="0"/>
              <a:t>instead of just a single fertilized egg cell in earlier methods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</a:t>
            </a:r>
            <a:r>
              <a:rPr lang="en-US" i="1" dirty="0"/>
              <a:t>CRISPR</a:t>
            </a:r>
            <a:r>
              <a:rPr lang="en-US" dirty="0"/>
              <a:t> system </a:t>
            </a:r>
            <a:r>
              <a:rPr lang="en-US" dirty="0" smtClean="0"/>
              <a:t>uses </a:t>
            </a:r>
            <a:r>
              <a:rPr lang="en-US" dirty="0"/>
              <a:t>guide RNA </a:t>
            </a:r>
            <a:r>
              <a:rPr lang="en-US" dirty="0" smtClean="0"/>
              <a:t>(</a:t>
            </a:r>
            <a:r>
              <a:rPr lang="en-US" i="1" dirty="0" smtClean="0"/>
              <a:t>gRNA</a:t>
            </a:r>
            <a:r>
              <a:rPr lang="en-US" dirty="0" smtClean="0"/>
              <a:t>) to </a:t>
            </a:r>
            <a:r>
              <a:rPr lang="en-US" dirty="0"/>
              <a:t>find a specific </a:t>
            </a:r>
            <a:r>
              <a:rPr lang="en-US" dirty="0" smtClean="0"/>
              <a:t>gene within an organism’s DNA.</a:t>
            </a:r>
          </a:p>
          <a:p>
            <a:pPr lvl="1"/>
            <a:r>
              <a:rPr lang="en-US" dirty="0" smtClean="0"/>
              <a:t>An enzyme called </a:t>
            </a:r>
            <a:r>
              <a:rPr lang="en-US" b="0" i="1" dirty="0" smtClean="0"/>
              <a:t>Cas9</a:t>
            </a:r>
            <a:r>
              <a:rPr lang="en-US" b="0" dirty="0" smtClean="0"/>
              <a:t> then </a:t>
            </a:r>
            <a:r>
              <a:rPr lang="en-US" b="0" dirty="0"/>
              <a:t>cuts the DNA at that location. </a:t>
            </a:r>
            <a:endParaRPr lang="en-US" b="0" dirty="0" smtClean="0"/>
          </a:p>
          <a:p>
            <a:pPr lvl="1"/>
            <a:r>
              <a:rPr lang="en-US" b="0" dirty="0" smtClean="0"/>
              <a:t>Once </a:t>
            </a:r>
            <a:r>
              <a:rPr lang="en-US" b="0" dirty="0"/>
              <a:t>the DNA is cut, the cell's natural repair mechanisms can be used to either inactivate or replace the targeted gene.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958733" y="6628888"/>
            <a:ext cx="928467" cy="229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3"/>
              </a:rPr>
              <a:t>Image Source</a:t>
            </a:r>
            <a:endParaRPr lang="en-US" sz="9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0106" y="28134"/>
            <a:ext cx="2701894" cy="47879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50650" y="4862858"/>
            <a:ext cx="258089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CRISPR-Cas9 </a:t>
            </a:r>
            <a:r>
              <a:rPr lang="en-US" dirty="0" smtClean="0"/>
              <a:t>will likely</a:t>
            </a:r>
            <a:br>
              <a:rPr lang="en-US" dirty="0" smtClean="0"/>
            </a:br>
            <a:r>
              <a:rPr lang="en-US" dirty="0" smtClean="0"/>
              <a:t>revolutionize medicine </a:t>
            </a:r>
            <a:br>
              <a:rPr lang="en-US" dirty="0" smtClean="0"/>
            </a:br>
            <a:r>
              <a:rPr lang="en-US" dirty="0" smtClean="0"/>
              <a:t>&amp; agriculture by allowing </a:t>
            </a:r>
            <a:br>
              <a:rPr lang="en-US" dirty="0" smtClean="0"/>
            </a:br>
            <a:r>
              <a:rPr lang="en-US" dirty="0" smtClean="0"/>
              <a:t>scientists </a:t>
            </a:r>
            <a:r>
              <a:rPr lang="en-US" dirty="0"/>
              <a:t>to edit </a:t>
            </a:r>
            <a:r>
              <a:rPr lang="en-US" dirty="0" smtClean="0"/>
              <a:t>genes </a:t>
            </a:r>
            <a:br>
              <a:rPr lang="en-US" dirty="0" smtClean="0"/>
            </a:br>
            <a:r>
              <a:rPr lang="en-US" dirty="0" smtClean="0"/>
              <a:t>with more precision, </a:t>
            </a:r>
            <a:br>
              <a:rPr lang="en-US" dirty="0" smtClean="0"/>
            </a:br>
            <a:r>
              <a:rPr lang="en-US" dirty="0" smtClean="0"/>
              <a:t>accuracy, and efficiency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938-5744-EC4D-9CD1-7B01F14C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CRISPR-Cas9: 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FD5CF-A319-1243-9933-C65D3674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624"/>
            <a:ext cx="10669172" cy="4921753"/>
          </a:xfrm>
        </p:spPr>
        <p:txBody>
          <a:bodyPr>
            <a:normAutofit/>
          </a:bodyPr>
          <a:lstStyle/>
          <a:p>
            <a:r>
              <a:rPr lang="en-US" dirty="0"/>
              <a:t>CRISPR-Cas9 is a two-part system. </a:t>
            </a:r>
          </a:p>
          <a:p>
            <a:pPr lvl="1"/>
            <a:r>
              <a:rPr lang="en-US" i="1" dirty="0" smtClean="0"/>
              <a:t>CRISPR</a:t>
            </a:r>
            <a:r>
              <a:rPr lang="en-US" i="1" baseline="30000" dirty="0" smtClean="0"/>
              <a:t>*</a:t>
            </a:r>
            <a:r>
              <a:rPr lang="en-US" dirty="0" smtClean="0"/>
              <a:t> uses guide RNA (gRNA) to find the gene that will be changed</a:t>
            </a:r>
            <a:r>
              <a:rPr lang="en-US" i="1" dirty="0" smtClean="0"/>
              <a:t>.</a:t>
            </a:r>
            <a:endParaRPr lang="en-US" sz="2000" dirty="0"/>
          </a:p>
          <a:p>
            <a:pPr lvl="1"/>
            <a:r>
              <a:rPr lang="en-US" i="1" dirty="0"/>
              <a:t>Cas9</a:t>
            </a:r>
            <a:r>
              <a:rPr lang="en-US" dirty="0"/>
              <a:t> is an enzyme that cuts DNA whenever it encounters this specific sequence of DNA (like a chemical scissors). </a:t>
            </a:r>
            <a:endParaRPr lang="en-US" dirty="0" smtClean="0"/>
          </a:p>
          <a:p>
            <a:pPr lvl="1"/>
            <a:r>
              <a:rPr lang="en-US" dirty="0" smtClean="0"/>
              <a:t>The gene is cut by </a:t>
            </a:r>
            <a:r>
              <a:rPr lang="en-US" i="1" dirty="0" smtClean="0"/>
              <a:t>Cas9</a:t>
            </a:r>
            <a:r>
              <a:rPr lang="en-US" dirty="0"/>
              <a:t> </a:t>
            </a:r>
            <a:r>
              <a:rPr lang="en-US" dirty="0" smtClean="0"/>
              <a:t>can be removed, inactivated, or replaced by another gene.</a:t>
            </a:r>
            <a:br>
              <a:rPr lang="en-US" dirty="0" smtClean="0"/>
            </a:br>
            <a:endParaRPr lang="en-US" sz="1600" dirty="0"/>
          </a:p>
          <a:p>
            <a:r>
              <a:rPr lang="en-US" dirty="0" smtClean="0"/>
              <a:t>CRISPR-Cas9 is similar to a restriction enzyme - it cuts DNA </a:t>
            </a:r>
            <a:br>
              <a:rPr lang="en-US" dirty="0" smtClean="0"/>
            </a:br>
            <a:r>
              <a:rPr lang="en-US" dirty="0" smtClean="0"/>
              <a:t>wherever a specific sequence of bases occurs. </a:t>
            </a:r>
          </a:p>
          <a:p>
            <a:pPr lvl="1"/>
            <a:r>
              <a:rPr lang="en-US" dirty="0" smtClean="0"/>
              <a:t>However, unlike a restriction enzyme, CRISPR-Cas9 </a:t>
            </a:r>
            <a:br>
              <a:rPr lang="en-US" dirty="0" smtClean="0"/>
            </a:br>
            <a:r>
              <a:rPr lang="en-US" dirty="0" smtClean="0"/>
              <a:t>can also remove an entire gene from a genome. </a:t>
            </a:r>
          </a:p>
          <a:p>
            <a:pPr lvl="1"/>
            <a:r>
              <a:rPr lang="en-US" dirty="0" smtClean="0"/>
              <a:t>Newer </a:t>
            </a:r>
            <a:r>
              <a:rPr lang="en-US" dirty="0"/>
              <a:t>versions of CRISPR-Cas9 can rewrite the DNA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an organism one base at a time.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821" y="3687015"/>
            <a:ext cx="4000773" cy="3176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7095" y="6627168"/>
            <a:ext cx="14349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Wikipedia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725656" y="6509193"/>
            <a:ext cx="8615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*CRISPR </a:t>
            </a:r>
            <a:r>
              <a:rPr lang="en-US" sz="1600" i="1" dirty="0"/>
              <a:t>is an acronym for “Clustered Regularly Interspaced Short Palindromic Repeats”</a:t>
            </a:r>
          </a:p>
        </p:txBody>
      </p:sp>
    </p:spTree>
    <p:extLst>
      <p:ext uri="{BB962C8B-B14F-4D97-AF65-F5344CB8AC3E}">
        <p14:creationId xmlns:p14="http://schemas.microsoft.com/office/powerpoint/2010/main" val="2008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0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303" y="1477906"/>
            <a:ext cx="6906740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How can we move genes to a new species?  </a:t>
            </a:r>
          </a:p>
          <a:p>
            <a:pPr lvl="1"/>
            <a:r>
              <a:rPr lang="en-US" b="0" dirty="0"/>
              <a:t>Why would a gene from one species work in the cells of a different species? </a:t>
            </a:r>
          </a:p>
          <a:p>
            <a:pPr lvl="1"/>
            <a:r>
              <a:rPr lang="en-US" b="0" dirty="0"/>
              <a:t>How is the gene removed and inserted? </a:t>
            </a:r>
          </a:p>
          <a:p>
            <a:pPr lvl="1"/>
            <a:r>
              <a:rPr lang="en-US" b="0" dirty="0"/>
              <a:t>What is CRISPR-Cas9?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958733" y="6628888"/>
            <a:ext cx="928467" cy="229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2"/>
              </a:rPr>
              <a:t>Image Source</a:t>
            </a:r>
            <a:endParaRPr lang="en-US" sz="9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1292" y="28134"/>
            <a:ext cx="3610708" cy="63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</TotalTime>
  <Words>1045</Words>
  <Application>Microsoft Office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Office Theme</vt:lpstr>
      <vt:lpstr>WUHS Biology: Genetic Modification Mini-Unit</vt:lpstr>
      <vt:lpstr>Genetic Modification Mini-Unit</vt:lpstr>
      <vt:lpstr>Genetic Engineering</vt:lpstr>
      <vt:lpstr>Restriction Enzymes</vt:lpstr>
      <vt:lpstr>Sticky Ends</vt:lpstr>
      <vt:lpstr>Bt Corn</vt:lpstr>
      <vt:lpstr>CRISPR-Cas9</vt:lpstr>
      <vt:lpstr>CRISPR-Cas9: What It Is</vt:lpstr>
      <vt:lpstr>Revising Our Claims</vt:lpstr>
      <vt:lpstr>Looking Ahead:  Part 3 Investigation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145</cp:revision>
  <dcterms:created xsi:type="dcterms:W3CDTF">2022-01-10T02:14:04Z</dcterms:created>
  <dcterms:modified xsi:type="dcterms:W3CDTF">2023-03-21T13:14:16Z</dcterms:modified>
</cp:coreProperties>
</file>