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27"/>
  </p:notesMasterIdLst>
  <p:sldIdLst>
    <p:sldId id="256" r:id="rId2"/>
    <p:sldId id="271" r:id="rId3"/>
    <p:sldId id="291" r:id="rId4"/>
    <p:sldId id="292" r:id="rId5"/>
    <p:sldId id="293" r:id="rId6"/>
    <p:sldId id="306" r:id="rId7"/>
    <p:sldId id="307" r:id="rId8"/>
    <p:sldId id="308" r:id="rId9"/>
    <p:sldId id="309" r:id="rId10"/>
    <p:sldId id="313" r:id="rId11"/>
    <p:sldId id="310" r:id="rId12"/>
    <p:sldId id="311" r:id="rId13"/>
    <p:sldId id="314" r:id="rId14"/>
    <p:sldId id="319" r:id="rId15"/>
    <p:sldId id="318" r:id="rId16"/>
    <p:sldId id="312" r:id="rId17"/>
    <p:sldId id="315" r:id="rId18"/>
    <p:sldId id="316" r:id="rId19"/>
    <p:sldId id="317" r:id="rId20"/>
    <p:sldId id="270" r:id="rId21"/>
    <p:sldId id="272" r:id="rId22"/>
    <p:sldId id="273" r:id="rId23"/>
    <p:sldId id="274" r:id="rId24"/>
    <p:sldId id="305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F6F8FC"/>
    <a:srgbClr val="1A3E06"/>
    <a:srgbClr val="B3C0DB"/>
    <a:srgbClr val="98AAD9"/>
    <a:srgbClr val="FF0000"/>
    <a:srgbClr val="BEE395"/>
    <a:srgbClr val="E2C4DE"/>
    <a:srgbClr val="EDDBEA"/>
    <a:srgbClr val="DBB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1"/>
    <p:restoredTop sz="94364" autoAdjust="0"/>
  </p:normalViewPr>
  <p:slideViewPr>
    <p:cSldViewPr snapToGrid="0" snapToObjects="1">
      <p:cViewPr varScale="1">
        <p:scale>
          <a:sx n="69" d="100"/>
          <a:sy n="69" d="100"/>
        </p:scale>
        <p:origin x="9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D8D672-EE78-4AE7-931A-52BE231D69C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65FE29-D190-428E-8D27-F105588C4CCE}">
      <dgm:prSet custT="1"/>
      <dgm:spPr/>
      <dgm:t>
        <a:bodyPr/>
        <a:lstStyle/>
        <a:p>
          <a:r>
            <a:rPr lang="en-US" sz="2400" dirty="0"/>
            <a:t>A </a:t>
          </a:r>
          <a:r>
            <a:rPr lang="en-US" sz="2400" u="sng" dirty="0"/>
            <a:t>substitution mutation</a:t>
          </a:r>
          <a:r>
            <a:rPr lang="en-US" sz="2400" dirty="0"/>
            <a:t> (or </a:t>
          </a:r>
          <a:r>
            <a:rPr lang="en-US" sz="2400" i="1" dirty="0"/>
            <a:t>point</a:t>
          </a:r>
          <a:r>
            <a:rPr lang="en-US" sz="2400" dirty="0"/>
            <a:t> mutation) occurs if one base is replaced by another base.</a:t>
          </a:r>
        </a:p>
      </dgm:t>
    </dgm:pt>
    <dgm:pt modelId="{881B51CB-D9C7-4933-B143-182E8B68C821}" type="parTrans" cxnId="{77C8FA01-E90B-42B4-9F1A-4E8DEB5142B4}">
      <dgm:prSet/>
      <dgm:spPr/>
      <dgm:t>
        <a:bodyPr/>
        <a:lstStyle/>
        <a:p>
          <a:endParaRPr lang="en-US" sz="2400"/>
        </a:p>
      </dgm:t>
    </dgm:pt>
    <dgm:pt modelId="{769632F2-769A-487D-94C3-5ADB00D7FB6C}" type="sibTrans" cxnId="{77C8FA01-E90B-42B4-9F1A-4E8DEB5142B4}">
      <dgm:prSet/>
      <dgm:spPr/>
      <dgm:t>
        <a:bodyPr/>
        <a:lstStyle/>
        <a:p>
          <a:endParaRPr lang="en-US" sz="2400"/>
        </a:p>
      </dgm:t>
    </dgm:pt>
    <dgm:pt modelId="{B3675BA8-2F77-4B45-A85C-E7D84B1BC825}">
      <dgm:prSet custT="1"/>
      <dgm:spPr/>
      <dgm:t>
        <a:bodyPr/>
        <a:lstStyle/>
        <a:p>
          <a:r>
            <a:rPr lang="en-US" sz="2400" dirty="0"/>
            <a:t>A </a:t>
          </a:r>
          <a:r>
            <a:rPr lang="en-US" sz="2400" u="sng" dirty="0"/>
            <a:t>frameshift mutation</a:t>
          </a:r>
          <a:r>
            <a:rPr lang="en-US" sz="2400" dirty="0"/>
            <a:t> changes every codon that occurs after the mutation due to the insertion or deletion of a base. </a:t>
          </a:r>
        </a:p>
      </dgm:t>
    </dgm:pt>
    <dgm:pt modelId="{06140FB5-FC7A-4398-8A48-ACAE4341B884}" type="parTrans" cxnId="{A2BC175C-2455-443A-B8C9-F4256AF2575A}">
      <dgm:prSet/>
      <dgm:spPr/>
      <dgm:t>
        <a:bodyPr/>
        <a:lstStyle/>
        <a:p>
          <a:endParaRPr lang="en-US" sz="2400"/>
        </a:p>
      </dgm:t>
    </dgm:pt>
    <dgm:pt modelId="{7F299963-8E8C-4AD7-BEF7-966DB182CE5E}" type="sibTrans" cxnId="{A2BC175C-2455-443A-B8C9-F4256AF2575A}">
      <dgm:prSet/>
      <dgm:spPr/>
      <dgm:t>
        <a:bodyPr/>
        <a:lstStyle/>
        <a:p>
          <a:endParaRPr lang="en-US" sz="2400"/>
        </a:p>
      </dgm:t>
    </dgm:pt>
    <dgm:pt modelId="{55CFFC56-49AF-43C3-BC7C-59F933262559}">
      <dgm:prSet custT="1"/>
      <dgm:spPr/>
      <dgm:t>
        <a:bodyPr/>
        <a:lstStyle/>
        <a:p>
          <a:r>
            <a:rPr lang="en-US" sz="2400" dirty="0"/>
            <a:t>Frameshift mutations tend to have the biggest impact on protein assembly because they cause all the other amino acids to change after the mutation.</a:t>
          </a:r>
        </a:p>
      </dgm:t>
    </dgm:pt>
    <dgm:pt modelId="{2ECC909F-87DC-441A-A46C-17FFD8D0D870}" type="parTrans" cxnId="{3292F4D7-46E6-446C-BC2A-5861A1488C01}">
      <dgm:prSet/>
      <dgm:spPr/>
      <dgm:t>
        <a:bodyPr/>
        <a:lstStyle/>
        <a:p>
          <a:endParaRPr lang="en-US" sz="2400"/>
        </a:p>
      </dgm:t>
    </dgm:pt>
    <dgm:pt modelId="{96ED252A-2F77-4DEF-8AD2-41BE16C2AF23}" type="sibTrans" cxnId="{3292F4D7-46E6-446C-BC2A-5861A1488C01}">
      <dgm:prSet/>
      <dgm:spPr/>
      <dgm:t>
        <a:bodyPr/>
        <a:lstStyle/>
        <a:p>
          <a:endParaRPr lang="en-US" sz="2400"/>
        </a:p>
      </dgm:t>
    </dgm:pt>
    <dgm:pt modelId="{18682B8A-F184-4273-943A-B377A85148AF}">
      <dgm:prSet custT="1"/>
      <dgm:spPr/>
      <dgm:t>
        <a:bodyPr/>
        <a:lstStyle/>
        <a:p>
          <a:r>
            <a:rPr lang="en-US" sz="2400" u="sng" dirty="0"/>
            <a:t>Chromosomal mutations</a:t>
          </a:r>
          <a:r>
            <a:rPr lang="en-US" sz="2400" dirty="0"/>
            <a:t> involve changes in the structure of a chromosome and affect multiple genes.</a:t>
          </a:r>
        </a:p>
      </dgm:t>
    </dgm:pt>
    <dgm:pt modelId="{4FB47852-4B81-4BA0-B845-C4415CC7214F}" type="parTrans" cxnId="{3161A492-BCDD-4E0C-9E57-80DD1E04CC63}">
      <dgm:prSet/>
      <dgm:spPr/>
      <dgm:t>
        <a:bodyPr/>
        <a:lstStyle/>
        <a:p>
          <a:endParaRPr lang="en-US" sz="2400"/>
        </a:p>
      </dgm:t>
    </dgm:pt>
    <dgm:pt modelId="{2981DE1B-B12C-4CB5-B5C6-8D7C6F64E0B8}" type="sibTrans" cxnId="{3161A492-BCDD-4E0C-9E57-80DD1E04CC63}">
      <dgm:prSet/>
      <dgm:spPr/>
      <dgm:t>
        <a:bodyPr/>
        <a:lstStyle/>
        <a:p>
          <a:endParaRPr lang="en-US" sz="2400"/>
        </a:p>
      </dgm:t>
    </dgm:pt>
    <dgm:pt modelId="{F0A1B398-2390-7B4E-8530-8B8C54150992}" type="pres">
      <dgm:prSet presAssocID="{06D8D672-EE78-4AE7-931A-52BE231D69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E8083B-EA3E-4549-835A-D6DBC0BFF396}" type="pres">
      <dgm:prSet presAssocID="{6B65FE29-D190-428E-8D27-F105588C4CCE}" presName="parentText" presStyleLbl="node1" presStyleIdx="0" presStyleCnt="4" custScaleY="867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C8AA34-1983-C343-A25A-2C3C475C4AC3}" type="pres">
      <dgm:prSet presAssocID="{769632F2-769A-487D-94C3-5ADB00D7FB6C}" presName="spacer" presStyleCnt="0"/>
      <dgm:spPr/>
    </dgm:pt>
    <dgm:pt modelId="{7E3D5291-BE07-C44A-AFFD-57178AB67AC7}" type="pres">
      <dgm:prSet presAssocID="{B3675BA8-2F77-4B45-A85C-E7D84B1BC82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8A6E9-1D62-0F4B-B083-B4B6B1640FAD}" type="pres">
      <dgm:prSet presAssocID="{7F299963-8E8C-4AD7-BEF7-966DB182CE5E}" presName="spacer" presStyleCnt="0"/>
      <dgm:spPr/>
    </dgm:pt>
    <dgm:pt modelId="{2815DB32-26D7-E44B-AD59-EFFAD8DB2760}" type="pres">
      <dgm:prSet presAssocID="{55CFFC56-49AF-43C3-BC7C-59F93326255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F40B7-42E7-9441-88E2-3DD113DAF0B5}" type="pres">
      <dgm:prSet presAssocID="{96ED252A-2F77-4DEF-8AD2-41BE16C2AF23}" presName="spacer" presStyleCnt="0"/>
      <dgm:spPr/>
    </dgm:pt>
    <dgm:pt modelId="{44373F2E-1842-3F45-B65E-859D774B0428}" type="pres">
      <dgm:prSet presAssocID="{18682B8A-F184-4273-943A-B377A85148A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BC175C-2455-443A-B8C9-F4256AF2575A}" srcId="{06D8D672-EE78-4AE7-931A-52BE231D69CB}" destId="{B3675BA8-2F77-4B45-A85C-E7D84B1BC825}" srcOrd="1" destOrd="0" parTransId="{06140FB5-FC7A-4398-8A48-ACAE4341B884}" sibTransId="{7F299963-8E8C-4AD7-BEF7-966DB182CE5E}"/>
    <dgm:cxn modelId="{87DC8CF4-46B9-9E49-9090-695DFECFD71E}" type="presOf" srcId="{18682B8A-F184-4273-943A-B377A85148AF}" destId="{44373F2E-1842-3F45-B65E-859D774B0428}" srcOrd="0" destOrd="0" presId="urn:microsoft.com/office/officeart/2005/8/layout/vList2"/>
    <dgm:cxn modelId="{0E88EC8D-AAA5-AB4B-B810-A10E6C9A8923}" type="presOf" srcId="{06D8D672-EE78-4AE7-931A-52BE231D69CB}" destId="{F0A1B398-2390-7B4E-8530-8B8C54150992}" srcOrd="0" destOrd="0" presId="urn:microsoft.com/office/officeart/2005/8/layout/vList2"/>
    <dgm:cxn modelId="{3161A492-BCDD-4E0C-9E57-80DD1E04CC63}" srcId="{06D8D672-EE78-4AE7-931A-52BE231D69CB}" destId="{18682B8A-F184-4273-943A-B377A85148AF}" srcOrd="3" destOrd="0" parTransId="{4FB47852-4B81-4BA0-B845-C4415CC7214F}" sibTransId="{2981DE1B-B12C-4CB5-B5C6-8D7C6F64E0B8}"/>
    <dgm:cxn modelId="{58DA81CB-D211-7C40-A69F-4FC5485DB991}" type="presOf" srcId="{55CFFC56-49AF-43C3-BC7C-59F933262559}" destId="{2815DB32-26D7-E44B-AD59-EFFAD8DB2760}" srcOrd="0" destOrd="0" presId="urn:microsoft.com/office/officeart/2005/8/layout/vList2"/>
    <dgm:cxn modelId="{77C8FA01-E90B-42B4-9F1A-4E8DEB5142B4}" srcId="{06D8D672-EE78-4AE7-931A-52BE231D69CB}" destId="{6B65FE29-D190-428E-8D27-F105588C4CCE}" srcOrd="0" destOrd="0" parTransId="{881B51CB-D9C7-4933-B143-182E8B68C821}" sibTransId="{769632F2-769A-487D-94C3-5ADB00D7FB6C}"/>
    <dgm:cxn modelId="{FCBD98E8-5F4F-D24C-B47A-B0D07A718ECE}" type="presOf" srcId="{6B65FE29-D190-428E-8D27-F105588C4CCE}" destId="{D0E8083B-EA3E-4549-835A-D6DBC0BFF396}" srcOrd="0" destOrd="0" presId="urn:microsoft.com/office/officeart/2005/8/layout/vList2"/>
    <dgm:cxn modelId="{3292F4D7-46E6-446C-BC2A-5861A1488C01}" srcId="{06D8D672-EE78-4AE7-931A-52BE231D69CB}" destId="{55CFFC56-49AF-43C3-BC7C-59F933262559}" srcOrd="2" destOrd="0" parTransId="{2ECC909F-87DC-441A-A46C-17FFD8D0D870}" sibTransId="{96ED252A-2F77-4DEF-8AD2-41BE16C2AF23}"/>
    <dgm:cxn modelId="{223744C5-2F62-F84E-99E6-8D0351ADF259}" type="presOf" srcId="{B3675BA8-2F77-4B45-A85C-E7D84B1BC825}" destId="{7E3D5291-BE07-C44A-AFFD-57178AB67AC7}" srcOrd="0" destOrd="0" presId="urn:microsoft.com/office/officeart/2005/8/layout/vList2"/>
    <dgm:cxn modelId="{2A35CBDE-B263-BE43-B314-939A3652B1CB}" type="presParOf" srcId="{F0A1B398-2390-7B4E-8530-8B8C54150992}" destId="{D0E8083B-EA3E-4549-835A-D6DBC0BFF396}" srcOrd="0" destOrd="0" presId="urn:microsoft.com/office/officeart/2005/8/layout/vList2"/>
    <dgm:cxn modelId="{1CB08CDF-7BFD-384F-8FA8-22FF7D43B753}" type="presParOf" srcId="{F0A1B398-2390-7B4E-8530-8B8C54150992}" destId="{63C8AA34-1983-C343-A25A-2C3C475C4AC3}" srcOrd="1" destOrd="0" presId="urn:microsoft.com/office/officeart/2005/8/layout/vList2"/>
    <dgm:cxn modelId="{49E1BAB7-3DB9-CC45-8E14-AE2CB3C7343A}" type="presParOf" srcId="{F0A1B398-2390-7B4E-8530-8B8C54150992}" destId="{7E3D5291-BE07-C44A-AFFD-57178AB67AC7}" srcOrd="2" destOrd="0" presId="urn:microsoft.com/office/officeart/2005/8/layout/vList2"/>
    <dgm:cxn modelId="{0BB3BA67-6685-2A4F-AA1C-61AE8F0B76C9}" type="presParOf" srcId="{F0A1B398-2390-7B4E-8530-8B8C54150992}" destId="{62E8A6E9-1D62-0F4B-B083-B4B6B1640FAD}" srcOrd="3" destOrd="0" presId="urn:microsoft.com/office/officeart/2005/8/layout/vList2"/>
    <dgm:cxn modelId="{9BAB2696-018F-C848-A7F3-2D90CE347BE7}" type="presParOf" srcId="{F0A1B398-2390-7B4E-8530-8B8C54150992}" destId="{2815DB32-26D7-E44B-AD59-EFFAD8DB2760}" srcOrd="4" destOrd="0" presId="urn:microsoft.com/office/officeart/2005/8/layout/vList2"/>
    <dgm:cxn modelId="{0822AFE2-90D1-774B-AD95-522ED75827D9}" type="presParOf" srcId="{F0A1B398-2390-7B4E-8530-8B8C54150992}" destId="{61FF40B7-42E7-9441-88E2-3DD113DAF0B5}" srcOrd="5" destOrd="0" presId="urn:microsoft.com/office/officeart/2005/8/layout/vList2"/>
    <dgm:cxn modelId="{79FCA1F6-9369-8C48-99AE-626307790092}" type="presParOf" srcId="{F0A1B398-2390-7B4E-8530-8B8C54150992}" destId="{44373F2E-1842-3F45-B65E-859D774B042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8083B-EA3E-4549-835A-D6DBC0BFF396}">
      <dsp:nvSpPr>
        <dsp:cNvPr id="0" name=""/>
        <dsp:cNvSpPr/>
      </dsp:nvSpPr>
      <dsp:spPr>
        <a:xfrm>
          <a:off x="0" y="2163"/>
          <a:ext cx="6263640" cy="129015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 </a:t>
          </a:r>
          <a:r>
            <a:rPr lang="en-US" sz="2400" u="sng" kern="1200" dirty="0"/>
            <a:t>substitution mutation</a:t>
          </a:r>
          <a:r>
            <a:rPr lang="en-US" sz="2400" kern="1200" dirty="0"/>
            <a:t> (or </a:t>
          </a:r>
          <a:r>
            <a:rPr lang="en-US" sz="2400" i="1" kern="1200" dirty="0"/>
            <a:t>point</a:t>
          </a:r>
          <a:r>
            <a:rPr lang="en-US" sz="2400" kern="1200" dirty="0"/>
            <a:t> mutation) occurs if one base is replaced by another base.</a:t>
          </a:r>
        </a:p>
      </dsp:txBody>
      <dsp:txXfrm>
        <a:off x="62980" y="65143"/>
        <a:ext cx="6137680" cy="1164191"/>
      </dsp:txXfrm>
    </dsp:sp>
    <dsp:sp modelId="{7E3D5291-BE07-C44A-AFFD-57178AB67AC7}">
      <dsp:nvSpPr>
        <dsp:cNvPr id="0" name=""/>
        <dsp:cNvSpPr/>
      </dsp:nvSpPr>
      <dsp:spPr>
        <a:xfrm>
          <a:off x="0" y="1304984"/>
          <a:ext cx="6263640" cy="1487171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 </a:t>
          </a:r>
          <a:r>
            <a:rPr lang="en-US" sz="2400" u="sng" kern="1200" dirty="0"/>
            <a:t>frameshift mutation</a:t>
          </a:r>
          <a:r>
            <a:rPr lang="en-US" sz="2400" kern="1200" dirty="0"/>
            <a:t> changes every codon that occurs after the mutation due to the insertion or deletion of a base. </a:t>
          </a:r>
        </a:p>
      </dsp:txBody>
      <dsp:txXfrm>
        <a:off x="72598" y="1377582"/>
        <a:ext cx="6118444" cy="1341975"/>
      </dsp:txXfrm>
    </dsp:sp>
    <dsp:sp modelId="{2815DB32-26D7-E44B-AD59-EFFAD8DB2760}">
      <dsp:nvSpPr>
        <dsp:cNvPr id="0" name=""/>
        <dsp:cNvSpPr/>
      </dsp:nvSpPr>
      <dsp:spPr>
        <a:xfrm>
          <a:off x="0" y="2804826"/>
          <a:ext cx="6263640" cy="1487171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Frameshift mutations tend to have the biggest impact on protein assembly because they cause all the other amino acids to change after the mutation.</a:t>
          </a:r>
        </a:p>
      </dsp:txBody>
      <dsp:txXfrm>
        <a:off x="72598" y="2877424"/>
        <a:ext cx="6118444" cy="1341975"/>
      </dsp:txXfrm>
    </dsp:sp>
    <dsp:sp modelId="{44373F2E-1842-3F45-B65E-859D774B0428}">
      <dsp:nvSpPr>
        <dsp:cNvPr id="0" name=""/>
        <dsp:cNvSpPr/>
      </dsp:nvSpPr>
      <dsp:spPr>
        <a:xfrm>
          <a:off x="0" y="4304668"/>
          <a:ext cx="6263640" cy="148717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/>
            <a:t>Chromosomal mutations</a:t>
          </a:r>
          <a:r>
            <a:rPr lang="en-US" sz="2400" kern="1200" dirty="0"/>
            <a:t> involve changes in the structure of a chromosome and affect multiple genes.</a:t>
          </a:r>
        </a:p>
      </dsp:txBody>
      <dsp:txXfrm>
        <a:off x="72598" y="4377266"/>
        <a:ext cx="6118444" cy="1341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02CC9-9F04-AC40-B85C-3ED6D947C70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F587B-0952-0741-8E72-E638A82B3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4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057952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x.doi.org/10.1371/journal.pbio.1001029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F587B-0952-0741-8E72-E638A82B3C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19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Chicken/dinosaur</a:t>
            </a:r>
            <a:r>
              <a:rPr lang="en-US" baseline="0" dirty="0" smtClean="0"/>
              <a:t> research - https://onlinelibrary.wiley.com/doi/abs/10.1111/evo.12684 &amp; https://www.bostonmagazine.com/news/2017/04/10/chicken-dinosaur-face/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587B-0952-0741-8E72-E638A82B3C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96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more details: 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PLoS Biol.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2011 Mar; 9(3): e1001029.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Published online 2011 Mar 15.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10.1371/journal.pbio.1001029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F587B-0952-0741-8E72-E638A82B3C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24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587B-0952-0741-8E72-E638A82B3C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27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8A16B-0959-DB4B-95F0-41E528DA4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51DEE-B196-CA45-AB95-E7CE82087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9C7BE-9313-F54D-9C15-CD59128B4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B40C-FEFD-B142-8CC9-3B79A129B7D7}" type="datetime2">
              <a:rPr lang="en-US" smtClean="0"/>
              <a:t>Tuesday, April 18,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0F345-B87F-234D-B3E6-2D282FAE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D2B07-7012-6B40-AD6C-E30397CA2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7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88C58-AAFA-7347-8C6C-9D67D2DCD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3461A-E61F-6142-87D6-936E918B0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4075D-6910-334A-B03F-7B1F3BAE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7E06-4DAF-5F4D-A031-73475EEB9E5B}" type="datetime2">
              <a:rPr lang="en-US" smtClean="0"/>
              <a:t>Tuesday, April 18,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F9358-C483-C04E-BD4C-221C3F5D7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29812-83C5-1143-A640-C6405A6A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3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ED2006-08B1-0A46-B8A7-3D51C004CC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13C865-EFB4-4D4F-A4DD-BE31F7365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DD36C-1411-DE4D-99C9-7912A227D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73F4-38BE-204F-9A78-FECC964BDDB8}" type="datetime2">
              <a:rPr lang="en-US" smtClean="0"/>
              <a:t>Tuesday, April 18,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B7C7E-964B-ED4A-9C67-51BC61C7B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DE602-EC73-9F4B-82FF-947CF5EB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5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0F1AA-6634-5940-BCD7-F87A26D40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88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052CA-D4B2-3F4A-B7EC-86F1C7A8F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303"/>
            <a:ext cx="10515600" cy="4852660"/>
          </a:xfrm>
        </p:spPr>
        <p:txBody>
          <a:bodyPr/>
          <a:lstStyle>
            <a:lvl1pPr>
              <a:defRPr sz="2800" b="1"/>
            </a:lvl1pPr>
            <a:lvl2pPr>
              <a:defRPr sz="2400"/>
            </a:lvl2pPr>
            <a:lvl3pPr>
              <a:defRPr sz="2400" i="1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BC62F-DAD0-5342-B62C-E558C173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1D6D-1BF6-C046-85C5-0023AA26DFB6}" type="datetime2">
              <a:rPr lang="en-US" smtClean="0"/>
              <a:t>Tuesday, April 18,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DAE0E-23C2-AB43-9B09-4D53C5BC1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96E1F-414A-3844-BA28-86DFCD88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8497A-502B-A049-8B91-627E32789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8CE44-BF5D-AF40-8DE5-76BA5F022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BEEA-2CEA-E149-9A74-D41E8599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E8C5-7103-6446-A6BF-9AD34982B488}" type="datetime2">
              <a:rPr lang="en-US" smtClean="0"/>
              <a:t>Tuesday, April 18,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5EAEC-9B96-E942-A56B-65F455E4D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CFD81-2417-CE45-BBAA-C641D3AEA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0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D245D-12EF-3D4C-BC58-CB42D2580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8CD63-E615-FD42-8F6C-3951EBC22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96D7F-A4DF-A34D-A45F-43DECFA82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F81A7-5A11-D642-85C7-936A5E8E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2395-D42E-9749-BCF5-7AF547227428}" type="datetime2">
              <a:rPr lang="en-US" smtClean="0"/>
              <a:t>Tuesday, April 18,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48AA9-A622-FA40-A0DC-58640B46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810A8-7653-1F4A-890E-76C138CE6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6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E30E6-06FE-F64A-AF7D-1B4FC5F24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36BA8-A3DC-624A-B402-F1E83E827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91D7A-6484-6B49-A469-0E1FD41AF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811371-50BD-444C-9718-89CC122603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056744-FF87-A549-B731-DA5002765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46C607-FF6F-1245-830B-1BAACF189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D0CE-0576-AF42-B300-0594CDABC10B}" type="datetime2">
              <a:rPr lang="en-US" smtClean="0"/>
              <a:t>Tuesday, April 18,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308B81-F2F8-DF43-BF14-974891392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607288-7878-9245-9B1C-34D75E56E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5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B846A-967F-004A-913C-B461DCA3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D8F9F-0106-D04B-AE21-6A53FA00A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2658-A3D7-0C45-990F-AA4237FC77BD}" type="datetime2">
              <a:rPr lang="en-US" smtClean="0"/>
              <a:t>Tuesday, April 18,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3DC9E-35BE-4548-B166-23F2652DA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E034-0A23-B04A-9036-17E07739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2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E83502-28DD-BE4A-A4B5-FFC3FD7E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795B-A4F3-854D-A947-834AF6EB94E3}" type="datetime2">
              <a:rPr lang="en-US" smtClean="0"/>
              <a:t>Tuesday, April 18,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CD24F-3D89-A946-96D4-B2F410A31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901FD-2D04-B74E-A855-63603AEA7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1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9914-8590-E94C-93E6-91C9C3A01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96A09-7A8A-CE49-B2B1-B26985867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43492-5753-F541-AD7D-CB7D25170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407A8B-0F22-F545-AB91-657DBEDED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9B6B-307C-FD47-A3A9-DB7674061716}" type="datetime2">
              <a:rPr lang="en-US" smtClean="0"/>
              <a:t>Tuesday, April 18,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3CB11-DCB9-454C-A0C4-BE6537DDD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C8F82-D307-BD4B-8CB4-7B995B8B5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3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78A1-2476-0E47-884D-6C2BB73F7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A3A070-BA50-954E-B06A-9E223477AC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E5171-F96E-9849-AB81-223A4322A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B2774-468F-5D40-916C-E3289461A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9D9C-CB8D-4C4A-8DC5-37473C37852D}" type="datetime2">
              <a:rPr lang="en-US" smtClean="0"/>
              <a:t>Tuesday, April 18,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349D4-8D72-904A-9C50-30A8AECB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421A6-B5CD-3E4C-BB3A-B554395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7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accent1">
                <a:lumMod val="5000"/>
                <a:lumOff val="95000"/>
              </a:schemeClr>
            </a:gs>
            <a:gs pos="77000">
              <a:srgbClr val="B3C0DB">
                <a:alpha val="78039"/>
              </a:srgbClr>
            </a:gs>
            <a:gs pos="94000">
              <a:srgbClr val="B3C0DB"/>
            </a:gs>
            <a:gs pos="100000">
              <a:srgbClr val="98AAD9"/>
            </a:gs>
          </a:gsLst>
          <a:lin ang="12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90A9A-A028-734B-81BC-255D742B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3A8C3-5134-1346-8CFD-4018513DA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F90D2-E1A0-C14C-B063-D171ACFF6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35908-9044-BF4B-9493-3E0E6763754D}" type="datetime2">
              <a:rPr lang="en-US" smtClean="0"/>
              <a:t>Tuesday, April 18,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5B89C-207F-2441-ABE9-98820D54C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AF4BC-0A2E-AB43-85F3-F7DD83BF5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64119A-4EA3-FD4A-A6F6-668532BBD889}"/>
              </a:ext>
            </a:extLst>
          </p:cNvPr>
          <p:cNvSpPr txBox="1">
            <a:spLocks/>
          </p:cNvSpPr>
          <p:nvPr userDrawn="1"/>
        </p:nvSpPr>
        <p:spPr>
          <a:xfrm>
            <a:off x="161365" y="6276953"/>
            <a:ext cx="418912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120000"/>
              </a:lnSpc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1DCD7E1-6554-3241-B0C5-5684150680E5}" type="slidenum">
              <a:rPr lang="en-US" sz="2000" smtClean="0"/>
              <a:pPr algn="ctr"/>
              <a:t>‹#›</a:t>
            </a:fld>
            <a:endParaRPr lang="en-US" sz="200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FC344AD-0A5E-2C45-832C-B309685C410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7020" y="5903259"/>
            <a:ext cx="792959" cy="6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3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nl.no/darwinfinke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eosinte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ome.gov/genetics-glossary/Evolution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://m.harunyahya.com/tr/works/592/Darwinism-Refuted/chapter/40/The-True-Origin-of-Species" TargetMode="External"/><Relationship Id="rId7" Type="http://schemas.openxmlformats.org/officeDocument/2006/relationships/hyperlink" Target="http://www.seahawks.net/viewtopic.php?f=2&amp;t=60879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www.telegraph.co.uk/news/earth/wildlife/7991124/Seal-escapes-from-sharks-jaws.html" TargetMode="External"/><Relationship Id="rId4" Type="http://schemas.openxmlformats.org/officeDocument/2006/relationships/image" Target="../media/image24.jpeg"/><Relationship Id="rId9" Type="http://schemas.openxmlformats.org/officeDocument/2006/relationships/hyperlink" Target="https://www.google.com/url?sa=i&amp;url=https://www.sciencephoto.com/media/873684/view/human-egg-and-sperm-sem&amp;psig=AOvVaw1lScQmATNER1y6MR7zBcOE&amp;ust=1643130282272000&amp;source=images&amp;cd=vfe&amp;ved=0CAsQjRxqFwoTCIiyiMHvyvUCFQAAAAAdAAAAABA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nl.no/darwinfinke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tree-fro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5/5e/Homology_vertebrates-en.sv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0/0c/Mystice_pelvis_(whale).png" TargetMode="External"/><Relationship Id="rId5" Type="http://schemas.openxmlformats.org/officeDocument/2006/relationships/image" Target="../media/image30.png"/><Relationship Id="rId4" Type="http://schemas.openxmlformats.org/officeDocument/2006/relationships/hyperlink" Target="https://www.flickr.com/photos/georgiesharp/4094907604?scrlybrkr=89d673a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pload.wikimedia.org/wikipedia/commons/d/dd/Horseevolution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hras.org/sw/swmayjune2015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ptilesmagazine.com/Lizards/Information-News/How-Do-Lizards-Regrow-Their-Tails-Researchers-Have-Found-the-Answer/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xtension.umaine.edu/signs-of-the-seasons/wp-content/uploads/sites/6/2018/02/two_gray_treefrogs_PublicDomain-300x211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5/5e/Homology_vertebrates-en.sv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89d673a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4/48/OSC_Microbio_07_04_proteinstr.jpg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pload.wikimedia.org/wikipedia/commons/9/9a/Point_mutations-en.svg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Ostrich_(58).jpg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s://www.nationalgeographic.com/animals/article/150731-vultures-africa-birds-animals-scienc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reat_white_shark_south_africa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xtension.umaine.edu/signs-of-the-seasons/wp-content/uploads/sites/6/2018/02/two_gray_treefrogs_PublicDomain-300x211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8B47E-F49F-264D-ACBA-E65753666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720000"/>
            <a:ext cx="5015638" cy="2804400"/>
          </a:xfrm>
        </p:spPr>
        <p:txBody>
          <a:bodyPr>
            <a:normAutofit/>
          </a:bodyPr>
          <a:lstStyle/>
          <a:p>
            <a:r>
              <a:rPr lang="en-US" dirty="0"/>
              <a:t>WUHS Biology: Mutations Unit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43C72-77A1-8343-A695-B168BAC70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830399"/>
            <a:ext cx="5015638" cy="193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Packet 3 </a:t>
            </a:r>
            <a:r>
              <a:rPr lang="en-US" sz="4000" dirty="0" smtClean="0"/>
              <a:t>– </a:t>
            </a:r>
            <a:r>
              <a:rPr lang="en-US" sz="4000" dirty="0"/>
              <a:t>How can mutations result in new traits?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58BB9F-9FDC-714D-8199-266B7C4A4F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70277" y="122734"/>
            <a:ext cx="3581400" cy="419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229EA1-7455-4545-A3A5-6866E00DF524}"/>
              </a:ext>
            </a:extLst>
          </p:cNvPr>
          <p:cNvSpPr txBox="1"/>
          <p:nvPr/>
        </p:nvSpPr>
        <p:spPr>
          <a:xfrm>
            <a:off x="-876300" y="3060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6794" y="1599722"/>
            <a:ext cx="5504883" cy="38493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41474" y="6642556"/>
            <a:ext cx="7505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hlinkClick r:id="rId4"/>
              </a:rPr>
              <a:t>Image Source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17250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4303"/>
            <a:ext cx="10515600" cy="5231242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/>
              <a:t>Artificial selection</a:t>
            </a:r>
            <a:r>
              <a:rPr lang="en-US" dirty="0"/>
              <a:t> is the process in which organisms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dirty="0"/>
              <a:t>selected for genetic traits that benefit human needs. </a:t>
            </a:r>
          </a:p>
          <a:p>
            <a:pPr lvl="1"/>
            <a:r>
              <a:rPr lang="en-US" dirty="0" smtClean="0"/>
              <a:t>In both artificial selection and natural selection, species </a:t>
            </a:r>
            <a:br>
              <a:rPr lang="en-US" dirty="0" smtClean="0"/>
            </a:br>
            <a:r>
              <a:rPr lang="en-US" dirty="0" smtClean="0"/>
              <a:t>with advantageous traits more likely to survive &amp; reproduce.</a:t>
            </a:r>
          </a:p>
          <a:p>
            <a:pPr lvl="1"/>
            <a:r>
              <a:rPr lang="en-US" dirty="0" smtClean="0"/>
              <a:t>However, in artificial selection, human needs determine </a:t>
            </a:r>
            <a:br>
              <a:rPr lang="en-US" dirty="0" smtClean="0"/>
            </a:br>
            <a:r>
              <a:rPr lang="en-US" dirty="0" smtClean="0"/>
              <a:t>whether a trait is beneficial (instead of whether a trait </a:t>
            </a:r>
            <a:br>
              <a:rPr lang="en-US" dirty="0" smtClean="0"/>
            </a:br>
            <a:r>
              <a:rPr lang="en-US" dirty="0" smtClean="0"/>
              <a:t>improves an organism’s ability to survive &amp; reproduce). </a:t>
            </a:r>
          </a:p>
          <a:p>
            <a:pPr lvl="1"/>
            <a:r>
              <a:rPr lang="en-US" u="sng" dirty="0" smtClean="0"/>
              <a:t>Domestication</a:t>
            </a:r>
            <a:r>
              <a:rPr lang="en-US" dirty="0" smtClean="0"/>
              <a:t> occurs when humans </a:t>
            </a:r>
            <a:r>
              <a:rPr lang="en-US" dirty="0"/>
              <a:t>select </a:t>
            </a:r>
            <a:r>
              <a:rPr lang="en-US" dirty="0" smtClean="0"/>
              <a:t>for </a:t>
            </a:r>
            <a:r>
              <a:rPr lang="en-US" dirty="0"/>
              <a:t>beneficial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genetic </a:t>
            </a:r>
            <a:r>
              <a:rPr lang="en-US" dirty="0"/>
              <a:t>changes to the extent that the organism becomes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physiologically different from its wild counterparts. </a:t>
            </a:r>
            <a:endParaRPr lang="en-US" dirty="0"/>
          </a:p>
          <a:p>
            <a:r>
              <a:rPr lang="en-US" dirty="0" smtClean="0"/>
              <a:t>For </a:t>
            </a:r>
            <a:r>
              <a:rPr lang="en-US" dirty="0"/>
              <a:t>example, </a:t>
            </a:r>
            <a:r>
              <a:rPr lang="en-US" dirty="0" smtClean="0"/>
              <a:t>modern corn descended from an </a:t>
            </a:r>
            <a:br>
              <a:rPr lang="en-US" dirty="0" smtClean="0"/>
            </a:br>
            <a:r>
              <a:rPr lang="en-US" dirty="0" smtClean="0"/>
              <a:t>ancient plant called </a:t>
            </a:r>
            <a:r>
              <a:rPr lang="en-US" i="1" dirty="0" smtClean="0"/>
              <a:t>teosinte</a:t>
            </a:r>
            <a:r>
              <a:rPr lang="en-US" dirty="0" smtClean="0"/>
              <a:t>. </a:t>
            </a:r>
            <a:endParaRPr lang="en-US" dirty="0"/>
          </a:p>
          <a:p>
            <a:pPr lvl="1"/>
            <a:r>
              <a:rPr lang="en-US" dirty="0" smtClean="0"/>
              <a:t>Domesticated corn looks very different from teosinte</a:t>
            </a:r>
            <a:br>
              <a:rPr lang="en-US" dirty="0" smtClean="0"/>
            </a:br>
            <a:r>
              <a:rPr lang="en-US" dirty="0" smtClean="0"/>
              <a:t>and is less likely to survive in wild habitats.</a:t>
            </a:r>
          </a:p>
          <a:p>
            <a:pPr lvl="1"/>
            <a:r>
              <a:rPr lang="en-US" dirty="0" smtClean="0"/>
              <a:t>However, corn provides far greater benefits for humans </a:t>
            </a:r>
            <a:br>
              <a:rPr lang="en-US" dirty="0" smtClean="0"/>
            </a:br>
            <a:r>
              <a:rPr lang="en-US" dirty="0" smtClean="0"/>
              <a:t>than teosinte; as a result, human intervention ensures </a:t>
            </a:r>
            <a:br>
              <a:rPr lang="en-US" dirty="0" smtClean="0"/>
            </a:br>
            <a:r>
              <a:rPr lang="en-US" dirty="0" smtClean="0"/>
              <a:t>that corn survives and reproduces.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520C"/>
              </a:clrFrom>
              <a:clrTo>
                <a:srgbClr val="00520C">
                  <a:alpha val="0"/>
                </a:srgbClr>
              </a:clrTo>
            </a:clrChange>
          </a:blip>
          <a:srcRect l="5319" t="-608"/>
          <a:stretch/>
        </p:blipFill>
        <p:spPr>
          <a:xfrm>
            <a:off x="8314006" y="-40944"/>
            <a:ext cx="3710694" cy="59194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733421" y="5878550"/>
            <a:ext cx="28517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Modern corn plants (right) </a:t>
            </a:r>
            <a:br>
              <a:rPr lang="en-US" dirty="0" smtClean="0"/>
            </a:br>
            <a:r>
              <a:rPr lang="en-US" dirty="0" smtClean="0"/>
              <a:t>emerged from teosinte (left)</a:t>
            </a:r>
            <a:br>
              <a:rPr lang="en-US" dirty="0" smtClean="0"/>
            </a:br>
            <a:r>
              <a:rPr lang="en-US" dirty="0" smtClean="0"/>
              <a:t>via artificial selection.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11392743" y="674120"/>
            <a:ext cx="13676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Image source: </a:t>
            </a:r>
            <a:r>
              <a:rPr lang="en-US" sz="900" i="1" dirty="0" smtClean="0">
                <a:hlinkClick r:id="rId3"/>
              </a:rPr>
              <a:t>Wikimedia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49592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F0CB8-AA24-554D-90D7-ABAED8C9B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Over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346CF-13CD-D445-9670-05B5E699B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303"/>
            <a:ext cx="8685774" cy="48526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beneficial changes </a:t>
            </a:r>
            <a:r>
              <a:rPr lang="en-US" dirty="0" smtClean="0"/>
              <a:t>from random mutations can </a:t>
            </a:r>
            <a:br>
              <a:rPr lang="en-US" dirty="0" smtClean="0"/>
            </a:br>
            <a:r>
              <a:rPr lang="en-US" dirty="0" smtClean="0"/>
              <a:t>be </a:t>
            </a:r>
            <a:r>
              <a:rPr lang="en-US" dirty="0"/>
              <a:t>passed on to </a:t>
            </a:r>
            <a:r>
              <a:rPr lang="en-US" dirty="0" smtClean="0"/>
              <a:t>offspring</a:t>
            </a:r>
            <a:r>
              <a:rPr lang="en-US" dirty="0"/>
              <a:t>, these traits are </a:t>
            </a:r>
            <a:r>
              <a:rPr lang="en-US" dirty="0" smtClean="0"/>
              <a:t>likely </a:t>
            </a:r>
            <a:r>
              <a:rPr lang="en-US" dirty="0"/>
              <a:t>to become more prevalent in those populations. </a:t>
            </a:r>
          </a:p>
          <a:p>
            <a:pPr lvl="1"/>
            <a:r>
              <a:rPr lang="en-US" dirty="0"/>
              <a:t>If a beneficial mutation is an acquired mutation (cannot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 </a:t>
            </a:r>
            <a:r>
              <a:rPr lang="en-US" dirty="0"/>
              <a:t>passed on), it will only change that one organism. </a:t>
            </a:r>
          </a:p>
          <a:p>
            <a:pPr lvl="1"/>
            <a:r>
              <a:rPr lang="en-US" dirty="0"/>
              <a:t>If a beneficial mutation is a hereditary mutation (can be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passed </a:t>
            </a:r>
            <a:r>
              <a:rPr lang="en-US" dirty="0"/>
              <a:t>on), it can affect multiple organisms within a species. </a:t>
            </a:r>
          </a:p>
          <a:p>
            <a:pPr lvl="1"/>
            <a:r>
              <a:rPr lang="en-US" dirty="0"/>
              <a:t>Over time, the species may change as beneficial hereditary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mutations </a:t>
            </a:r>
            <a:r>
              <a:rPr lang="en-US" dirty="0"/>
              <a:t>become more and more prevalent. </a:t>
            </a:r>
          </a:p>
          <a:p>
            <a:r>
              <a:rPr lang="en-US" dirty="0"/>
              <a:t>Changes to a species over time due to natural selection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known as </a:t>
            </a:r>
            <a:r>
              <a:rPr lang="en-US" u="sng" dirty="0"/>
              <a:t>evolution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Evolution usually takes </a:t>
            </a:r>
            <a:r>
              <a:rPr lang="en-US" dirty="0"/>
              <a:t>many, many </a:t>
            </a:r>
            <a:r>
              <a:rPr lang="en-US" dirty="0" smtClean="0"/>
              <a:t>generations </a:t>
            </a:r>
            <a:r>
              <a:rPr lang="en-US" dirty="0"/>
              <a:t>for enough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changes </a:t>
            </a:r>
            <a:r>
              <a:rPr lang="en-US" dirty="0"/>
              <a:t>to occur in order for a species to change.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26008-452E-564C-B898-4F249F460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11</a:t>
            </a:fld>
            <a:endParaRPr lang="en-US"/>
          </a:p>
        </p:txBody>
      </p:sp>
      <p:sp>
        <p:nvSpPr>
          <p:cNvPr id="7" name="Bent Arrow 6"/>
          <p:cNvSpPr/>
          <p:nvPr/>
        </p:nvSpPr>
        <p:spPr>
          <a:xfrm rot="2863127">
            <a:off x="9240892" y="874160"/>
            <a:ext cx="1884000" cy="1746112"/>
          </a:xfrm>
          <a:prstGeom prst="bentArrow">
            <a:avLst>
              <a:gd name="adj1" fmla="val 27419"/>
              <a:gd name="adj2" fmla="val 18548"/>
              <a:gd name="adj3" fmla="val 25000"/>
              <a:gd name="adj4" fmla="val 75000"/>
            </a:avLst>
          </a:prstGeom>
          <a:solidFill>
            <a:srgbClr val="4472C4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rot="5400000">
            <a:off x="8978164" y="1724094"/>
            <a:ext cx="2262007" cy="1746112"/>
          </a:xfrm>
          <a:prstGeom prst="bentArrow">
            <a:avLst>
              <a:gd name="adj1" fmla="val 27419"/>
              <a:gd name="adj2" fmla="val 18548"/>
              <a:gd name="adj3" fmla="val 25000"/>
              <a:gd name="adj4" fmla="val 75000"/>
            </a:avLst>
          </a:prstGeom>
          <a:solidFill>
            <a:srgbClr val="4472C4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rot="5400000">
            <a:off x="7683674" y="2548615"/>
            <a:ext cx="3616826" cy="1357218"/>
          </a:xfrm>
          <a:prstGeom prst="bentArrow">
            <a:avLst>
              <a:gd name="adj1" fmla="val 36874"/>
              <a:gd name="adj2" fmla="val 30713"/>
              <a:gd name="adj3" fmla="val 25000"/>
              <a:gd name="adj4" fmla="val 75000"/>
            </a:avLst>
          </a:prstGeom>
          <a:solidFill>
            <a:srgbClr val="4472C4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10600" y="470089"/>
            <a:ext cx="1691068" cy="1511316"/>
          </a:xfrm>
          <a:prstGeom prst="rect">
            <a:avLst/>
          </a:prstGeom>
          <a:solidFill>
            <a:srgbClr val="F6F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478" y="474606"/>
            <a:ext cx="2371725" cy="16573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568394" y="-18345"/>
            <a:ext cx="146386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Image Source: </a:t>
            </a:r>
            <a:r>
              <a:rPr lang="en-US" sz="900" i="1" dirty="0" smtClean="0">
                <a:hlinkClick r:id="rId3"/>
              </a:rPr>
              <a:t>Genome.gov</a:t>
            </a:r>
            <a:endParaRPr lang="en-US" sz="900" i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936"/>
          <a:stretch/>
        </p:blipFill>
        <p:spPr>
          <a:xfrm>
            <a:off x="9234546" y="5020942"/>
            <a:ext cx="2336800" cy="1203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36" t="35257" b="32976"/>
          <a:stretch/>
        </p:blipFill>
        <p:spPr>
          <a:xfrm>
            <a:off x="10004324" y="3750633"/>
            <a:ext cx="2130324" cy="11562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0307"/>
          <a:stretch/>
        </p:blipFill>
        <p:spPr>
          <a:xfrm flipH="1">
            <a:off x="10344786" y="1853550"/>
            <a:ext cx="2018028" cy="1447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90507" y="3204581"/>
            <a:ext cx="98107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4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488DD-61F6-534B-B7EF-7C13E2B08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Factors for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2072C-65CA-3540-AA0C-AA2A0A230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37" y="1213945"/>
            <a:ext cx="8826305" cy="5507529"/>
          </a:xfrm>
        </p:spPr>
        <p:txBody>
          <a:bodyPr>
            <a:normAutofit/>
          </a:bodyPr>
          <a:lstStyle/>
          <a:p>
            <a:r>
              <a:rPr lang="en-US" dirty="0"/>
              <a:t>Evolution by natural selection requires four </a:t>
            </a:r>
            <a:r>
              <a:rPr lang="en-US" dirty="0" smtClean="0"/>
              <a:t>factors: </a:t>
            </a:r>
            <a:endParaRPr lang="en-US" dirty="0"/>
          </a:p>
          <a:p>
            <a:pPr lvl="1"/>
            <a:r>
              <a:rPr lang="en-US" u="sng" dirty="0" smtClean="0"/>
              <a:t>Sexual Reproduction</a:t>
            </a:r>
            <a:r>
              <a:rPr lang="en-US" dirty="0"/>
              <a:t>: </a:t>
            </a:r>
            <a:r>
              <a:rPr lang="en-US" dirty="0" smtClean="0"/>
              <a:t>Mating increases genetic diversity and can result in new combinations of genes and physical traits. </a:t>
            </a:r>
            <a:br>
              <a:rPr lang="en-US" dirty="0" smtClean="0"/>
            </a:br>
            <a:endParaRPr lang="en-US" sz="1200" dirty="0"/>
          </a:p>
          <a:p>
            <a:pPr lvl="1"/>
            <a:r>
              <a:rPr lang="en-US" u="sng" dirty="0" smtClean="0"/>
              <a:t>Heritable Genetic Variation</a:t>
            </a:r>
            <a:r>
              <a:rPr lang="en-US" dirty="0" smtClean="0"/>
              <a:t>: Hereditary mutations result in new varieties of genes and physical traits that can be passed on.</a:t>
            </a:r>
            <a:br>
              <a:rPr lang="en-US" dirty="0" smtClean="0"/>
            </a:br>
            <a:endParaRPr lang="en-US" sz="1200" dirty="0"/>
          </a:p>
          <a:p>
            <a:pPr lvl="1"/>
            <a:r>
              <a:rPr lang="en-US" u="sng" dirty="0"/>
              <a:t>Competition</a:t>
            </a:r>
            <a:r>
              <a:rPr lang="en-US" dirty="0"/>
              <a:t>: </a:t>
            </a:r>
            <a:r>
              <a:rPr lang="en-US" dirty="0" smtClean="0"/>
              <a:t>Struggles for limited food, </a:t>
            </a:r>
            <a:r>
              <a:rPr lang="en-US" dirty="0"/>
              <a:t>mates, and to avoid </a:t>
            </a:r>
            <a:r>
              <a:rPr lang="en-US" dirty="0" smtClean="0"/>
              <a:t>predation determines whether a set of traits is advantageous for an organism in that environment. </a:t>
            </a:r>
            <a:br>
              <a:rPr lang="en-US" dirty="0" smtClean="0"/>
            </a:br>
            <a:endParaRPr lang="en-US" sz="1200" dirty="0" smtClean="0"/>
          </a:p>
          <a:p>
            <a:pPr lvl="1"/>
            <a:r>
              <a:rPr lang="en-US" u="sng" dirty="0" smtClean="0"/>
              <a:t>Differences </a:t>
            </a:r>
            <a:r>
              <a:rPr lang="en-US" u="sng" dirty="0"/>
              <a:t>in </a:t>
            </a:r>
            <a:r>
              <a:rPr lang="en-US" u="sng" dirty="0" smtClean="0"/>
              <a:t>Reproduction </a:t>
            </a:r>
            <a:r>
              <a:rPr lang="en-US" u="sng" dirty="0"/>
              <a:t>&amp; Survival Rates</a:t>
            </a:r>
            <a:r>
              <a:rPr lang="en-US" dirty="0"/>
              <a:t>: </a:t>
            </a:r>
            <a:r>
              <a:rPr lang="en-US" dirty="0" smtClean="0"/>
              <a:t>Organisms with advantageous traits are more likely to survive and reproduce, increasing the prevalence of those traits in that environment.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254" y="2187024"/>
            <a:ext cx="2557722" cy="10410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6200000">
            <a:off x="11269088" y="2511697"/>
            <a:ext cx="14462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solidFill>
                  <a:srgbClr val="7D7D7D"/>
                </a:solidFill>
                <a:latin typeface="arial" panose="020B0604020202020204" pitchFamily="34" charset="0"/>
                <a:hlinkClick r:id="rId3"/>
              </a:rPr>
              <a:t>Source: m.harunyahya.com</a:t>
            </a:r>
            <a:endParaRPr lang="en-US" sz="800" i="1" dirty="0"/>
          </a:p>
        </p:txBody>
      </p:sp>
      <p:pic>
        <p:nvPicPr>
          <p:cNvPr id="9" name="Picture 8" descr="http://i.telegraph.co.uk/multimedia/archive/01711/shark460_1711578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591" y="4857843"/>
            <a:ext cx="2508719" cy="157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16200000">
            <a:off x="11195255" y="5718834"/>
            <a:ext cx="152638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solidFill>
                  <a:srgbClr val="7D7D7D"/>
                </a:solidFill>
                <a:latin typeface="arial" panose="020B0604020202020204" pitchFamily="34" charset="0"/>
                <a:hlinkClick r:id="rId5"/>
              </a:rPr>
              <a:t>Source; www.telegraph.co.uk</a:t>
            </a:r>
            <a:endParaRPr lang="en-US" sz="800" i="1" dirty="0"/>
          </a:p>
        </p:txBody>
      </p:sp>
      <p:pic>
        <p:nvPicPr>
          <p:cNvPr id="11" name="Picture 12" descr="http://www.sunilsethi.com/images/butting%20ram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86"/>
          <a:stretch/>
        </p:blipFill>
        <p:spPr bwMode="auto">
          <a:xfrm>
            <a:off x="9338389" y="3432541"/>
            <a:ext cx="2566528" cy="115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 rot="16200000">
            <a:off x="11286374" y="4030696"/>
            <a:ext cx="14510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solidFill>
                  <a:srgbClr val="7D7D7D"/>
                </a:solidFill>
                <a:latin typeface="arial" panose="020B0604020202020204" pitchFamily="34" charset="0"/>
                <a:hlinkClick r:id="rId7"/>
              </a:rPr>
              <a:t>Source: www.seahawks.net</a:t>
            </a:r>
            <a:endParaRPr lang="en-US" sz="800" i="1" dirty="0"/>
          </a:p>
        </p:txBody>
      </p:sp>
      <p:pic>
        <p:nvPicPr>
          <p:cNvPr id="13" name="Picture 2" descr="Human egg and sperm, SEM - Stock Image - C036/9821 - Science Photo Library">
            <a:extLst>
              <a:ext uri="{FF2B5EF4-FFF2-40B4-BE49-F238E27FC236}">
                <a16:creationId xmlns:a16="http://schemas.microsoft.com/office/drawing/2014/main" id="{0DD5A100-8FE2-9542-92D8-A91E872DD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" r="25154" b="39479"/>
          <a:stretch/>
        </p:blipFill>
        <p:spPr bwMode="auto">
          <a:xfrm>
            <a:off x="9372639" y="249885"/>
            <a:ext cx="2550951" cy="167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11BB142-A674-3A48-9DB8-CAED7C25DF49}"/>
              </a:ext>
            </a:extLst>
          </p:cNvPr>
          <p:cNvSpPr/>
          <p:nvPr/>
        </p:nvSpPr>
        <p:spPr>
          <a:xfrm>
            <a:off x="10631858" y="-23179"/>
            <a:ext cx="1422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/>
              <a:t>Image Source: </a:t>
            </a:r>
            <a:r>
              <a:rPr lang="en-US" sz="800" i="1" dirty="0">
                <a:hlinkClick r:id="rId9"/>
              </a:rPr>
              <a:t>SciencePhoto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40682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it a new species?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4302"/>
            <a:ext cx="10515600" cy="5146835"/>
          </a:xfrm>
        </p:spPr>
        <p:txBody>
          <a:bodyPr>
            <a:normAutofit/>
          </a:bodyPr>
          <a:lstStyle/>
          <a:p>
            <a:r>
              <a:rPr lang="en-US" dirty="0" smtClean="0"/>
              <a:t>If enough changes occur as a result of natural selection, a group of organisms can form a new species. </a:t>
            </a:r>
          </a:p>
          <a:p>
            <a:pPr lvl="1"/>
            <a:r>
              <a:rPr lang="en-US" dirty="0" smtClean="0"/>
              <a:t>A </a:t>
            </a:r>
            <a:r>
              <a:rPr lang="en-US" u="sng" dirty="0" smtClean="0"/>
              <a:t>species</a:t>
            </a:r>
            <a:r>
              <a:rPr lang="en-US" dirty="0" smtClean="0"/>
              <a:t> is a group of organisms with similar traits that can breed and produce fertile offspring.</a:t>
            </a:r>
            <a:endParaRPr lang="en-US" sz="1800" dirty="0" smtClean="0"/>
          </a:p>
          <a:p>
            <a:r>
              <a:rPr lang="en-US" dirty="0" smtClean="0"/>
              <a:t>For example, a single species of bird arrived on an isolated chain of islands known as the Galapagos Islands. </a:t>
            </a:r>
          </a:p>
          <a:p>
            <a:pPr lvl="1"/>
            <a:r>
              <a:rPr lang="en-US" dirty="0" smtClean="0"/>
              <a:t>Since that time, 15 new species of birds have evolved </a:t>
            </a:r>
            <a:br>
              <a:rPr lang="en-US" dirty="0" smtClean="0"/>
            </a:br>
            <a:r>
              <a:rPr lang="en-US" dirty="0" smtClean="0"/>
              <a:t>from that original species. </a:t>
            </a:r>
          </a:p>
          <a:p>
            <a:pPr lvl="1"/>
            <a:r>
              <a:rPr lang="en-US" dirty="0" smtClean="0"/>
              <a:t>Some mutations resulted in traits that provided some </a:t>
            </a:r>
            <a:br>
              <a:rPr lang="en-US" dirty="0" smtClean="0"/>
            </a:br>
            <a:r>
              <a:rPr lang="en-US" dirty="0" smtClean="0"/>
              <a:t>birds with the ability to utilize new sources of food.</a:t>
            </a:r>
          </a:p>
          <a:p>
            <a:pPr lvl="1"/>
            <a:r>
              <a:rPr lang="en-US" dirty="0" smtClean="0"/>
              <a:t>Some birds accumulated enough new genetic changes </a:t>
            </a:r>
            <a:br>
              <a:rPr lang="en-US" dirty="0" smtClean="0"/>
            </a:br>
            <a:r>
              <a:rPr lang="en-US" dirty="0" smtClean="0"/>
              <a:t>that they no longer belonged to the same species.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12286" y="3246985"/>
            <a:ext cx="3979714" cy="27828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76107" y="5775411"/>
            <a:ext cx="31253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Each of these species of finch </a:t>
            </a:r>
            <a:br>
              <a:rPr lang="en-US" dirty="0" smtClean="0"/>
            </a:br>
            <a:r>
              <a:rPr lang="en-US" dirty="0" smtClean="0"/>
              <a:t>evolved over millions of years </a:t>
            </a:r>
            <a:br>
              <a:rPr lang="en-US" dirty="0" smtClean="0"/>
            </a:br>
            <a:r>
              <a:rPr lang="en-US" dirty="0" smtClean="0"/>
              <a:t>from a single common species.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41474" y="0"/>
            <a:ext cx="7505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hlinkClick r:id="rId3"/>
              </a:rPr>
              <a:t>Image Source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56898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mond 5"/>
          <p:cNvSpPr/>
          <p:nvPr/>
        </p:nvSpPr>
        <p:spPr>
          <a:xfrm>
            <a:off x="9128763" y="3529712"/>
            <a:ext cx="2994074" cy="2994074"/>
          </a:xfrm>
          <a:prstGeom prst="diamond">
            <a:avLst/>
          </a:prstGeom>
          <a:solidFill>
            <a:srgbClr val="1A3E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9059596" y="3445303"/>
            <a:ext cx="3160453" cy="1576859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Clarification on 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1822"/>
            <a:ext cx="10669172" cy="54496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Evolution primarily depends on hereditary mutations. </a:t>
            </a:r>
          </a:p>
          <a:p>
            <a:pPr lvl="1"/>
            <a:r>
              <a:rPr lang="en-US" i="1" dirty="0" smtClean="0"/>
              <a:t>Hereditary</a:t>
            </a:r>
            <a:r>
              <a:rPr lang="en-US" dirty="0" smtClean="0"/>
              <a:t> mutations are present throughout an organism’s life, are found in every cell, and can be passed on from generation to generation. </a:t>
            </a:r>
          </a:p>
          <a:p>
            <a:pPr lvl="1"/>
            <a:r>
              <a:rPr lang="en-US" dirty="0" smtClean="0"/>
              <a:t>Mutations that are not hereditary (i.e., </a:t>
            </a:r>
            <a:r>
              <a:rPr lang="en-US" i="1" dirty="0" smtClean="0"/>
              <a:t>acquired</a:t>
            </a:r>
            <a:r>
              <a:rPr lang="en-US" dirty="0" smtClean="0"/>
              <a:t> mutations) may affect the survival of an individual organism but cannot result in changes to a species.</a:t>
            </a:r>
            <a:endParaRPr lang="en-US" sz="1800" dirty="0" smtClean="0"/>
          </a:p>
          <a:p>
            <a:r>
              <a:rPr lang="en-US" dirty="0" smtClean="0"/>
              <a:t>Mutations occur randomly and independently from the environment.</a:t>
            </a:r>
          </a:p>
          <a:p>
            <a:pPr lvl="1"/>
            <a:r>
              <a:rPr lang="en-US" dirty="0" smtClean="0"/>
              <a:t>Beneficial traits will become more common due to natural selection, </a:t>
            </a:r>
            <a:br>
              <a:rPr lang="en-US" dirty="0" smtClean="0"/>
            </a:br>
            <a:r>
              <a:rPr lang="en-US" dirty="0" smtClean="0"/>
              <a:t>but environments do not cause specific traits &amp; mutations to occur. </a:t>
            </a:r>
          </a:p>
          <a:p>
            <a:pPr lvl="1"/>
            <a:r>
              <a:rPr lang="en-US" dirty="0" smtClean="0"/>
              <a:t>For example, natural selection favors green tree frogs in </a:t>
            </a:r>
            <a:br>
              <a:rPr lang="en-US" dirty="0" smtClean="0"/>
            </a:br>
            <a:r>
              <a:rPr lang="en-US" dirty="0" smtClean="0"/>
              <a:t>wetlands and gray tree frogs in forested areas, but these </a:t>
            </a:r>
            <a:br>
              <a:rPr lang="en-US" dirty="0" smtClean="0"/>
            </a:br>
            <a:r>
              <a:rPr lang="en-US" dirty="0" smtClean="0"/>
              <a:t>frogs do not change color if they move to a new habitat. </a:t>
            </a:r>
          </a:p>
          <a:p>
            <a:pPr lvl="1"/>
            <a:r>
              <a:rPr lang="en-US" dirty="0" smtClean="0"/>
              <a:t>Similarly, a giraffe’s neck did not get longer because of </a:t>
            </a:r>
            <a:br>
              <a:rPr lang="en-US" dirty="0" smtClean="0"/>
            </a:br>
            <a:r>
              <a:rPr lang="en-US" dirty="0" smtClean="0"/>
              <a:t>taller trees; random mutations caused a longer neck. </a:t>
            </a:r>
          </a:p>
          <a:p>
            <a:pPr lvl="1"/>
            <a:r>
              <a:rPr lang="en-US" dirty="0" smtClean="0"/>
              <a:t>Tree frog color and longer giraffe necks were caused by </a:t>
            </a:r>
            <a:br>
              <a:rPr lang="en-US" dirty="0" smtClean="0"/>
            </a:br>
            <a:r>
              <a:rPr lang="en-US" dirty="0" smtClean="0"/>
              <a:t>random mutations; natural selection enabled these traits </a:t>
            </a:r>
            <a:br>
              <a:rPr lang="en-US" dirty="0" smtClean="0"/>
            </a:br>
            <a:r>
              <a:rPr lang="en-US" dirty="0" smtClean="0"/>
              <a:t>to become more prevalent in specific kinds of environments.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685000">
            <a:off x="9221653" y="3664862"/>
            <a:ext cx="2909668" cy="23701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154302" y="8448"/>
            <a:ext cx="9685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/>
              <a:t>Image Source: </a:t>
            </a:r>
            <a:r>
              <a:rPr lang="en-US" sz="800" i="1" dirty="0" smtClean="0">
                <a:hlinkClick r:id="rId3"/>
              </a:rPr>
              <a:t>SVG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30971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Evidence for Evolution </a:t>
            </a:r>
            <a:br>
              <a:rPr lang="en-US" dirty="0" smtClean="0"/>
            </a:br>
            <a:r>
              <a:rPr lang="en-US" dirty="0" smtClean="0"/>
              <a:t>by Natural Selection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What evidence suggests that this occurs among species?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6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2EAF4-5BB5-F247-BC9C-38CCF7917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for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982CB-95C1-6B41-90D7-04CEF39F6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303"/>
            <a:ext cx="10515600" cy="503429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</a:t>
            </a:r>
            <a:r>
              <a:rPr lang="en-US" dirty="0"/>
              <a:t>his publication </a:t>
            </a:r>
            <a:r>
              <a:rPr lang="en-US" i="1" dirty="0"/>
              <a:t>On the Origin of Species </a:t>
            </a:r>
            <a:r>
              <a:rPr lang="en-US" dirty="0"/>
              <a:t>in </a:t>
            </a:r>
            <a:r>
              <a:rPr lang="en-US" dirty="0" smtClean="0"/>
              <a:t>1859, </a:t>
            </a:r>
            <a:r>
              <a:rPr lang="en-US" dirty="0"/>
              <a:t>Charles </a:t>
            </a:r>
            <a:r>
              <a:rPr lang="en-US" dirty="0" smtClean="0"/>
              <a:t>Darwin first described how natural selection enables evolution. </a:t>
            </a:r>
          </a:p>
          <a:p>
            <a:pPr lvl="1"/>
            <a:r>
              <a:rPr lang="en-US" dirty="0" smtClean="0"/>
              <a:t>Evidence continues to emerge supporting the idea </a:t>
            </a:r>
            <a:br>
              <a:rPr lang="en-US" dirty="0" smtClean="0"/>
            </a:br>
            <a:r>
              <a:rPr lang="en-US" dirty="0" smtClean="0"/>
              <a:t>that random heritable mutations and environmental </a:t>
            </a:r>
            <a:br>
              <a:rPr lang="en-US" dirty="0" smtClean="0"/>
            </a:br>
            <a:r>
              <a:rPr lang="en-US" dirty="0" smtClean="0"/>
              <a:t>pressures can lead to changes to species.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 key source of evidence is that many species </a:t>
            </a:r>
            <a:br>
              <a:rPr lang="en-US" dirty="0" smtClean="0"/>
            </a:br>
            <a:r>
              <a:rPr lang="en-US" dirty="0" smtClean="0"/>
              <a:t>share unique physical features. </a:t>
            </a:r>
          </a:p>
          <a:p>
            <a:pPr lvl="1"/>
            <a:r>
              <a:rPr lang="en-US" dirty="0" smtClean="0"/>
              <a:t>Shared anatomical features across multiple species </a:t>
            </a:r>
            <a:br>
              <a:rPr lang="en-US" dirty="0" smtClean="0"/>
            </a:br>
            <a:r>
              <a:rPr lang="en-US" dirty="0" smtClean="0"/>
              <a:t>are known as </a:t>
            </a:r>
            <a:r>
              <a:rPr lang="en-US" u="sng" dirty="0" smtClean="0"/>
              <a:t>homologous structures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For example, the bones in the forelimbs of </a:t>
            </a:r>
            <a:br>
              <a:rPr lang="en-US" dirty="0" smtClean="0"/>
            </a:br>
            <a:r>
              <a:rPr lang="en-US" dirty="0" smtClean="0"/>
              <a:t>humans, whales, birds, and dogs all contain </a:t>
            </a:r>
            <a:br>
              <a:rPr lang="en-US" dirty="0" smtClean="0"/>
            </a:br>
            <a:r>
              <a:rPr lang="en-US" dirty="0" smtClean="0"/>
              <a:t>an</a:t>
            </a:r>
            <a:r>
              <a:rPr lang="en-US" dirty="0"/>
              <a:t> </a:t>
            </a:r>
            <a:r>
              <a:rPr lang="en-US" dirty="0" smtClean="0"/>
              <a:t>arrangement of the same kinds of bones. </a:t>
            </a:r>
            <a:endParaRPr lang="en-US" dirty="0"/>
          </a:p>
          <a:p>
            <a:pPr lvl="1"/>
            <a:r>
              <a:rPr lang="en-US" dirty="0" smtClean="0"/>
              <a:t>This suggests they share a common ancestor.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6719" y="2062586"/>
            <a:ext cx="4117145" cy="46712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029071" y="-13218"/>
            <a:ext cx="12660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smtClean="0"/>
              <a:t>Image Source: </a:t>
            </a:r>
            <a:r>
              <a:rPr lang="en-US" sz="800" i="1" dirty="0" smtClean="0">
                <a:hlinkClick r:id="rId3"/>
              </a:rPr>
              <a:t>Wikimedia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3526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2EAF4-5BB5-F247-BC9C-38CCF7917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for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982CB-95C1-6B41-90D7-04CEF39F6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187822"/>
            <a:ext cx="8485162" cy="518329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Analogous structures and vestigial </a:t>
            </a:r>
            <a:r>
              <a:rPr lang="en-US" dirty="0"/>
              <a:t>structures are also evidence for evolution. </a:t>
            </a:r>
            <a:endParaRPr lang="en-US" dirty="0" smtClean="0"/>
          </a:p>
          <a:p>
            <a:r>
              <a:rPr lang="en-US" u="sng" dirty="0" smtClean="0"/>
              <a:t>Analogous structures</a:t>
            </a:r>
            <a:r>
              <a:rPr lang="en-US" dirty="0" smtClean="0"/>
              <a:t> are body parts that are different in terms of structure but share a similar function. </a:t>
            </a:r>
          </a:p>
          <a:p>
            <a:pPr lvl="1"/>
            <a:r>
              <a:rPr lang="en-US" dirty="0" smtClean="0"/>
              <a:t>For example, both dolphins and sharks have similar dorsal fins that emerged separately as a result of different random mutations and similar environmental pressures. </a:t>
            </a:r>
          </a:p>
          <a:p>
            <a:r>
              <a:rPr lang="en-US" u="sng" dirty="0" smtClean="0"/>
              <a:t>Vestigial structures </a:t>
            </a:r>
            <a:r>
              <a:rPr lang="en-US" dirty="0" smtClean="0"/>
              <a:t>are anatomical features that have lost much of their original size and function. </a:t>
            </a:r>
          </a:p>
          <a:p>
            <a:pPr lvl="1"/>
            <a:r>
              <a:rPr lang="en-US" dirty="0" smtClean="0"/>
              <a:t>For example, whales and dolphins </a:t>
            </a:r>
            <a:br>
              <a:rPr lang="en-US" dirty="0" smtClean="0"/>
            </a:br>
            <a:r>
              <a:rPr lang="en-US" dirty="0" smtClean="0"/>
              <a:t>continue to have hip bones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 smtClean="0"/>
          </a:p>
          <a:p>
            <a:pPr lvl="1"/>
            <a:r>
              <a:rPr lang="en-US" dirty="0" smtClean="0"/>
              <a:t>Similarly</a:t>
            </a:r>
            <a:r>
              <a:rPr lang="en-US" dirty="0"/>
              <a:t>, the appendix </a:t>
            </a:r>
            <a:r>
              <a:rPr lang="en-US" dirty="0" smtClean="0"/>
              <a:t>in humans is 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vestigial </a:t>
            </a:r>
            <a:r>
              <a:rPr lang="en-US" dirty="0" smtClean="0"/>
              <a:t>structure; it is the remnant</a:t>
            </a:r>
            <a:br>
              <a:rPr lang="en-US" dirty="0" smtClean="0"/>
            </a:br>
            <a:r>
              <a:rPr lang="en-US" dirty="0" smtClean="0"/>
              <a:t>of a former organ for digesting grasses. 	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4995"/>
          <a:stretch/>
        </p:blipFill>
        <p:spPr>
          <a:xfrm>
            <a:off x="9264746" y="365126"/>
            <a:ext cx="2729133" cy="21248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986868" y="44601"/>
            <a:ext cx="1205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Image Source: </a:t>
            </a:r>
            <a:r>
              <a:rPr lang="en-US" sz="900" i="1" dirty="0" smtClean="0">
                <a:hlinkClick r:id="rId4"/>
              </a:rPr>
              <a:t>Flickr</a:t>
            </a:r>
            <a:endParaRPr lang="en-US" sz="9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3009" y="4235179"/>
            <a:ext cx="6459457" cy="16897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767646" y="6586211"/>
            <a:ext cx="16435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Image Source: </a:t>
            </a:r>
            <a:r>
              <a:rPr lang="en-US" sz="900" i="1" dirty="0" smtClean="0">
                <a:hlinkClick r:id="rId6"/>
              </a:rPr>
              <a:t>Wikimedia</a:t>
            </a:r>
            <a:endParaRPr lang="en-US" sz="900" i="1" dirty="0"/>
          </a:p>
        </p:txBody>
      </p:sp>
      <p:sp>
        <p:nvSpPr>
          <p:cNvPr id="10" name="Rectangle 9"/>
          <p:cNvSpPr/>
          <p:nvPr/>
        </p:nvSpPr>
        <p:spPr>
          <a:xfrm>
            <a:off x="6689187" y="5861265"/>
            <a:ext cx="53316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The hip bones of whales are vestigial structures. These bones are evidence of a land-dwelling ancestor.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204372" y="2489982"/>
            <a:ext cx="28498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Dorsal fins of sharks and </a:t>
            </a:r>
            <a:br>
              <a:rPr lang="en-US" dirty="0" smtClean="0"/>
            </a:br>
            <a:r>
              <a:rPr lang="en-US" dirty="0" smtClean="0"/>
              <a:t>dolphins are structurally </a:t>
            </a:r>
            <a:br>
              <a:rPr lang="en-US" dirty="0" smtClean="0"/>
            </a:br>
            <a:r>
              <a:rPr lang="en-US" dirty="0" smtClean="0"/>
              <a:t>different but similar in function.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9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30103" r="25079" b="845"/>
          <a:stretch/>
        </p:blipFill>
        <p:spPr>
          <a:xfrm>
            <a:off x="8462725" y="11186"/>
            <a:ext cx="3729275" cy="6846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A2EAF4-5BB5-F247-BC9C-38CCF7917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for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982CB-95C1-6B41-90D7-04CEF39F6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38" y="1324302"/>
            <a:ext cx="7956287" cy="503204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DNA also provides strong evidence for evolution. </a:t>
            </a:r>
          </a:p>
          <a:p>
            <a:pPr lvl="1"/>
            <a:r>
              <a:rPr lang="en-US" dirty="0" smtClean="0"/>
              <a:t>All organisms use DNA in a similar manner to assemble proteins through transcription &amp; translation. </a:t>
            </a:r>
          </a:p>
          <a:p>
            <a:pPr lvl="1"/>
            <a:r>
              <a:rPr lang="en-US" dirty="0" smtClean="0"/>
              <a:t>Furthermore, species that share more recent genetic ancestors also share more of the same genes. </a:t>
            </a:r>
          </a:p>
          <a:p>
            <a:pPr lvl="2"/>
            <a:r>
              <a:rPr lang="en-US" dirty="0" smtClean="0"/>
              <a:t>For example, humans, cows, chickens</a:t>
            </a:r>
            <a:r>
              <a:rPr lang="en-US" dirty="0"/>
              <a:t>, and chimpanzees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all share a </a:t>
            </a:r>
            <a:r>
              <a:rPr lang="en-US" dirty="0"/>
              <a:t>gene </a:t>
            </a:r>
            <a:r>
              <a:rPr lang="en-US" dirty="0" smtClean="0"/>
              <a:t>for the </a:t>
            </a:r>
            <a:r>
              <a:rPr lang="en-US" dirty="0"/>
              <a:t>insulin protein.</a:t>
            </a:r>
            <a:endParaRPr lang="en-US" dirty="0" smtClean="0"/>
          </a:p>
          <a:p>
            <a:r>
              <a:rPr lang="en-US" dirty="0" smtClean="0"/>
              <a:t>The fossil record also provides evidence for evolution. </a:t>
            </a:r>
          </a:p>
          <a:p>
            <a:pPr lvl="1"/>
            <a:r>
              <a:rPr lang="en-US" u="sng" dirty="0" smtClean="0"/>
              <a:t>Fossils</a:t>
            </a:r>
            <a:r>
              <a:rPr lang="en-US" dirty="0"/>
              <a:t> are </a:t>
            </a:r>
            <a:r>
              <a:rPr lang="en-US" dirty="0" smtClean="0"/>
              <a:t>remnants </a:t>
            </a:r>
            <a:r>
              <a:rPr lang="en-US" dirty="0"/>
              <a:t>of </a:t>
            </a:r>
            <a:r>
              <a:rPr lang="en-US" dirty="0" smtClean="0"/>
              <a:t>prehistoric organisms that have </a:t>
            </a:r>
            <a:r>
              <a:rPr lang="en-US" dirty="0"/>
              <a:t>been preserved in the earth's </a:t>
            </a:r>
            <a:r>
              <a:rPr lang="en-US" dirty="0" smtClean="0"/>
              <a:t>crust.</a:t>
            </a:r>
          </a:p>
          <a:p>
            <a:pPr lvl="1"/>
            <a:r>
              <a:rPr lang="en-US" dirty="0" smtClean="0"/>
              <a:t>Fossil </a:t>
            </a:r>
            <a:r>
              <a:rPr lang="en-US" dirty="0"/>
              <a:t>records indicate that </a:t>
            </a:r>
            <a:r>
              <a:rPr lang="en-US" dirty="0" smtClean="0"/>
              <a:t>many different organisms </a:t>
            </a:r>
            <a:br>
              <a:rPr lang="en-US" dirty="0" smtClean="0"/>
            </a:br>
            <a:r>
              <a:rPr lang="en-US" dirty="0" smtClean="0"/>
              <a:t>have </a:t>
            </a:r>
            <a:r>
              <a:rPr lang="en-US" dirty="0"/>
              <a:t>lived </a:t>
            </a:r>
            <a:r>
              <a:rPr lang="en-US" dirty="0" smtClean="0"/>
              <a:t>throughout Earth’s history.</a:t>
            </a:r>
          </a:p>
          <a:p>
            <a:pPr lvl="1"/>
            <a:r>
              <a:rPr lang="en-US" dirty="0" smtClean="0"/>
              <a:t>Evolution can be observed by comparing fossils of</a:t>
            </a:r>
            <a:br>
              <a:rPr lang="en-US" dirty="0" smtClean="0"/>
            </a:br>
            <a:r>
              <a:rPr lang="en-US" dirty="0" smtClean="0"/>
              <a:t>organisms at different points in geological history.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5B889-CFC5-E546-9A01-C35485C1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18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25579" y="4687267"/>
            <a:ext cx="1452257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 smtClean="0"/>
              <a:t>Fossil records</a:t>
            </a:r>
            <a:br>
              <a:rPr lang="en-US" dirty="0" smtClean="0"/>
            </a:br>
            <a:r>
              <a:rPr lang="en-US" dirty="0" smtClean="0"/>
              <a:t>indicate how</a:t>
            </a:r>
            <a:br>
              <a:rPr lang="en-US" dirty="0" smtClean="0"/>
            </a:br>
            <a:r>
              <a:rPr lang="en-US" dirty="0" smtClean="0"/>
              <a:t>species like </a:t>
            </a:r>
            <a:br>
              <a:rPr lang="en-US" dirty="0" smtClean="0"/>
            </a:br>
            <a:r>
              <a:rPr lang="en-US" dirty="0" smtClean="0"/>
              <a:t>horses have</a:t>
            </a:r>
            <a:br>
              <a:rPr lang="en-US" dirty="0" smtClean="0"/>
            </a:br>
            <a:r>
              <a:rPr lang="en-US" dirty="0" smtClean="0"/>
              <a:t>changed over</a:t>
            </a:r>
            <a:br>
              <a:rPr lang="en-US" dirty="0" smtClean="0"/>
            </a:br>
            <a:r>
              <a:rPr lang="en-US" dirty="0" smtClean="0"/>
              <a:t>long periods </a:t>
            </a:r>
            <a:br>
              <a:rPr lang="en-US" dirty="0" smtClean="0"/>
            </a:br>
            <a:r>
              <a:rPr lang="en-US" dirty="0" smtClean="0"/>
              <a:t>of time.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72344" y="-53389"/>
            <a:ext cx="14382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Image Source: </a:t>
            </a:r>
            <a:r>
              <a:rPr lang="en-US" sz="900" i="1" dirty="0" smtClean="0">
                <a:hlinkClick r:id="rId4"/>
              </a:rPr>
              <a:t>Wikimedia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284286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2EAF4-5BB5-F247-BC9C-38CCF7917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for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982CB-95C1-6B41-90D7-04CEF39F6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24303"/>
            <a:ext cx="8220316" cy="521717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Lastly, evolution can </a:t>
            </a:r>
            <a:r>
              <a:rPr lang="en-US" dirty="0"/>
              <a:t>sometimes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be</a:t>
            </a:r>
            <a:r>
              <a:rPr lang="en-US" dirty="0"/>
              <a:t> </a:t>
            </a:r>
            <a:r>
              <a:rPr lang="en-US" dirty="0" smtClean="0"/>
              <a:t>measured as it is occurring. </a:t>
            </a:r>
          </a:p>
          <a:p>
            <a:pPr lvl="1"/>
            <a:r>
              <a:rPr lang="en-US" dirty="0" smtClean="0"/>
              <a:t>For example, </a:t>
            </a:r>
            <a:r>
              <a:rPr lang="en-US" dirty="0"/>
              <a:t>t</a:t>
            </a:r>
            <a:r>
              <a:rPr lang="en-US" dirty="0" smtClean="0"/>
              <a:t>he green anole is a </a:t>
            </a:r>
            <a:br>
              <a:rPr lang="en-US" dirty="0" smtClean="0"/>
            </a:br>
            <a:r>
              <a:rPr lang="en-US" dirty="0" smtClean="0"/>
              <a:t>lizard that lives in trees in Florida. </a:t>
            </a:r>
          </a:p>
          <a:p>
            <a:pPr lvl="1"/>
            <a:r>
              <a:rPr lang="en-US" dirty="0" smtClean="0"/>
              <a:t>A newly introduced species (the </a:t>
            </a:r>
            <a:r>
              <a:rPr lang="en-US" dirty="0"/>
              <a:t>brown </a:t>
            </a:r>
            <a:r>
              <a:rPr lang="en-US" dirty="0" smtClean="0"/>
              <a:t>anole) </a:t>
            </a:r>
            <a:br>
              <a:rPr lang="en-US" dirty="0" smtClean="0"/>
            </a:br>
            <a:r>
              <a:rPr lang="en-US" dirty="0" smtClean="0"/>
              <a:t>was better able to compete for food and resources. </a:t>
            </a:r>
          </a:p>
          <a:p>
            <a:pPr lvl="1"/>
            <a:r>
              <a:rPr lang="en-US" dirty="0" smtClean="0"/>
              <a:t>This forced </a:t>
            </a:r>
            <a:r>
              <a:rPr lang="en-US" dirty="0"/>
              <a:t>the green anole to </a:t>
            </a:r>
            <a:r>
              <a:rPr lang="en-US" dirty="0" smtClean="0"/>
              <a:t>move to higher branches.</a:t>
            </a:r>
            <a:endParaRPr lang="en-US" dirty="0"/>
          </a:p>
          <a:p>
            <a:pPr lvl="1"/>
            <a:r>
              <a:rPr lang="en-US" dirty="0"/>
              <a:t>In only 20 generations, the green anole evolved </a:t>
            </a:r>
            <a:r>
              <a:rPr lang="en-US" dirty="0" smtClean="0"/>
              <a:t>larger toepads </a:t>
            </a:r>
            <a:br>
              <a:rPr lang="en-US" dirty="0" smtClean="0"/>
            </a:br>
            <a:r>
              <a:rPr lang="en-US" dirty="0" smtClean="0"/>
              <a:t>with more </a:t>
            </a:r>
            <a:r>
              <a:rPr lang="en-US" dirty="0"/>
              <a:t>scales </a:t>
            </a:r>
            <a:r>
              <a:rPr lang="en-US" dirty="0" smtClean="0"/>
              <a:t>to better </a:t>
            </a:r>
            <a:r>
              <a:rPr lang="en-US" dirty="0"/>
              <a:t>cling </a:t>
            </a:r>
            <a:r>
              <a:rPr lang="en-US" dirty="0" smtClean="0"/>
              <a:t>to higher branches. </a:t>
            </a:r>
          </a:p>
          <a:p>
            <a:r>
              <a:rPr lang="en-US" dirty="0" smtClean="0"/>
              <a:t>Measurable evolution also occurs among bacteria, </a:t>
            </a:r>
            <a:br>
              <a:rPr lang="en-US" dirty="0" smtClean="0"/>
            </a:br>
            <a:r>
              <a:rPr lang="en-US" dirty="0" smtClean="0"/>
              <a:t>insects, weeds, and viruses. </a:t>
            </a:r>
          </a:p>
          <a:p>
            <a:pPr lvl="1"/>
            <a:r>
              <a:rPr lang="en-US" dirty="0" smtClean="0"/>
              <a:t>For example, increasingly more bacteria have mutations that enable them to survive antibiotic treatments. </a:t>
            </a:r>
          </a:p>
          <a:p>
            <a:pPr lvl="2"/>
            <a:r>
              <a:rPr lang="en-US" dirty="0" smtClean="0"/>
              <a:t>This is known as </a:t>
            </a:r>
            <a:r>
              <a:rPr lang="en-US" u="sng" dirty="0" smtClean="0"/>
              <a:t>antibiotic resistance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Similarly, increasingly more weeds are resistant to herbicides and more harmful insects are unaffected by insecticides. </a:t>
            </a:r>
          </a:p>
          <a:p>
            <a:pPr lvl="1"/>
            <a:r>
              <a:rPr lang="en-US" dirty="0" smtClean="0"/>
              <a:t>The need for a new flu shot every year is also evidence that the flu virus is rapidly evolving to have new genes and traits. 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11439713" y="491160"/>
            <a:ext cx="11977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solidFill>
                  <a:srgbClr val="7D7D7D"/>
                </a:solidFill>
                <a:latin typeface="arial" panose="020B0604020202020204" pitchFamily="34" charset="0"/>
                <a:hlinkClick r:id="rId2"/>
              </a:rPr>
              <a:t>Source; www.hras.org</a:t>
            </a:r>
            <a:endParaRPr lang="en-US" sz="8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726"/>
          <a:stretch/>
        </p:blipFill>
        <p:spPr>
          <a:xfrm>
            <a:off x="8356209" y="-1"/>
            <a:ext cx="3835791" cy="4125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4306" b="23291"/>
          <a:stretch/>
        </p:blipFill>
        <p:spPr>
          <a:xfrm>
            <a:off x="9254123" y="4134945"/>
            <a:ext cx="2784472" cy="1801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54671" y="5935995"/>
            <a:ext cx="3279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rgbClr val="202122"/>
                </a:solidFill>
                <a:latin typeface="Arial" panose="020B0604020202020204" pitchFamily="34" charset="0"/>
              </a:rPr>
              <a:t>Bacteria </a:t>
            </a:r>
            <a:r>
              <a:rPr lang="en-US" sz="1600" i="1" dirty="0" smtClean="0">
                <a:solidFill>
                  <a:srgbClr val="202122"/>
                </a:solidFill>
                <a:latin typeface="Arial" panose="020B0604020202020204" pitchFamily="34" charset="0"/>
              </a:rPr>
              <a:t>growing in this petri dish are </a:t>
            </a:r>
            <a:r>
              <a:rPr lang="en-US" sz="1600" i="1" dirty="0">
                <a:solidFill>
                  <a:srgbClr val="202122"/>
                </a:solidFill>
                <a:latin typeface="Arial" panose="020B0604020202020204" pitchFamily="34" charset="0"/>
              </a:rPr>
              <a:t>resistant to most of the </a:t>
            </a:r>
            <a:r>
              <a:rPr lang="en-US" sz="1600" i="1" dirty="0" smtClean="0">
                <a:solidFill>
                  <a:srgbClr val="202122"/>
                </a:solidFill>
                <a:latin typeface="Arial" panose="020B0604020202020204" pitchFamily="34" charset="0"/>
              </a:rPr>
              <a:t>antibiotics in the white disks.</a:t>
            </a:r>
            <a:endParaRPr lang="en-US" sz="1600" i="1" dirty="0"/>
          </a:p>
        </p:txBody>
      </p:sp>
      <p:pic>
        <p:nvPicPr>
          <p:cNvPr id="9" name="Picture 4" descr="http://rivista-cdn.reptilesmagazine.com/green-anole_5600.jpg?ver=140873619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9867" y="970220"/>
            <a:ext cx="4806451" cy="217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722366" y="-10715"/>
            <a:ext cx="201850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7D7D7D"/>
                </a:solidFill>
                <a:latin typeface="arial" panose="020B0604020202020204" pitchFamily="34" charset="0"/>
                <a:hlinkClick r:id="rId6"/>
              </a:rPr>
              <a:t>Source: www.reptilesmagazine.com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2832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Mutations Unit – </a:t>
            </a:r>
            <a:r>
              <a:rPr lang="en-US" dirty="0" smtClean="0"/>
              <a:t>Packet 3 </a:t>
            </a:r>
            <a:r>
              <a:rPr lang="en-US" dirty="0"/>
              <a:t>Driving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2" y="1245475"/>
            <a:ext cx="5286904" cy="50880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Driving Question: How can mutations result in new traits?  </a:t>
            </a:r>
          </a:p>
          <a:p>
            <a:pPr lvl="0"/>
            <a:r>
              <a:rPr lang="en-US" b="0" dirty="0" smtClean="0"/>
              <a:t>How </a:t>
            </a:r>
            <a:r>
              <a:rPr lang="en-US" b="0" dirty="0"/>
              <a:t>do environmental conditions and competition affect whether mutations are helpful, harmful, or neutral? </a:t>
            </a:r>
          </a:p>
          <a:p>
            <a:pPr lvl="0"/>
            <a:r>
              <a:rPr lang="en-US" b="0" dirty="0"/>
              <a:t>How and why </a:t>
            </a:r>
            <a:r>
              <a:rPr lang="en-US" b="0" dirty="0" smtClean="0"/>
              <a:t>do </a:t>
            </a:r>
            <a:r>
              <a:rPr lang="en-US" b="0" dirty="0"/>
              <a:t>the traits of species sometimes change? </a:t>
            </a:r>
          </a:p>
          <a:p>
            <a:pPr lvl="0"/>
            <a:r>
              <a:rPr lang="en-US" b="0" dirty="0"/>
              <a:t>Why do some species’ traits change faster than others? </a:t>
            </a:r>
          </a:p>
          <a:p>
            <a:pPr lvl="0"/>
            <a:r>
              <a:rPr lang="en-US" b="0" dirty="0"/>
              <a:t>What factors determine whether a species’ traits will change? </a:t>
            </a:r>
          </a:p>
          <a:p>
            <a:pPr lvl="0"/>
            <a:endParaRPr lang="en-US" b="0" dirty="0"/>
          </a:p>
          <a:p>
            <a:pPr lvl="0"/>
            <a:endParaRPr lang="en-US" b="0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DEE300-095D-FD4E-862F-0D790B687BC6}"/>
              </a:ext>
            </a:extLst>
          </p:cNvPr>
          <p:cNvSpPr/>
          <p:nvPr/>
        </p:nvSpPr>
        <p:spPr>
          <a:xfrm rot="16200000">
            <a:off x="11050688" y="3905499"/>
            <a:ext cx="1947862" cy="233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Source; </a:t>
            </a:r>
            <a:r>
              <a:rPr lang="en-US" sz="900" i="1" dirty="0">
                <a:hlinkClick r:id="rId2"/>
              </a:rPr>
              <a:t>U. Maine Extension</a:t>
            </a:r>
            <a:endParaRPr lang="en-US" sz="9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486" y="1364556"/>
            <a:ext cx="5689600" cy="409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5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21" y="1"/>
            <a:ext cx="5251316" cy="1111348"/>
          </a:xfrm>
        </p:spPr>
        <p:txBody>
          <a:bodyPr>
            <a:normAutofit/>
          </a:bodyPr>
          <a:lstStyle/>
          <a:p>
            <a:r>
              <a:rPr lang="en-US" dirty="0"/>
              <a:t>Revising Our Claims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303" y="1111350"/>
            <a:ext cx="6906740" cy="56712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Revisit your ideas from Part 1. </a:t>
            </a:r>
          </a:p>
          <a:p>
            <a:pPr lvl="1"/>
            <a:r>
              <a:rPr lang="en-US" dirty="0"/>
              <a:t>How could you improve your responses to our Driving Questions?</a:t>
            </a:r>
          </a:p>
          <a:p>
            <a:r>
              <a:rPr lang="en-US" dirty="0"/>
              <a:t>How can mutations result in new traits?  </a:t>
            </a:r>
          </a:p>
          <a:p>
            <a:pPr lvl="0"/>
            <a:r>
              <a:rPr lang="en-US" b="0" dirty="0"/>
              <a:t>How do environmental conditions and competition affect whether mutations are helpful, harmful, or neutral? </a:t>
            </a:r>
          </a:p>
          <a:p>
            <a:pPr lvl="0"/>
            <a:r>
              <a:rPr lang="en-US" b="0" dirty="0"/>
              <a:t>How and why to the traits of species sometimes change? </a:t>
            </a:r>
          </a:p>
          <a:p>
            <a:pPr lvl="0"/>
            <a:r>
              <a:rPr lang="en-US" b="0" dirty="0"/>
              <a:t>Why do some species’ traits change faster than others? </a:t>
            </a:r>
          </a:p>
          <a:p>
            <a:pPr lvl="0"/>
            <a:r>
              <a:rPr lang="en-US" b="0" dirty="0"/>
              <a:t>What factors determine whether a species’ traits will change? </a:t>
            </a:r>
          </a:p>
          <a:p>
            <a:pPr lvl="1"/>
            <a:endParaRPr lang="en-US" b="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6043" y="1362326"/>
            <a:ext cx="4117145" cy="46712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888395" y="35532"/>
            <a:ext cx="12660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smtClean="0"/>
              <a:t>Image Source: </a:t>
            </a:r>
            <a:r>
              <a:rPr lang="en-US" sz="800" i="1" dirty="0" smtClean="0">
                <a:hlinkClick r:id="rId3"/>
              </a:rPr>
              <a:t>Wikimedia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332681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C1C752-2124-934B-8638-30B2C124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69" y="0"/>
            <a:ext cx="4553607" cy="1899912"/>
          </a:xfrm>
          <a:solidFill>
            <a:srgbClr val="F8FBFE">
              <a:alpha val="52157"/>
            </a:srgbClr>
          </a:solidFill>
        </p:spPr>
        <p:txBody>
          <a:bodyPr>
            <a:normAutofit/>
          </a:bodyPr>
          <a:lstStyle/>
          <a:p>
            <a:r>
              <a:rPr lang="en-US" sz="4000" dirty="0"/>
              <a:t>Looking Ahead: </a:t>
            </a:r>
            <a:br>
              <a:rPr lang="en-US" sz="4000" dirty="0"/>
            </a:br>
            <a:r>
              <a:rPr lang="en-US" sz="4000" dirty="0"/>
              <a:t>Part 3 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7D808-65C0-F943-82F5-39FB5409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11" y="1702676"/>
            <a:ext cx="4787632" cy="5155324"/>
          </a:xfrm>
          <a:solidFill>
            <a:srgbClr val="F8FBFE">
              <a:alpha val="52157"/>
            </a:srgbClr>
          </a:solidFill>
        </p:spPr>
        <p:txBody>
          <a:bodyPr>
            <a:normAutofit/>
          </a:bodyPr>
          <a:lstStyle/>
          <a:p>
            <a:r>
              <a:rPr lang="en-US" dirty="0"/>
              <a:t>In Part 3 you will use computer models to compare how environmental factors (competition, predation, etc.) affect the prevalence of different traits and adaptations. 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2C3F6-2B45-E341-BE04-68BDBC98E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0C5ECE-FFEA-B24E-84A5-8CEE5517CF7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1882A9-138E-A64E-B9FC-6A91C9DD7756}"/>
              </a:ext>
            </a:extLst>
          </p:cNvPr>
          <p:cNvSpPr/>
          <p:nvPr/>
        </p:nvSpPr>
        <p:spPr>
          <a:xfrm>
            <a:off x="9477375" y="6627168"/>
            <a:ext cx="27146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Source: Craig Kohn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777D8D4-27A2-454D-943F-181302868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044" y="503492"/>
            <a:ext cx="6629883" cy="439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3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F8F7-ACA2-4344-A358-AEB263D3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3FE51-A857-644A-8710-B62BAE2E5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endParaRPr lang="en-US" dirty="0"/>
          </a:p>
          <a:p>
            <a:pPr fontAlgn="base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05E56-8C6D-364C-9C73-4303DBFC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22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1F39D6-284C-9C49-BCD6-7385B4D2B97F}"/>
              </a:ext>
            </a:extLst>
          </p:cNvPr>
          <p:cNvSpPr txBox="1">
            <a:spLocks/>
          </p:cNvSpPr>
          <p:nvPr/>
        </p:nvSpPr>
        <p:spPr>
          <a:xfrm>
            <a:off x="838199" y="1324302"/>
            <a:ext cx="10739511" cy="53971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Whether changes from mutations are harmful, neutral, or beneficial depends on an organism’s surrounding environment. </a:t>
            </a:r>
          </a:p>
          <a:p>
            <a:pPr lvl="1"/>
            <a:r>
              <a:rPr lang="en-US" u="sng" dirty="0" smtClean="0"/>
              <a:t>Silent mutations</a:t>
            </a:r>
            <a:r>
              <a:rPr lang="en-US" dirty="0" smtClean="0"/>
              <a:t> do not affect the shape and function of a protein. </a:t>
            </a:r>
          </a:p>
          <a:p>
            <a:pPr lvl="1"/>
            <a:r>
              <a:rPr lang="en-US" dirty="0" smtClean="0"/>
              <a:t>Traits from mutations that improve an organism’s ability to survive and reproduce are called </a:t>
            </a:r>
            <a:r>
              <a:rPr lang="en-US" u="sng" dirty="0" smtClean="0"/>
              <a:t>adaptations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Competition also affects whether mutations </a:t>
            </a:r>
            <a:r>
              <a:rPr lang="en-US" dirty="0"/>
              <a:t>are harmful, neutral, or </a:t>
            </a:r>
            <a:r>
              <a:rPr lang="en-US" dirty="0" smtClean="0"/>
              <a:t>beneficial. </a:t>
            </a:r>
          </a:p>
          <a:p>
            <a:pPr lvl="1"/>
            <a:r>
              <a:rPr lang="en-US" dirty="0"/>
              <a:t>The more that organisms must compete for food, mates, and to avoid predation, the more their survival &amp; reproduction is affected by mutations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Increased rates of competition &amp; predation among organisms generally results in more rapid changes to traits</a:t>
            </a:r>
            <a:r>
              <a:rPr lang="en-US" dirty="0" smtClean="0"/>
              <a:t>.</a:t>
            </a:r>
          </a:p>
          <a:p>
            <a:r>
              <a:rPr lang="en-US" u="sng" dirty="0"/>
              <a:t>Natural selection</a:t>
            </a:r>
            <a:r>
              <a:rPr lang="en-US" dirty="0"/>
              <a:t> is the process that determines whether changes from mutations increase or decrease an organism’s capacity for survival and reproduction in response to their surroundings</a:t>
            </a:r>
            <a:r>
              <a:rPr lang="en-US" dirty="0" smtClean="0"/>
              <a:t>.</a:t>
            </a:r>
          </a:p>
          <a:p>
            <a:pPr lvl="1"/>
            <a:r>
              <a:rPr lang="en-US" u="sng" dirty="0"/>
              <a:t>Artificial selection</a:t>
            </a:r>
            <a:r>
              <a:rPr lang="en-US" dirty="0"/>
              <a:t> is the process in which organisms are selected for genetic traits that benefit human needs.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2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F8F7-ACA2-4344-A358-AEB263D3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3FE51-A857-644A-8710-B62BAE2E5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302"/>
            <a:ext cx="10515600" cy="5259378"/>
          </a:xfrm>
        </p:spPr>
        <p:txBody>
          <a:bodyPr>
            <a:normAutofit fontScale="92500"/>
          </a:bodyPr>
          <a:lstStyle/>
          <a:p>
            <a:r>
              <a:rPr lang="en-US" dirty="0"/>
              <a:t>Changes to a species over time due to natural selection is known as </a:t>
            </a:r>
            <a:r>
              <a:rPr lang="en-US" u="sng" dirty="0"/>
              <a:t>evolution</a:t>
            </a:r>
            <a:r>
              <a:rPr lang="en-US" dirty="0" smtClean="0"/>
              <a:t>. </a:t>
            </a:r>
          </a:p>
          <a:p>
            <a:pPr lvl="1"/>
            <a:r>
              <a:rPr lang="en-US" dirty="0"/>
              <a:t>If enough changes occur as a result of natural selection, a group of organisms can form a new </a:t>
            </a:r>
            <a:r>
              <a:rPr lang="en-US" u="sng" dirty="0" smtClean="0"/>
              <a:t>species</a:t>
            </a:r>
            <a:r>
              <a:rPr lang="en-US" dirty="0"/>
              <a:t> (organisms with similar traits that can </a:t>
            </a:r>
            <a:r>
              <a:rPr lang="en-US" dirty="0" smtClean="0"/>
              <a:t>produce </a:t>
            </a:r>
            <a:r>
              <a:rPr lang="en-US" dirty="0"/>
              <a:t>fertile </a:t>
            </a:r>
            <a:r>
              <a:rPr lang="en-US" dirty="0" smtClean="0"/>
              <a:t>offspring).</a:t>
            </a:r>
          </a:p>
          <a:p>
            <a:r>
              <a:rPr lang="en-US" dirty="0"/>
              <a:t>Evolution by natural selection requires four factors: </a:t>
            </a:r>
          </a:p>
          <a:p>
            <a:pPr lvl="1"/>
            <a:r>
              <a:rPr lang="en-US" u="sng" dirty="0" smtClean="0"/>
              <a:t>Sexual </a:t>
            </a:r>
            <a:r>
              <a:rPr lang="en-US" u="sng" dirty="0"/>
              <a:t>Reproduction</a:t>
            </a:r>
            <a:r>
              <a:rPr lang="en-US" dirty="0"/>
              <a:t>: Mating increases genetic diversity and can result in new combinations of genes and physical traits. </a:t>
            </a:r>
          </a:p>
          <a:p>
            <a:pPr lvl="1"/>
            <a:r>
              <a:rPr lang="en-US" u="sng" dirty="0" smtClean="0"/>
              <a:t>Heritable </a:t>
            </a:r>
            <a:r>
              <a:rPr lang="en-US" u="sng" dirty="0"/>
              <a:t>Genetic Variation</a:t>
            </a:r>
            <a:r>
              <a:rPr lang="en-US" dirty="0"/>
              <a:t>: Hereditary mutations result in new varieties of genes and physical traits that can be passed on. </a:t>
            </a:r>
            <a:endParaRPr lang="en-US" dirty="0" smtClean="0"/>
          </a:p>
          <a:p>
            <a:pPr lvl="1"/>
            <a:r>
              <a:rPr lang="en-US" u="sng" dirty="0" smtClean="0"/>
              <a:t>Competition</a:t>
            </a:r>
            <a:r>
              <a:rPr lang="en-US" dirty="0"/>
              <a:t>: Competition for limited food, mates, and to avoid predation determines whether a set of traits is advantageous for an organism in that environment. </a:t>
            </a:r>
          </a:p>
          <a:p>
            <a:pPr lvl="1"/>
            <a:r>
              <a:rPr lang="en-US" u="sng" dirty="0" smtClean="0"/>
              <a:t>Differences </a:t>
            </a:r>
            <a:r>
              <a:rPr lang="en-US" u="sng" dirty="0"/>
              <a:t>in Reproduction &amp; Survival Rates</a:t>
            </a:r>
            <a:r>
              <a:rPr lang="en-US" dirty="0"/>
              <a:t>: Organisms with advantageous traits are more likely to survive and reproduce, increasing the prevalence of those traits in that environment.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05E56-8C6D-364C-9C73-4303DBFC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F8F7-ACA2-4344-A358-AEB263D3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3FE51-A857-644A-8710-B62BAE2E5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24302"/>
            <a:ext cx="11091203" cy="5259377"/>
          </a:xfrm>
        </p:spPr>
        <p:txBody>
          <a:bodyPr>
            <a:normAutofit/>
          </a:bodyPr>
          <a:lstStyle/>
          <a:p>
            <a:r>
              <a:rPr lang="en-US" dirty="0"/>
              <a:t>Evolution primarily depends on hereditary mutations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Mutations occur randomly and independently from the environment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Natural selection determines whether traits enhance survival and reproduction, but environments do not create specific traits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Adaptations are caused </a:t>
            </a:r>
            <a:r>
              <a:rPr lang="en-US" dirty="0"/>
              <a:t>by </a:t>
            </a:r>
            <a:r>
              <a:rPr lang="en-US" dirty="0" smtClean="0"/>
              <a:t>random </a:t>
            </a:r>
            <a:r>
              <a:rPr lang="en-US" dirty="0"/>
              <a:t>mutations; natural selection </a:t>
            </a:r>
            <a:r>
              <a:rPr lang="en-US" dirty="0" smtClean="0"/>
              <a:t>enables </a:t>
            </a:r>
            <a:r>
              <a:rPr lang="en-US" dirty="0"/>
              <a:t>these traits </a:t>
            </a:r>
            <a:r>
              <a:rPr lang="en-US" dirty="0" smtClean="0"/>
              <a:t>to </a:t>
            </a:r>
            <a:r>
              <a:rPr lang="en-US" dirty="0"/>
              <a:t>become more prevalent </a:t>
            </a:r>
            <a:r>
              <a:rPr lang="en-US" dirty="0" smtClean="0"/>
              <a:t>as species compete for food, mates, and survival.</a:t>
            </a:r>
            <a:endParaRPr lang="en-US" dirty="0"/>
          </a:p>
          <a:p>
            <a:r>
              <a:rPr lang="en-US" dirty="0" smtClean="0"/>
              <a:t>Evidence for evolution by natural selection includes…</a:t>
            </a:r>
          </a:p>
          <a:p>
            <a:pPr lvl="1"/>
            <a:r>
              <a:rPr lang="en-US" u="sng" dirty="0" smtClean="0"/>
              <a:t>Homologous structures</a:t>
            </a:r>
            <a:r>
              <a:rPr lang="en-US" dirty="0" smtClean="0"/>
              <a:t>: shared </a:t>
            </a:r>
            <a:r>
              <a:rPr lang="en-US" dirty="0"/>
              <a:t>anatomical features across multiple </a:t>
            </a:r>
            <a:r>
              <a:rPr lang="en-US" dirty="0" smtClean="0"/>
              <a:t>species.</a:t>
            </a:r>
          </a:p>
          <a:p>
            <a:pPr lvl="1"/>
            <a:r>
              <a:rPr lang="en-US" u="sng" dirty="0"/>
              <a:t>Analogous </a:t>
            </a:r>
            <a:r>
              <a:rPr lang="en-US" u="sng" dirty="0" smtClean="0"/>
              <a:t>structures</a:t>
            </a:r>
            <a:r>
              <a:rPr lang="en-US" dirty="0" smtClean="0"/>
              <a:t>: body </a:t>
            </a:r>
            <a:r>
              <a:rPr lang="en-US" dirty="0"/>
              <a:t>parts </a:t>
            </a:r>
            <a:r>
              <a:rPr lang="en-US" dirty="0" smtClean="0"/>
              <a:t>w/ different structure </a:t>
            </a:r>
            <a:r>
              <a:rPr lang="en-US" dirty="0"/>
              <a:t>but </a:t>
            </a:r>
            <a:r>
              <a:rPr lang="en-US" dirty="0" smtClean="0"/>
              <a:t>shared function.</a:t>
            </a:r>
          </a:p>
          <a:p>
            <a:pPr lvl="1"/>
            <a:r>
              <a:rPr lang="en-US" u="sng" dirty="0"/>
              <a:t>Vestigial </a:t>
            </a:r>
            <a:r>
              <a:rPr lang="en-US" u="sng" dirty="0" smtClean="0"/>
              <a:t>structures</a:t>
            </a:r>
            <a:r>
              <a:rPr lang="en-US" dirty="0" smtClean="0"/>
              <a:t>: anatomical </a:t>
            </a:r>
            <a:r>
              <a:rPr lang="en-US" dirty="0"/>
              <a:t>features that </a:t>
            </a:r>
            <a:r>
              <a:rPr lang="en-US" dirty="0" smtClean="0"/>
              <a:t>lost their </a:t>
            </a:r>
            <a:r>
              <a:rPr lang="en-US" dirty="0"/>
              <a:t>original size </a:t>
            </a:r>
            <a:r>
              <a:rPr lang="en-US" dirty="0" smtClean="0"/>
              <a:t>&amp; </a:t>
            </a:r>
            <a:r>
              <a:rPr lang="en-US" dirty="0"/>
              <a:t>function</a:t>
            </a:r>
            <a:r>
              <a:rPr lang="en-US" dirty="0" smtClean="0"/>
              <a:t>.</a:t>
            </a:r>
          </a:p>
          <a:p>
            <a:pPr lvl="1"/>
            <a:r>
              <a:rPr lang="en-US" u="sng" dirty="0" smtClean="0"/>
              <a:t>DNA</a:t>
            </a:r>
            <a:r>
              <a:rPr lang="en-US" dirty="0" smtClean="0"/>
              <a:t>: species </a:t>
            </a:r>
            <a:r>
              <a:rPr lang="en-US" dirty="0"/>
              <a:t>that share </a:t>
            </a:r>
            <a:r>
              <a:rPr lang="en-US" dirty="0" smtClean="0"/>
              <a:t>recent </a:t>
            </a:r>
            <a:r>
              <a:rPr lang="en-US" dirty="0"/>
              <a:t>genetic ancestors also share </a:t>
            </a:r>
            <a:r>
              <a:rPr lang="en-US" dirty="0" smtClean="0"/>
              <a:t>more similar genes.</a:t>
            </a:r>
          </a:p>
          <a:p>
            <a:pPr lvl="1"/>
            <a:r>
              <a:rPr lang="en-US" u="sng" dirty="0" smtClean="0"/>
              <a:t>Fossils</a:t>
            </a:r>
            <a:r>
              <a:rPr lang="en-US" dirty="0" smtClean="0"/>
              <a:t>: comparing species’ </a:t>
            </a:r>
            <a:r>
              <a:rPr lang="en-US" dirty="0"/>
              <a:t>fossils </a:t>
            </a:r>
            <a:r>
              <a:rPr lang="en-US" dirty="0" smtClean="0"/>
              <a:t>at </a:t>
            </a:r>
            <a:r>
              <a:rPr lang="en-US" dirty="0"/>
              <a:t>different points </a:t>
            </a:r>
            <a:r>
              <a:rPr lang="en-US" dirty="0" smtClean="0"/>
              <a:t>shows evolutionary change. </a:t>
            </a:r>
          </a:p>
          <a:p>
            <a:pPr lvl="1"/>
            <a:r>
              <a:rPr lang="en-US" u="sng" dirty="0" smtClean="0"/>
              <a:t>Measurable evolution</a:t>
            </a:r>
            <a:r>
              <a:rPr lang="en-US" dirty="0" smtClean="0"/>
              <a:t> occurs in some species (e.g., anoles, bacteria, viruses, etc.)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fontAlgn="base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05E56-8C6D-364C-9C73-4303DBFC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1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598A-37A9-DB43-90D5-C6F0C4FC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648"/>
            <a:ext cx="10515600" cy="848820"/>
          </a:xfrm>
        </p:spPr>
        <p:txBody>
          <a:bodyPr/>
          <a:lstStyle/>
          <a:p>
            <a:r>
              <a:rPr lang="en-US" dirty="0"/>
              <a:t>Key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C0820-8075-F14C-93B1-E5C38CDAD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14402"/>
            <a:ext cx="11020866" cy="5773119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/>
              <a:t>Silent mutations</a:t>
            </a:r>
            <a:r>
              <a:rPr lang="en-US" dirty="0"/>
              <a:t> do not affect the shape and function of a protein. </a:t>
            </a:r>
          </a:p>
          <a:p>
            <a:r>
              <a:rPr lang="en-US" u="sng" dirty="0" smtClean="0"/>
              <a:t>Adaptations</a:t>
            </a:r>
            <a:r>
              <a:rPr lang="en-US" dirty="0" smtClean="0"/>
              <a:t>: traits </a:t>
            </a:r>
            <a:r>
              <a:rPr lang="en-US" dirty="0"/>
              <a:t>from mutations that improve an organism’s ability to survive and </a:t>
            </a:r>
            <a:r>
              <a:rPr lang="en-US" dirty="0" smtClean="0"/>
              <a:t>reproduce.</a:t>
            </a:r>
          </a:p>
          <a:p>
            <a:r>
              <a:rPr lang="en-US" u="sng" dirty="0" smtClean="0"/>
              <a:t>Natural </a:t>
            </a:r>
            <a:r>
              <a:rPr lang="en-US" u="sng" dirty="0"/>
              <a:t>selection</a:t>
            </a:r>
            <a:r>
              <a:rPr lang="en-US" dirty="0"/>
              <a:t> is the process that determines whether changes from mutations increase or decrease an organism’s capacity for survival and reproduction in response to their surroundings.</a:t>
            </a:r>
          </a:p>
          <a:p>
            <a:r>
              <a:rPr lang="en-US" u="sng" dirty="0"/>
              <a:t>Artificial selection</a:t>
            </a:r>
            <a:r>
              <a:rPr lang="en-US" dirty="0"/>
              <a:t> is the process in which organisms are selected for genetic traits that benefit human needs</a:t>
            </a:r>
            <a:r>
              <a:rPr lang="en-US" dirty="0" smtClean="0"/>
              <a:t>.</a:t>
            </a:r>
          </a:p>
          <a:p>
            <a:r>
              <a:rPr lang="en-US" u="sng" dirty="0" smtClean="0"/>
              <a:t>Domestication</a:t>
            </a:r>
            <a:r>
              <a:rPr lang="en-US" dirty="0" smtClean="0"/>
              <a:t>: when </a:t>
            </a:r>
            <a:r>
              <a:rPr lang="en-US" dirty="0"/>
              <a:t>humans select for beneficial genetic changes to the extent that the organism becomes physiologically different from its wild counterparts.</a:t>
            </a:r>
            <a:endParaRPr lang="en-US" dirty="0" smtClean="0"/>
          </a:p>
          <a:p>
            <a:r>
              <a:rPr lang="en-US" u="sng" dirty="0" smtClean="0"/>
              <a:t>Evolution</a:t>
            </a:r>
            <a:r>
              <a:rPr lang="en-US" dirty="0" smtClean="0"/>
              <a:t>: changes </a:t>
            </a:r>
            <a:r>
              <a:rPr lang="en-US" dirty="0"/>
              <a:t>to a species over time due to natural </a:t>
            </a:r>
            <a:r>
              <a:rPr lang="en-US" dirty="0" smtClean="0"/>
              <a:t>selection.</a:t>
            </a:r>
          </a:p>
          <a:p>
            <a:r>
              <a:rPr lang="en-US" u="sng" dirty="0" smtClean="0"/>
              <a:t>Species</a:t>
            </a:r>
            <a:r>
              <a:rPr lang="en-US" dirty="0" smtClean="0"/>
              <a:t>: organisms </a:t>
            </a:r>
            <a:r>
              <a:rPr lang="en-US" dirty="0"/>
              <a:t>with similar traits that can produce fertile </a:t>
            </a:r>
            <a:r>
              <a:rPr lang="en-US" dirty="0" smtClean="0"/>
              <a:t>offspring.</a:t>
            </a:r>
          </a:p>
          <a:p>
            <a:r>
              <a:rPr lang="en-US" u="sng" dirty="0"/>
              <a:t>Homologous structures</a:t>
            </a:r>
            <a:r>
              <a:rPr lang="en-US" dirty="0"/>
              <a:t>: shared anatomical features across multiple species.</a:t>
            </a:r>
          </a:p>
          <a:p>
            <a:r>
              <a:rPr lang="en-US" u="sng" dirty="0"/>
              <a:t>Analogous structures</a:t>
            </a:r>
            <a:r>
              <a:rPr lang="en-US" dirty="0"/>
              <a:t>: body parts w/ different structure but shared function.</a:t>
            </a:r>
          </a:p>
          <a:p>
            <a:r>
              <a:rPr lang="en-US" u="sng" dirty="0"/>
              <a:t>Vestigial structures</a:t>
            </a:r>
            <a:r>
              <a:rPr lang="en-US" dirty="0"/>
              <a:t>: anatomical features that lost their original size &amp; </a:t>
            </a:r>
            <a:r>
              <a:rPr lang="en-US" dirty="0" smtClean="0"/>
              <a:t>function.</a:t>
            </a:r>
          </a:p>
          <a:p>
            <a:r>
              <a:rPr lang="en-US" u="sng" dirty="0" smtClean="0"/>
              <a:t>Fossils</a:t>
            </a:r>
            <a:r>
              <a:rPr lang="en-US" dirty="0" smtClean="0"/>
              <a:t>: remnants </a:t>
            </a:r>
            <a:r>
              <a:rPr lang="en-US" dirty="0"/>
              <a:t>of prehistoric organisms that have been preserved in the earth's crust.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fontAlgn="base"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2E358-38C8-8848-9CC6-9B0717887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62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F8F7-ACA2-4344-A358-AEB263D3D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542918" y="2984355"/>
            <a:ext cx="6179762" cy="841671"/>
          </a:xfrm>
        </p:spPr>
        <p:txBody>
          <a:bodyPr>
            <a:normAutofit/>
          </a:bodyPr>
          <a:lstStyle/>
          <a:p>
            <a:pPr algn="r"/>
            <a:r>
              <a:rPr lang="en-US" sz="3600" dirty="0"/>
              <a:t>Recap of </a:t>
            </a:r>
            <a:r>
              <a:rPr lang="en-US" sz="3600" dirty="0" smtClean="0"/>
              <a:t>Packet 2</a:t>
            </a:r>
            <a:endParaRPr lang="en-US" sz="36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29DC067-78FF-D648-BDD9-9EF777851ADD}"/>
              </a:ext>
            </a:extLst>
          </p:cNvPr>
          <p:cNvGrpSpPr/>
          <p:nvPr/>
        </p:nvGrpSpPr>
        <p:grpSpPr>
          <a:xfrm>
            <a:off x="954982" y="441743"/>
            <a:ext cx="7006604" cy="838814"/>
            <a:chOff x="0" y="0"/>
            <a:chExt cx="6971278" cy="1062762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FF699D74-6363-234A-9428-497CB3E4F62C}"/>
                </a:ext>
              </a:extLst>
            </p:cNvPr>
            <p:cNvSpPr/>
            <p:nvPr/>
          </p:nvSpPr>
          <p:spPr>
            <a:xfrm>
              <a:off x="0" y="0"/>
              <a:ext cx="6971278" cy="10627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4">
              <a:extLst>
                <a:ext uri="{FF2B5EF4-FFF2-40B4-BE49-F238E27FC236}">
                  <a16:creationId xmlns:a16="http://schemas.microsoft.com/office/drawing/2014/main" id="{783A967B-E8F8-9843-A6AF-4BE5B3448DAE}"/>
                </a:ext>
              </a:extLst>
            </p:cNvPr>
            <p:cNvSpPr txBox="1"/>
            <p:nvPr/>
          </p:nvSpPr>
          <p:spPr>
            <a:xfrm>
              <a:off x="51880" y="51881"/>
              <a:ext cx="6867518" cy="959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r>
                <a:rPr lang="en-US" sz="2400" dirty="0"/>
                <a:t>A </a:t>
              </a:r>
              <a:r>
                <a:rPr lang="en-US" sz="2400" u="sng" dirty="0"/>
                <a:t>mutation</a:t>
              </a:r>
              <a:r>
                <a:rPr lang="en-US" sz="2400" dirty="0"/>
                <a:t> occurs when DNA changes through the loss, addition, or switching of at least one base.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32C0D23-1A68-3645-B819-58E742BE7C46}"/>
              </a:ext>
            </a:extLst>
          </p:cNvPr>
          <p:cNvGrpSpPr/>
          <p:nvPr/>
        </p:nvGrpSpPr>
        <p:grpSpPr>
          <a:xfrm>
            <a:off x="970747" y="1277315"/>
            <a:ext cx="6971278" cy="886105"/>
            <a:chOff x="0" y="1071881"/>
            <a:chExt cx="6971278" cy="1062762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921EBD64-1D5C-1247-91ED-752FAFB68643}"/>
                </a:ext>
              </a:extLst>
            </p:cNvPr>
            <p:cNvSpPr/>
            <p:nvPr/>
          </p:nvSpPr>
          <p:spPr>
            <a:xfrm>
              <a:off x="0" y="1071881"/>
              <a:ext cx="6971278" cy="10627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689636"/>
                <a:satOff val="-4355"/>
                <a:lumOff val="-2941"/>
                <a:alphaOff val="0"/>
              </a:schemeClr>
            </a:fillRef>
            <a:effectRef idx="0">
              <a:schemeClr val="accent5">
                <a:hueOff val="-1689636"/>
                <a:satOff val="-4355"/>
                <a:lumOff val="-29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4">
              <a:extLst>
                <a:ext uri="{FF2B5EF4-FFF2-40B4-BE49-F238E27FC236}">
                  <a16:creationId xmlns:a16="http://schemas.microsoft.com/office/drawing/2014/main" id="{67E8897D-326F-4C43-B002-4AA2BE2658C8}"/>
                </a:ext>
              </a:extLst>
            </p:cNvPr>
            <p:cNvSpPr txBox="1"/>
            <p:nvPr/>
          </p:nvSpPr>
          <p:spPr>
            <a:xfrm>
              <a:off x="51880" y="1123761"/>
              <a:ext cx="6867518" cy="959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r>
                <a:rPr lang="en-US" sz="2400" u="sng" dirty="0"/>
                <a:t>Acquired mutations</a:t>
              </a:r>
              <a:r>
                <a:rPr lang="en-US" sz="2400" dirty="0"/>
                <a:t> occur after fertilization, are not found in all cells, and are not passed on to offspring.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BF0D930-BCAE-BD41-85D4-81E260397931}"/>
              </a:ext>
            </a:extLst>
          </p:cNvPr>
          <p:cNvGrpSpPr/>
          <p:nvPr/>
        </p:nvGrpSpPr>
        <p:grpSpPr>
          <a:xfrm>
            <a:off x="970747" y="2156948"/>
            <a:ext cx="6971278" cy="949167"/>
            <a:chOff x="0" y="2140873"/>
            <a:chExt cx="6971278" cy="1062762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C1A7486C-51B1-934B-A550-570FFC7A1628}"/>
                </a:ext>
              </a:extLst>
            </p:cNvPr>
            <p:cNvSpPr/>
            <p:nvPr/>
          </p:nvSpPr>
          <p:spPr>
            <a:xfrm>
              <a:off x="0" y="2140873"/>
              <a:ext cx="6971278" cy="10627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79271"/>
                <a:satOff val="-8710"/>
                <a:lumOff val="-5883"/>
                <a:alphaOff val="0"/>
              </a:schemeClr>
            </a:fillRef>
            <a:effectRef idx="0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>
              <a:extLst>
                <a:ext uri="{FF2B5EF4-FFF2-40B4-BE49-F238E27FC236}">
                  <a16:creationId xmlns:a16="http://schemas.microsoft.com/office/drawing/2014/main" id="{3415DD48-83FE-324E-9B3A-78EFDED891F0}"/>
                </a:ext>
              </a:extLst>
            </p:cNvPr>
            <p:cNvSpPr txBox="1"/>
            <p:nvPr/>
          </p:nvSpPr>
          <p:spPr>
            <a:xfrm>
              <a:off x="51880" y="2192753"/>
              <a:ext cx="6867518" cy="959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r>
                <a:rPr lang="en-US" sz="2400" u="sng" dirty="0"/>
                <a:t>Hereditary mutations</a:t>
              </a:r>
              <a:r>
                <a:rPr lang="en-US" sz="2400" dirty="0"/>
                <a:t> occur before fertilization, are found in all cells, and can be passed on to offspring.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1AE550-A8C2-9741-B99B-63A0CA1E07F8}"/>
              </a:ext>
            </a:extLst>
          </p:cNvPr>
          <p:cNvGrpSpPr/>
          <p:nvPr/>
        </p:nvGrpSpPr>
        <p:grpSpPr>
          <a:xfrm>
            <a:off x="986515" y="3102874"/>
            <a:ext cx="6971278" cy="1390603"/>
            <a:chOff x="0" y="3209865"/>
            <a:chExt cx="6971278" cy="1062762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70DD671E-D30A-6D41-A16E-E97C4C139C20}"/>
                </a:ext>
              </a:extLst>
            </p:cNvPr>
            <p:cNvSpPr/>
            <p:nvPr/>
          </p:nvSpPr>
          <p:spPr>
            <a:xfrm>
              <a:off x="0" y="3209865"/>
              <a:ext cx="6971278" cy="10627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068907"/>
                <a:satOff val="-13064"/>
                <a:lumOff val="-8824"/>
                <a:alphaOff val="0"/>
              </a:schemeClr>
            </a:fillRef>
            <a:effectRef idx="0">
              <a:schemeClr val="accent5">
                <a:hueOff val="-5068907"/>
                <a:satOff val="-13064"/>
                <a:lumOff val="-8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4">
              <a:extLst>
                <a:ext uri="{FF2B5EF4-FFF2-40B4-BE49-F238E27FC236}">
                  <a16:creationId xmlns:a16="http://schemas.microsoft.com/office/drawing/2014/main" id="{1244AAA5-4E39-2D4D-A23C-DF5C32A2109D}"/>
                </a:ext>
              </a:extLst>
            </p:cNvPr>
            <p:cNvSpPr txBox="1"/>
            <p:nvPr/>
          </p:nvSpPr>
          <p:spPr>
            <a:xfrm>
              <a:off x="51880" y="3261745"/>
              <a:ext cx="6867518" cy="990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r>
                <a:rPr lang="en-US" sz="2400" dirty="0"/>
                <a:t>Acquired mutations can be caused by replication errors during mitosis or by </a:t>
              </a:r>
              <a:r>
                <a:rPr lang="en-US" sz="2400" u="sng" dirty="0"/>
                <a:t>mutagens</a:t>
              </a:r>
              <a:r>
                <a:rPr lang="en-US" sz="2400" dirty="0"/>
                <a:t> (environmental factors like UV radiation that can cause mutations). </a:t>
              </a: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8E0A256-36BF-4148-B282-2046F20AE017}"/>
              </a:ext>
            </a:extLst>
          </p:cNvPr>
          <p:cNvSpPr/>
          <p:nvPr/>
        </p:nvSpPr>
        <p:spPr>
          <a:xfrm>
            <a:off x="1024759" y="4493480"/>
            <a:ext cx="6936828" cy="1822313"/>
          </a:xfrm>
          <a:prstGeom prst="roundRect">
            <a:avLst>
              <a:gd name="adj" fmla="val 6411"/>
            </a:avLst>
          </a:prstGeom>
          <a:solidFill>
            <a:srgbClr val="70AE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Hereditary mutations can be caused by replication errors during meiosis, by errors in crossing over during meiosis, or by mutagens that affect the DNA of sperm or egg cells.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8BEFB7-E2A9-824D-97E2-7B350180F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100" y="279400"/>
            <a:ext cx="3594100" cy="29556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0C8E1C-31F0-1842-895E-E6FD6E3F0F0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5009" y="3501577"/>
            <a:ext cx="2232404" cy="31857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28CE3B-F87C-0244-9254-938ACD03289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0384" y="3482871"/>
            <a:ext cx="1761789" cy="319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5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A1BDB85-8AA4-4F0E-9E6F-50CC12374C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797780"/>
              </p:ext>
            </p:extLst>
          </p:nvPr>
        </p:nvGraphicFramePr>
        <p:xfrm>
          <a:off x="1128430" y="829003"/>
          <a:ext cx="6263640" cy="5794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5BB4DF5F-DFE7-FE4A-B65C-63F01424C589}"/>
              </a:ext>
            </a:extLst>
          </p:cNvPr>
          <p:cNvSpPr txBox="1">
            <a:spLocks/>
          </p:cNvSpPr>
          <p:nvPr/>
        </p:nvSpPr>
        <p:spPr>
          <a:xfrm>
            <a:off x="261184" y="89193"/>
            <a:ext cx="6179762" cy="841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</a:rPr>
              <a:t>Recap of Week 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675C08-6773-BC48-B90B-3436C44C044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1660" r="62555"/>
          <a:stretch/>
        </p:blipFill>
        <p:spPr>
          <a:xfrm>
            <a:off x="7715789" y="3560027"/>
            <a:ext cx="2661633" cy="29245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7BBBD5-66AA-F242-B4D5-1A1A8CAB34D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" r="62555" b="47572"/>
          <a:stretch/>
        </p:blipFill>
        <p:spPr>
          <a:xfrm>
            <a:off x="7634198" y="496878"/>
            <a:ext cx="2601126" cy="309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</a:t>
            </a:r>
            <a:r>
              <a:rPr lang="en-US" dirty="0">
                <a:sym typeface="Wingdings" pitchFamily="2" charset="2"/>
              </a:rPr>
              <a:t> Proteins 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507" y="1127350"/>
            <a:ext cx="8016821" cy="54422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traits of a species are primarily determined by the types of proteins made in its cells. </a:t>
            </a:r>
          </a:p>
          <a:p>
            <a:pPr lvl="1"/>
            <a:r>
              <a:rPr lang="en-US" dirty="0"/>
              <a:t>All proteins are made from amino acids; different arrangements of amino acids result in different proteins.</a:t>
            </a:r>
          </a:p>
          <a:p>
            <a:pPr lvl="1"/>
            <a:r>
              <a:rPr lang="en-US" dirty="0"/>
              <a:t>The order of amino acids is determined by the order of codons in a mRNA copy of DNA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sz="900" dirty="0" smtClean="0"/>
          </a:p>
          <a:p>
            <a:r>
              <a:rPr lang="en-US" dirty="0"/>
              <a:t>Different kinds of proteins perform different functions within a </a:t>
            </a:r>
            <a:r>
              <a:rPr lang="en-US" dirty="0" smtClean="0"/>
              <a:t>cell.</a:t>
            </a:r>
          </a:p>
          <a:p>
            <a:pPr lvl="1"/>
            <a:r>
              <a:rPr lang="en-US" dirty="0" smtClean="0"/>
              <a:t>For example</a:t>
            </a:r>
            <a:r>
              <a:rPr lang="en-US" dirty="0" smtClean="0"/>
              <a:t>, some proteins are </a:t>
            </a:r>
            <a:r>
              <a:rPr lang="en-US" i="1" dirty="0" smtClean="0"/>
              <a:t>enzymes</a:t>
            </a:r>
            <a:r>
              <a:rPr lang="en-US" dirty="0" smtClean="0"/>
              <a:t> that </a:t>
            </a:r>
            <a:r>
              <a:rPr lang="en-US" dirty="0" smtClean="0"/>
              <a:t>assemble, disassemble, or rearrange molecules. Enzymes </a:t>
            </a:r>
            <a:br>
              <a:rPr lang="en-US" dirty="0" smtClean="0"/>
            </a:br>
            <a:r>
              <a:rPr lang="en-US" dirty="0" smtClean="0"/>
              <a:t>determine what an organism can eat. </a:t>
            </a:r>
          </a:p>
          <a:p>
            <a:pPr lvl="1"/>
            <a:r>
              <a:rPr lang="en-US" i="1" dirty="0" smtClean="0"/>
              <a:t>Structural</a:t>
            </a:r>
            <a:r>
              <a:rPr lang="en-US" dirty="0" smtClean="0"/>
              <a:t> proteins help to determine whether an organism has hair or feathers, among other structures. </a:t>
            </a:r>
          </a:p>
          <a:p>
            <a:pPr lvl="1"/>
            <a:r>
              <a:rPr lang="en-US" i="1" dirty="0" smtClean="0"/>
              <a:t>Signaling</a:t>
            </a:r>
            <a:r>
              <a:rPr lang="en-US" dirty="0" smtClean="0"/>
              <a:t> proteins coordinate how different tissues are produced and arranged (such as bones and muscles). </a:t>
            </a:r>
            <a:endParaRPr lang="en-US" dirty="0"/>
          </a:p>
        </p:txBody>
      </p:sp>
      <p:sp>
        <p:nvSpPr>
          <p:cNvPr id="5" name="AutoShape 2" descr="File:Stylised atom with three Bohr model orbits and stylised nucleus.svg - 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10976553" y="4330592"/>
            <a:ext cx="170219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Source; </a:t>
            </a:r>
            <a:r>
              <a:rPr lang="en-US" sz="900" i="1" dirty="0" smtClean="0">
                <a:hlinkClick r:id="rId3" action="ppaction://hlinkfile"/>
              </a:rPr>
              <a:t>BBC</a:t>
            </a:r>
            <a:endParaRPr lang="en-US" sz="900" i="1" dirty="0"/>
          </a:p>
        </p:txBody>
      </p:sp>
      <p:sp>
        <p:nvSpPr>
          <p:cNvPr id="9" name="Rectangle 8"/>
          <p:cNvSpPr/>
          <p:nvPr/>
        </p:nvSpPr>
        <p:spPr>
          <a:xfrm>
            <a:off x="8931093" y="5269421"/>
            <a:ext cx="304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 group of genes produce proteins to form a chicken’s beak. Blocking those genes causes the bird to develop a mouth w/ teeth (above).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1093" y="3543956"/>
            <a:ext cx="3100925" cy="17254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58068" y="-58345"/>
            <a:ext cx="2822213" cy="266771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941303" y="2469853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Amino acids assemble into long chains to form a protein based on instructions in DNA.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931093" y="-16141"/>
            <a:ext cx="140676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Image Source: </a:t>
            </a:r>
            <a:r>
              <a:rPr lang="en-US" sz="900" i="1" dirty="0" smtClean="0">
                <a:hlinkClick r:id="rId6"/>
              </a:rPr>
              <a:t>Wikimedia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23297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FD53E-5EEC-EE45-B1CB-2E68744E2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Mutations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948C1-C11B-6449-BFD9-757341174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515"/>
            <a:ext cx="8699500" cy="51468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DNA, proteins, and traits can change </a:t>
            </a:r>
            <a:r>
              <a:rPr lang="en-US" dirty="0" smtClean="0"/>
              <a:t>from mutations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Mutations can be caused by mutagens, copying errors,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errors during crossing over. </a:t>
            </a:r>
          </a:p>
          <a:p>
            <a:r>
              <a:rPr lang="en-US" dirty="0"/>
              <a:t>Often these changes are harmful; for example, genetic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diseases </a:t>
            </a:r>
            <a:r>
              <a:rPr lang="en-US" dirty="0"/>
              <a:t>like sickle cell anemia </a:t>
            </a:r>
            <a:r>
              <a:rPr lang="en-US" dirty="0" smtClean="0"/>
              <a:t>are </a:t>
            </a:r>
            <a:r>
              <a:rPr lang="en-US" dirty="0"/>
              <a:t>due to mutations. </a:t>
            </a:r>
          </a:p>
          <a:p>
            <a:pPr lvl="1"/>
            <a:r>
              <a:rPr lang="en-US" dirty="0"/>
              <a:t>Sometimes mutations have no impact on the shape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function </a:t>
            </a:r>
            <a:r>
              <a:rPr lang="en-US" dirty="0"/>
              <a:t>of a protein; these are known as </a:t>
            </a:r>
            <a:r>
              <a:rPr lang="en-US" u="sng" dirty="0"/>
              <a:t>silent mutations</a:t>
            </a:r>
            <a:r>
              <a:rPr lang="en-US" dirty="0"/>
              <a:t>. </a:t>
            </a:r>
          </a:p>
          <a:p>
            <a:r>
              <a:rPr lang="en-US" dirty="0" smtClean="0"/>
              <a:t>In some cases, </a:t>
            </a:r>
            <a:r>
              <a:rPr lang="en-US" dirty="0"/>
              <a:t>mutations can be beneficial </a:t>
            </a:r>
            <a:r>
              <a:rPr lang="en-US" dirty="0" smtClean="0"/>
              <a:t>to </a:t>
            </a:r>
            <a:r>
              <a:rPr lang="en-US" dirty="0"/>
              <a:t>an organism. </a:t>
            </a:r>
          </a:p>
          <a:p>
            <a:pPr lvl="1"/>
            <a:r>
              <a:rPr lang="en-US" dirty="0"/>
              <a:t>Any trait that increases an organism’s ability to survive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reproduce </a:t>
            </a:r>
            <a:r>
              <a:rPr lang="en-US" dirty="0" smtClean="0"/>
              <a:t>is </a:t>
            </a:r>
            <a:r>
              <a:rPr lang="en-US" dirty="0"/>
              <a:t>called an </a:t>
            </a:r>
            <a:r>
              <a:rPr lang="en-US" u="sng" dirty="0"/>
              <a:t>adaptation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Whether a mutation </a:t>
            </a:r>
            <a:r>
              <a:rPr lang="en-US" dirty="0" smtClean="0"/>
              <a:t>is harmful, neutral, or helpful depends </a:t>
            </a:r>
            <a:br>
              <a:rPr lang="en-US" dirty="0" smtClean="0"/>
            </a:br>
            <a:r>
              <a:rPr lang="en-US" dirty="0"/>
              <a:t>on </a:t>
            </a:r>
            <a:r>
              <a:rPr lang="en-US" dirty="0" smtClean="0"/>
              <a:t>the organism’s surrounding environment conditions.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37700" y="726099"/>
            <a:ext cx="1295400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100" y="554649"/>
            <a:ext cx="1190625" cy="2028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5325" y="2934799"/>
            <a:ext cx="1114425" cy="1952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01188" y="3047574"/>
            <a:ext cx="1295400" cy="16859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457010" y="4999717"/>
            <a:ext cx="25813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/>
              <a:t>Silent mutations </a:t>
            </a:r>
            <a:r>
              <a:rPr lang="en-US" dirty="0" smtClean="0"/>
              <a:t>occur</a:t>
            </a:r>
            <a:br>
              <a:rPr lang="en-US" dirty="0" smtClean="0"/>
            </a:br>
            <a:r>
              <a:rPr lang="en-US" dirty="0" smtClean="0"/>
              <a:t>when changes to DNA </a:t>
            </a:r>
            <a:br>
              <a:rPr lang="en-US" dirty="0" smtClean="0"/>
            </a:br>
            <a:r>
              <a:rPr lang="en-US" dirty="0" smtClean="0"/>
              <a:t>do not affect the shape</a:t>
            </a:r>
            <a:br>
              <a:rPr lang="en-US" dirty="0" smtClean="0"/>
            </a:br>
            <a:r>
              <a:rPr lang="en-US" dirty="0" smtClean="0"/>
              <a:t>and function of a protein.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747684" y="229056"/>
            <a:ext cx="15367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Image Source: </a:t>
            </a:r>
            <a:r>
              <a:rPr lang="en-US" sz="900" i="1" dirty="0" smtClean="0">
                <a:hlinkClick r:id="rId5"/>
              </a:rPr>
              <a:t>Wikimedia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209559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265D7-5102-C642-AAE2-7B9E0C8CC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 </a:t>
            </a:r>
            <a:r>
              <a:rPr lang="en-US" dirty="0" smtClean="0">
                <a:sym typeface="Wingdings" panose="05000000000000000000" pitchFamily="2" charset="2"/>
              </a:rPr>
              <a:t> Adaptations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D4D73-BF49-9D45-B8CC-BC2A256D5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1569"/>
            <a:ext cx="10515600" cy="535671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 example, a random mutation in a single gene caused some birds like vultures and ostriches to lose some or all the feathers on their head. </a:t>
            </a:r>
          </a:p>
          <a:p>
            <a:pPr lvl="1"/>
            <a:r>
              <a:rPr lang="en-US" dirty="0"/>
              <a:t>This gene, called </a:t>
            </a:r>
            <a:r>
              <a:rPr lang="en-US" i="1" dirty="0"/>
              <a:t>BMP12</a:t>
            </a:r>
            <a:r>
              <a:rPr lang="en-US" dirty="0"/>
              <a:t>, codes for </a:t>
            </a:r>
            <a:r>
              <a:rPr lang="en-US" dirty="0" smtClean="0"/>
              <a:t>a </a:t>
            </a:r>
            <a:r>
              <a:rPr lang="en-US" dirty="0"/>
              <a:t>signaling </a:t>
            </a:r>
            <a:r>
              <a:rPr lang="en-US" dirty="0" smtClean="0"/>
              <a:t>protein that </a:t>
            </a:r>
            <a:r>
              <a:rPr lang="en-US" dirty="0"/>
              <a:t>works like an on/off switch for head feathers.</a:t>
            </a:r>
          </a:p>
          <a:p>
            <a:pPr lvl="1"/>
            <a:r>
              <a:rPr lang="en-US" dirty="0"/>
              <a:t>If the </a:t>
            </a:r>
            <a:r>
              <a:rPr lang="en-US" i="1" dirty="0"/>
              <a:t>BMP12 </a:t>
            </a:r>
            <a:r>
              <a:rPr lang="en-US" dirty="0"/>
              <a:t>gene is mutated, </a:t>
            </a:r>
            <a:r>
              <a:rPr lang="en-US" dirty="0" smtClean="0"/>
              <a:t>this signaling protein </a:t>
            </a:r>
            <a:r>
              <a:rPr lang="en-US" dirty="0"/>
              <a:t>becomes dysfunctional. This prevents the development of feathers on the head and neck of some birds.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Whether this change is beneficial is determined </a:t>
            </a:r>
            <a:br>
              <a:rPr lang="en-US" dirty="0"/>
            </a:br>
            <a:r>
              <a:rPr lang="en-US" dirty="0"/>
              <a:t>by the environment - the mutation </a:t>
            </a:r>
            <a:r>
              <a:rPr lang="en-US" dirty="0" smtClean="0"/>
              <a:t>is random </a:t>
            </a:r>
            <a:br>
              <a:rPr lang="en-US" dirty="0" smtClean="0"/>
            </a:br>
            <a:r>
              <a:rPr lang="en-US" dirty="0" smtClean="0"/>
              <a:t>and is </a:t>
            </a:r>
            <a:r>
              <a:rPr lang="en-US" dirty="0"/>
              <a:t>not </a:t>
            </a:r>
            <a:r>
              <a:rPr lang="en-US" dirty="0" smtClean="0"/>
              <a:t>inherently </a:t>
            </a:r>
            <a:r>
              <a:rPr lang="en-US" dirty="0"/>
              <a:t>helpful or harmful.</a:t>
            </a:r>
          </a:p>
          <a:p>
            <a:pPr lvl="1"/>
            <a:r>
              <a:rPr lang="en-US" dirty="0"/>
              <a:t>This was beneficial for the vulture because it reduced </a:t>
            </a:r>
            <a:br>
              <a:rPr lang="en-US" dirty="0"/>
            </a:br>
            <a:r>
              <a:rPr lang="en-US" dirty="0"/>
              <a:t>their risk of disease as they fed on dead animals. </a:t>
            </a:r>
          </a:p>
          <a:p>
            <a:pPr lvl="1"/>
            <a:r>
              <a:rPr lang="en-US" dirty="0"/>
              <a:t>This was beneficial for ostriches because it helped </a:t>
            </a:r>
            <a:br>
              <a:rPr lang="en-US" dirty="0"/>
            </a:br>
            <a:r>
              <a:rPr lang="en-US" dirty="0"/>
              <a:t>them stay cooler in hot climates.</a:t>
            </a:r>
          </a:p>
          <a:p>
            <a:pPr lvl="1"/>
            <a:r>
              <a:rPr lang="en-US" dirty="0" smtClean="0"/>
              <a:t>Birds with this same mutation in cold climates (where</a:t>
            </a:r>
            <a:br>
              <a:rPr lang="en-US" dirty="0" smtClean="0"/>
            </a:br>
            <a:r>
              <a:rPr lang="en-US" dirty="0" smtClean="0"/>
              <a:t>feathers </a:t>
            </a:r>
            <a:r>
              <a:rPr lang="en-US" dirty="0"/>
              <a:t>are needed for </a:t>
            </a:r>
            <a:r>
              <a:rPr lang="en-US" dirty="0" smtClean="0"/>
              <a:t>warmth) would be less likely</a:t>
            </a:r>
            <a:br>
              <a:rPr lang="en-US" dirty="0" smtClean="0"/>
            </a:br>
            <a:r>
              <a:rPr lang="en-US" dirty="0" smtClean="0"/>
              <a:t>to survive and reproduce. </a:t>
            </a:r>
            <a:endParaRPr lang="en-US" dirty="0"/>
          </a:p>
        </p:txBody>
      </p:sp>
      <p:pic>
        <p:nvPicPr>
          <p:cNvPr id="1026" name="Picture 2" descr="Why Africa's Vultures Are &quot;Collapsing Toward Extinction&quot;">
            <a:extLst>
              <a:ext uri="{FF2B5EF4-FFF2-40B4-BE49-F238E27FC236}">
                <a16:creationId xmlns:a16="http://schemas.microsoft.com/office/drawing/2014/main" id="{507AD3B4-DF54-3E43-9F34-DD0E12BDA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932" y="3301898"/>
            <a:ext cx="1970824" cy="262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49C872-4B7F-1043-84FB-A4791591A368}"/>
              </a:ext>
            </a:extLst>
          </p:cNvPr>
          <p:cNvSpPr/>
          <p:nvPr/>
        </p:nvSpPr>
        <p:spPr>
          <a:xfrm>
            <a:off x="8804788" y="0"/>
            <a:ext cx="146008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/>
              <a:t>Left Image Source: </a:t>
            </a:r>
            <a:r>
              <a:rPr lang="en-US" sz="800" i="1" dirty="0">
                <a:hlinkClick r:id="rId4"/>
              </a:rPr>
              <a:t>Nat Geo</a:t>
            </a:r>
            <a:endParaRPr lang="en-US" sz="800" i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2C580DF-6036-6B44-9F20-6C0180248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3" r="28112"/>
          <a:stretch/>
        </p:blipFill>
        <p:spPr bwMode="auto">
          <a:xfrm>
            <a:off x="9999406" y="3303639"/>
            <a:ext cx="1817859" cy="262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056FBD-3CEF-5143-8EA7-56B32D4D03DD}"/>
              </a:ext>
            </a:extLst>
          </p:cNvPr>
          <p:cNvSpPr/>
          <p:nvPr/>
        </p:nvSpPr>
        <p:spPr>
          <a:xfrm>
            <a:off x="10746473" y="20513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/>
              <a:t>Right Image Source: </a:t>
            </a:r>
            <a:r>
              <a:rPr lang="en-US" sz="800" i="1" dirty="0">
                <a:hlinkClick r:id="rId6"/>
              </a:rPr>
              <a:t>Wikimedia</a:t>
            </a:r>
            <a:endParaRPr lang="en-US" sz="800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0179E6-2278-1948-9D9B-BBBE23355EA1}"/>
              </a:ext>
            </a:extLst>
          </p:cNvPr>
          <p:cNvSpPr/>
          <p:nvPr/>
        </p:nvSpPr>
        <p:spPr>
          <a:xfrm>
            <a:off x="7718571" y="5869548"/>
            <a:ext cx="42164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A lack of feathers on vultures and ostriches</a:t>
            </a:r>
            <a:br>
              <a:rPr lang="en-US" i="1" dirty="0"/>
            </a:br>
            <a:r>
              <a:rPr lang="en-US" i="1" dirty="0"/>
              <a:t>provides benefits because of their unique </a:t>
            </a:r>
            <a:br>
              <a:rPr lang="en-US" i="1" dirty="0"/>
            </a:br>
            <a:r>
              <a:rPr lang="en-US" i="1" dirty="0"/>
              <a:t>environmental conditions. </a:t>
            </a:r>
          </a:p>
        </p:txBody>
      </p:sp>
    </p:spTree>
    <p:extLst>
      <p:ext uri="{BB962C8B-B14F-4D97-AF65-F5344CB8AC3E}">
        <p14:creationId xmlns:p14="http://schemas.microsoft.com/office/powerpoint/2010/main" val="31235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CA202-43EB-6348-9A15-B9A785DAC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B44B7-0219-F24C-AA2E-42C3EFECA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0" y="1176822"/>
            <a:ext cx="10515600" cy="525429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Competition also determines whether mutations are harmful or helpful. </a:t>
            </a:r>
          </a:p>
          <a:p>
            <a:pPr lvl="1"/>
            <a:r>
              <a:rPr lang="en-US" dirty="0" smtClean="0"/>
              <a:t>Mutations </a:t>
            </a:r>
            <a:r>
              <a:rPr lang="en-US" dirty="0"/>
              <a:t>will be less likely to affect </a:t>
            </a:r>
            <a:r>
              <a:rPr lang="en-US" dirty="0" smtClean="0"/>
              <a:t>survival </a:t>
            </a:r>
            <a:r>
              <a:rPr lang="en-US" dirty="0"/>
              <a:t>and reproduction </a:t>
            </a:r>
            <a:r>
              <a:rPr lang="en-US" dirty="0" smtClean="0"/>
              <a:t>if competition is not needed to </a:t>
            </a:r>
            <a:r>
              <a:rPr lang="en-US" dirty="0"/>
              <a:t>acquire </a:t>
            </a:r>
            <a:r>
              <a:rPr lang="en-US" dirty="0" smtClean="0"/>
              <a:t>resources, for mating, </a:t>
            </a:r>
            <a:r>
              <a:rPr lang="en-US" dirty="0"/>
              <a:t>or </a:t>
            </a:r>
            <a:r>
              <a:rPr lang="en-US" dirty="0" smtClean="0"/>
              <a:t>to avoid predators.</a:t>
            </a:r>
            <a:endParaRPr lang="en-US" dirty="0"/>
          </a:p>
          <a:p>
            <a:pPr lvl="1"/>
            <a:r>
              <a:rPr lang="en-US" dirty="0"/>
              <a:t>The more that organisms </a:t>
            </a:r>
            <a:r>
              <a:rPr lang="en-US" dirty="0" smtClean="0"/>
              <a:t>must compete for food, mates, and to avoid predation, </a:t>
            </a:r>
            <a:r>
              <a:rPr lang="en-US" dirty="0"/>
              <a:t>the more </a:t>
            </a:r>
            <a:r>
              <a:rPr lang="en-US" dirty="0" smtClean="0"/>
              <a:t>their survival &amp; reproduction is affected by mutations.</a:t>
            </a:r>
            <a:endParaRPr lang="en-US" dirty="0"/>
          </a:p>
          <a:p>
            <a:r>
              <a:rPr lang="en-US" dirty="0"/>
              <a:t>Increased rates of </a:t>
            </a:r>
            <a:r>
              <a:rPr lang="en-US" dirty="0" smtClean="0"/>
              <a:t>competition &amp; predation </a:t>
            </a:r>
            <a:r>
              <a:rPr lang="en-US" dirty="0"/>
              <a:t>among organisms </a:t>
            </a:r>
            <a:r>
              <a:rPr lang="en-US" dirty="0" smtClean="0"/>
              <a:t>generally results </a:t>
            </a:r>
            <a:r>
              <a:rPr lang="en-US" dirty="0"/>
              <a:t>in more rapid changes </a:t>
            </a:r>
            <a:r>
              <a:rPr lang="en-US" dirty="0" smtClean="0"/>
              <a:t>to traits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Reduced </a:t>
            </a:r>
            <a:r>
              <a:rPr lang="en-US" dirty="0"/>
              <a:t>rates of </a:t>
            </a:r>
            <a:r>
              <a:rPr lang="en-US" dirty="0" smtClean="0"/>
              <a:t>competition/predation tend to slow </a:t>
            </a:r>
            <a:r>
              <a:rPr lang="en-US" dirty="0"/>
              <a:t>the rate of genetic change. </a:t>
            </a:r>
          </a:p>
          <a:p>
            <a:r>
              <a:rPr lang="en-US" dirty="0"/>
              <a:t>For example, some species like sharks and crocodiles </a:t>
            </a:r>
            <a:br>
              <a:rPr lang="en-US" dirty="0"/>
            </a:br>
            <a:r>
              <a:rPr lang="en-US" dirty="0"/>
              <a:t>have changed very little over millions of years. </a:t>
            </a:r>
          </a:p>
          <a:p>
            <a:pPr lvl="1"/>
            <a:r>
              <a:rPr lang="en-US" dirty="0"/>
              <a:t>As apex predators at the top of their food chains, these </a:t>
            </a:r>
            <a:br>
              <a:rPr lang="en-US" dirty="0"/>
            </a:br>
            <a:r>
              <a:rPr lang="en-US" dirty="0"/>
              <a:t>species have limited competition for </a:t>
            </a:r>
            <a:r>
              <a:rPr lang="en-US" dirty="0" smtClean="0"/>
              <a:t>resources; their </a:t>
            </a:r>
            <a:br>
              <a:rPr lang="en-US" dirty="0" smtClean="0"/>
            </a:br>
            <a:r>
              <a:rPr lang="en-US" dirty="0" smtClean="0"/>
              <a:t>adaptations are sufficiently effective </a:t>
            </a:r>
            <a:r>
              <a:rPr lang="en-US" dirty="0"/>
              <a:t>for their environments. </a:t>
            </a:r>
          </a:p>
          <a:p>
            <a:pPr lvl="1"/>
            <a:r>
              <a:rPr lang="en-US" dirty="0"/>
              <a:t>As a result, changes in their genes are less likely to provide </a:t>
            </a:r>
            <a:br>
              <a:rPr lang="en-US" dirty="0"/>
            </a:br>
            <a:r>
              <a:rPr lang="en-US" dirty="0"/>
              <a:t>competitive benefits.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AE17C9-CAE5-F648-AE84-D9EAABDB3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959" y="3911606"/>
            <a:ext cx="3212541" cy="234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5F57FC-366B-6E40-A0CC-B42DC86131AE}"/>
              </a:ext>
            </a:extLst>
          </p:cNvPr>
          <p:cNvSpPr/>
          <p:nvPr/>
        </p:nvSpPr>
        <p:spPr>
          <a:xfrm>
            <a:off x="10731500" y="0"/>
            <a:ext cx="1574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Source: </a:t>
            </a:r>
            <a:r>
              <a:rPr lang="en-US" sz="900" i="1" dirty="0">
                <a:hlinkClick r:id="rId3"/>
              </a:rPr>
              <a:t>Wikimedia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424715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E5622-392A-6844-8D59-FE459EF6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631B2-504B-4C4B-93D0-EE24086F5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302"/>
            <a:ext cx="10515600" cy="5397173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Natural selection</a:t>
            </a:r>
            <a:r>
              <a:rPr lang="en-US" dirty="0"/>
              <a:t> </a:t>
            </a:r>
            <a:r>
              <a:rPr lang="en-US" dirty="0" smtClean="0"/>
              <a:t>is the process that determines </a:t>
            </a:r>
            <a:r>
              <a:rPr lang="en-US" dirty="0"/>
              <a:t>whether changes </a:t>
            </a:r>
            <a:r>
              <a:rPr lang="en-US" dirty="0" smtClean="0"/>
              <a:t>from mutations </a:t>
            </a:r>
            <a:r>
              <a:rPr lang="en-US" dirty="0"/>
              <a:t>increase or decrease </a:t>
            </a:r>
            <a:r>
              <a:rPr lang="en-US" dirty="0" smtClean="0"/>
              <a:t>an organism’s </a:t>
            </a:r>
            <a:r>
              <a:rPr lang="en-US" dirty="0"/>
              <a:t>capacity for survival and reproduction in response to their surroundings. </a:t>
            </a:r>
          </a:p>
          <a:p>
            <a:pPr lvl="1"/>
            <a:r>
              <a:rPr lang="en-US" dirty="0"/>
              <a:t>Natural selection is a naturally occurring </a:t>
            </a:r>
            <a:r>
              <a:rPr lang="en-US" dirty="0" smtClean="0"/>
              <a:t>phenomenon; it emerges </a:t>
            </a:r>
            <a:r>
              <a:rPr lang="en-US" dirty="0"/>
              <a:t>as a result of interactions between mutations, environmental conditions, and </a:t>
            </a:r>
            <a:r>
              <a:rPr lang="en-US" dirty="0" smtClean="0"/>
              <a:t>competition for survival and reproduction. </a:t>
            </a:r>
            <a:endParaRPr lang="en-US" dirty="0"/>
          </a:p>
          <a:p>
            <a:r>
              <a:rPr lang="en-US" dirty="0"/>
              <a:t>Green and gray tree frogs are </a:t>
            </a:r>
            <a:r>
              <a:rPr lang="en-US" dirty="0" smtClean="0"/>
              <a:t>examples of </a:t>
            </a:r>
            <a:br>
              <a:rPr lang="en-US" dirty="0" smtClean="0"/>
            </a:br>
            <a:r>
              <a:rPr lang="en-US" dirty="0" smtClean="0"/>
              <a:t>natural </a:t>
            </a:r>
            <a:r>
              <a:rPr lang="en-US" dirty="0"/>
              <a:t>selection. </a:t>
            </a:r>
          </a:p>
          <a:p>
            <a:pPr lvl="1"/>
            <a:r>
              <a:rPr lang="en-US" dirty="0"/>
              <a:t>Green tree frogs blend in with green </a:t>
            </a:r>
            <a:r>
              <a:rPr lang="en-US" dirty="0" smtClean="0"/>
              <a:t>vegetation</a:t>
            </a:r>
            <a:br>
              <a:rPr lang="en-US" dirty="0" smtClean="0"/>
            </a:br>
            <a:r>
              <a:rPr lang="en-US" dirty="0" smtClean="0"/>
              <a:t>common in wetlands. </a:t>
            </a:r>
            <a:endParaRPr lang="en-US" dirty="0"/>
          </a:p>
          <a:p>
            <a:pPr lvl="1"/>
            <a:r>
              <a:rPr lang="en-US" dirty="0"/>
              <a:t>Gray tree frogs have an advantage in wooded areas </a:t>
            </a:r>
            <a:br>
              <a:rPr lang="en-US" dirty="0"/>
            </a:br>
            <a:r>
              <a:rPr lang="en-US" dirty="0"/>
              <a:t>because they blend in with the gray tree bark. </a:t>
            </a:r>
          </a:p>
          <a:p>
            <a:pPr lvl="1"/>
            <a:r>
              <a:rPr lang="en-US" dirty="0"/>
              <a:t>As a result of natural selection, higher proportions of </a:t>
            </a:r>
            <a:br>
              <a:rPr lang="en-US" dirty="0"/>
            </a:br>
            <a:r>
              <a:rPr lang="en-US" dirty="0"/>
              <a:t>green tree frogs are found in wetland areas, and </a:t>
            </a:r>
            <a:br>
              <a:rPr lang="en-US" dirty="0"/>
            </a:br>
            <a:r>
              <a:rPr lang="en-US" dirty="0"/>
              <a:t>wooded areas have higher proportions of gray tree frogs.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6924F56-4969-104B-84E0-F799BD9AC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9" t="16134" r="19474" b="24340"/>
          <a:stretch/>
        </p:blipFill>
        <p:spPr bwMode="auto">
          <a:xfrm>
            <a:off x="8347587" y="3370925"/>
            <a:ext cx="3406878" cy="230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DEE300-095D-FD4E-862F-0D790B687BC6}"/>
              </a:ext>
            </a:extLst>
          </p:cNvPr>
          <p:cNvSpPr/>
          <p:nvPr/>
        </p:nvSpPr>
        <p:spPr>
          <a:xfrm rot="16200000">
            <a:off x="10865562" y="3951328"/>
            <a:ext cx="1947862" cy="233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Source; </a:t>
            </a:r>
            <a:r>
              <a:rPr lang="en-US" sz="900" i="1" dirty="0">
                <a:hlinkClick r:id="rId3"/>
              </a:rPr>
              <a:t>U. Maine Extension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6479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3747</TotalTime>
  <Words>2000</Words>
  <Application>Microsoft Office PowerPoint</Application>
  <PresentationFormat>Widescreen</PresentationFormat>
  <Paragraphs>238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</vt:lpstr>
      <vt:lpstr>Calibri</vt:lpstr>
      <vt:lpstr>Calibri Light</vt:lpstr>
      <vt:lpstr>Wingdings</vt:lpstr>
      <vt:lpstr>Office Theme</vt:lpstr>
      <vt:lpstr>WUHS Biology: Mutations Unit</vt:lpstr>
      <vt:lpstr>Mutations Unit – Packet 3 Driving Question</vt:lpstr>
      <vt:lpstr>Recap of Packet 2</vt:lpstr>
      <vt:lpstr>PowerPoint Presentation</vt:lpstr>
      <vt:lpstr>DNA  Proteins  Traits</vt:lpstr>
      <vt:lpstr>Impacts of Mutations</vt:lpstr>
      <vt:lpstr>Mutations  Adaptations</vt:lpstr>
      <vt:lpstr>Competition</vt:lpstr>
      <vt:lpstr>Natural Selection</vt:lpstr>
      <vt:lpstr>Artificial Selection</vt:lpstr>
      <vt:lpstr>Changes Over Time</vt:lpstr>
      <vt:lpstr>Four Factors for Evolution</vt:lpstr>
      <vt:lpstr>When is it a new species? </vt:lpstr>
      <vt:lpstr>Clarification on Mutation</vt:lpstr>
      <vt:lpstr>Evidence for Evolution  by Natural Selection</vt:lpstr>
      <vt:lpstr>Evidence for Evolution</vt:lpstr>
      <vt:lpstr>Evidence for Evolution</vt:lpstr>
      <vt:lpstr>Evidence for Evolution</vt:lpstr>
      <vt:lpstr>Evidence for Evolution</vt:lpstr>
      <vt:lpstr>Revising Our Claims</vt:lpstr>
      <vt:lpstr>Looking Ahead:  Part 3 Investigation</vt:lpstr>
      <vt:lpstr>Key Points</vt:lpstr>
      <vt:lpstr>Key Points</vt:lpstr>
      <vt:lpstr>Key Points</vt:lpstr>
      <vt:lpstr>Key Vocab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WUHS Biology: Traits &amp; Genes Unit</dc:title>
  <dc:creator>Kohn, Craig</dc:creator>
  <cp:lastModifiedBy>Craig Kohn</cp:lastModifiedBy>
  <cp:revision>173</cp:revision>
  <dcterms:created xsi:type="dcterms:W3CDTF">2022-01-10T02:14:04Z</dcterms:created>
  <dcterms:modified xsi:type="dcterms:W3CDTF">2023-04-18T17:13:03Z</dcterms:modified>
</cp:coreProperties>
</file>