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24"/>
  </p:notesMasterIdLst>
  <p:sldIdLst>
    <p:sldId id="256" r:id="rId2"/>
    <p:sldId id="271" r:id="rId3"/>
    <p:sldId id="291" r:id="rId4"/>
    <p:sldId id="292" r:id="rId5"/>
    <p:sldId id="320" r:id="rId6"/>
    <p:sldId id="333" r:id="rId7"/>
    <p:sldId id="341" r:id="rId8"/>
    <p:sldId id="321" r:id="rId9"/>
    <p:sldId id="334" r:id="rId10"/>
    <p:sldId id="331" r:id="rId11"/>
    <p:sldId id="326" r:id="rId12"/>
    <p:sldId id="335" r:id="rId13"/>
    <p:sldId id="336" r:id="rId14"/>
    <p:sldId id="337" r:id="rId15"/>
    <p:sldId id="338" r:id="rId16"/>
    <p:sldId id="339" r:id="rId17"/>
    <p:sldId id="340" r:id="rId18"/>
    <p:sldId id="270" r:id="rId19"/>
    <p:sldId id="272" r:id="rId20"/>
    <p:sldId id="273" r:id="rId21"/>
    <p:sldId id="274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000000"/>
    <a:srgbClr val="D28C00"/>
    <a:srgbClr val="FFD966"/>
    <a:srgbClr val="FFFF00"/>
    <a:srgbClr val="4472C4"/>
    <a:srgbClr val="F6F8FC"/>
    <a:srgbClr val="1A3E06"/>
    <a:srgbClr val="B3C0DB"/>
    <a:srgbClr val="98A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6" autoAdjust="0"/>
    <p:restoredTop sz="93886" autoAdjust="0"/>
  </p:normalViewPr>
  <p:slideViewPr>
    <p:cSldViewPr snapToGrid="0" snapToObjects="1">
      <p:cViewPr varScale="1">
        <p:scale>
          <a:sx n="64" d="100"/>
          <a:sy n="64" d="100"/>
        </p:scale>
        <p:origin x="984" y="48"/>
      </p:cViewPr>
      <p:guideLst/>
    </p:cSldViewPr>
  </p:slideViewPr>
  <p:outlineViewPr>
    <p:cViewPr>
      <p:scale>
        <a:sx n="33" d="100"/>
        <a:sy n="33" d="100"/>
      </p:scale>
      <p:origin x="0" y="-2539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D8D672-EE78-4AE7-931A-52BE231D69C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B65FE29-D190-428E-8D27-F105588C4CCE}">
      <dgm:prSet custT="1"/>
      <dgm:spPr/>
      <dgm:t>
        <a:bodyPr/>
        <a:lstStyle/>
        <a:p>
          <a:r>
            <a:rPr lang="en-US" sz="2400" dirty="0" smtClean="0"/>
            <a:t>Most of the glucose and oxygen produced in the chloroplast are moved to the mitochondria for cellular respiration to recharge ATP.</a:t>
          </a:r>
        </a:p>
      </dgm:t>
    </dgm:pt>
    <dgm:pt modelId="{881B51CB-D9C7-4933-B143-182E8B68C821}" type="parTrans" cxnId="{77C8FA01-E90B-42B4-9F1A-4E8DEB5142B4}">
      <dgm:prSet/>
      <dgm:spPr/>
      <dgm:t>
        <a:bodyPr/>
        <a:lstStyle/>
        <a:p>
          <a:endParaRPr lang="en-US" sz="2400"/>
        </a:p>
      </dgm:t>
    </dgm:pt>
    <dgm:pt modelId="{769632F2-769A-487D-94C3-5ADB00D7FB6C}" type="sibTrans" cxnId="{77C8FA01-E90B-42B4-9F1A-4E8DEB5142B4}">
      <dgm:prSet/>
      <dgm:spPr/>
      <dgm:t>
        <a:bodyPr/>
        <a:lstStyle/>
        <a:p>
          <a:endParaRPr lang="en-US" sz="2400"/>
        </a:p>
      </dgm:t>
    </dgm:pt>
    <dgm:pt modelId="{B3675BA8-2F77-4B45-A85C-E7D84B1BC825}">
      <dgm:prSet custT="1"/>
      <dgm:spPr/>
      <dgm:t>
        <a:bodyPr/>
        <a:lstStyle/>
        <a:p>
          <a:r>
            <a:rPr lang="en-US" sz="2400" dirty="0" smtClean="0"/>
            <a:t>Some glucose from photosynthesis is used to assemble cellulose, which makes up most of the mass of a plant.</a:t>
          </a:r>
          <a:endParaRPr lang="en-US" sz="2400" dirty="0"/>
        </a:p>
      </dgm:t>
    </dgm:pt>
    <dgm:pt modelId="{06140FB5-FC7A-4398-8A48-ACAE4341B884}" type="parTrans" cxnId="{A2BC175C-2455-443A-B8C9-F4256AF2575A}">
      <dgm:prSet/>
      <dgm:spPr/>
      <dgm:t>
        <a:bodyPr/>
        <a:lstStyle/>
        <a:p>
          <a:endParaRPr lang="en-US" sz="2400"/>
        </a:p>
      </dgm:t>
    </dgm:pt>
    <dgm:pt modelId="{7F299963-8E8C-4AD7-BEF7-966DB182CE5E}" type="sibTrans" cxnId="{A2BC175C-2455-443A-B8C9-F4256AF2575A}">
      <dgm:prSet/>
      <dgm:spPr/>
      <dgm:t>
        <a:bodyPr/>
        <a:lstStyle/>
        <a:p>
          <a:endParaRPr lang="en-US" sz="2400"/>
        </a:p>
      </dgm:t>
    </dgm:pt>
    <dgm:pt modelId="{55CFFC56-49AF-43C3-BC7C-59F933262559}">
      <dgm:prSet custT="1"/>
      <dgm:spPr/>
      <dgm:t>
        <a:bodyPr/>
        <a:lstStyle/>
        <a:p>
          <a:r>
            <a:rPr lang="en-US" sz="2400" dirty="0" smtClean="0"/>
            <a:t>Xylem consists of long tubes of cells that use evaporation to move water and minerals upward from the roots to its leaves. </a:t>
          </a:r>
        </a:p>
      </dgm:t>
    </dgm:pt>
    <dgm:pt modelId="{2ECC909F-87DC-441A-A46C-17FFD8D0D870}" type="parTrans" cxnId="{3292F4D7-46E6-446C-BC2A-5861A1488C01}">
      <dgm:prSet/>
      <dgm:spPr/>
      <dgm:t>
        <a:bodyPr/>
        <a:lstStyle/>
        <a:p>
          <a:endParaRPr lang="en-US" sz="2400"/>
        </a:p>
      </dgm:t>
    </dgm:pt>
    <dgm:pt modelId="{96ED252A-2F77-4DEF-8AD2-41BE16C2AF23}" type="sibTrans" cxnId="{3292F4D7-46E6-446C-BC2A-5861A1488C01}">
      <dgm:prSet/>
      <dgm:spPr/>
      <dgm:t>
        <a:bodyPr/>
        <a:lstStyle/>
        <a:p>
          <a:endParaRPr lang="en-US" sz="2400"/>
        </a:p>
      </dgm:t>
    </dgm:pt>
    <dgm:pt modelId="{18682B8A-F184-4273-943A-B377A85148AF}">
      <dgm:prSet custT="1"/>
      <dgm:spPr/>
      <dgm:t>
        <a:bodyPr/>
        <a:lstStyle/>
        <a:p>
          <a:r>
            <a:rPr lang="en-US" sz="2400" dirty="0" smtClean="0"/>
            <a:t>Phloem forms long tubes of cells that use gravity to move molecules like glucose down from the leaves to other cells for respiration and biosynthesis.</a:t>
          </a:r>
        </a:p>
      </dgm:t>
    </dgm:pt>
    <dgm:pt modelId="{4FB47852-4B81-4BA0-B845-C4415CC7214F}" type="parTrans" cxnId="{3161A492-BCDD-4E0C-9E57-80DD1E04CC63}">
      <dgm:prSet/>
      <dgm:spPr/>
      <dgm:t>
        <a:bodyPr/>
        <a:lstStyle/>
        <a:p>
          <a:endParaRPr lang="en-US" sz="2400"/>
        </a:p>
      </dgm:t>
    </dgm:pt>
    <dgm:pt modelId="{2981DE1B-B12C-4CB5-B5C6-8D7C6F64E0B8}" type="sibTrans" cxnId="{3161A492-BCDD-4E0C-9E57-80DD1E04CC63}">
      <dgm:prSet/>
      <dgm:spPr/>
      <dgm:t>
        <a:bodyPr/>
        <a:lstStyle/>
        <a:p>
          <a:endParaRPr lang="en-US" sz="2400"/>
        </a:p>
      </dgm:t>
    </dgm:pt>
    <dgm:pt modelId="{F0A1B398-2390-7B4E-8530-8B8C54150992}" type="pres">
      <dgm:prSet presAssocID="{06D8D672-EE78-4AE7-931A-52BE231D69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E8083B-EA3E-4549-835A-D6DBC0BFF396}" type="pres">
      <dgm:prSet presAssocID="{6B65FE29-D190-428E-8D27-F105588C4CCE}" presName="parentText" presStyleLbl="node1" presStyleIdx="0" presStyleCnt="4" custScaleY="867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C8AA34-1983-C343-A25A-2C3C475C4AC3}" type="pres">
      <dgm:prSet presAssocID="{769632F2-769A-487D-94C3-5ADB00D7FB6C}" presName="spacer" presStyleCnt="0"/>
      <dgm:spPr/>
    </dgm:pt>
    <dgm:pt modelId="{7E3D5291-BE07-C44A-AFFD-57178AB67AC7}" type="pres">
      <dgm:prSet presAssocID="{B3675BA8-2F77-4B45-A85C-E7D84B1BC82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55653D-3D8B-5D44-99DF-A1C4446A4AA7}" type="pres">
      <dgm:prSet presAssocID="{7F299963-8E8C-4AD7-BEF7-966DB182CE5E}" presName="spacer" presStyleCnt="0"/>
      <dgm:spPr/>
    </dgm:pt>
    <dgm:pt modelId="{2815DB32-26D7-E44B-AD59-EFFAD8DB2760}" type="pres">
      <dgm:prSet presAssocID="{55CFFC56-49AF-43C3-BC7C-59F93326255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FF40B7-42E7-9441-88E2-3DD113DAF0B5}" type="pres">
      <dgm:prSet presAssocID="{96ED252A-2F77-4DEF-8AD2-41BE16C2AF23}" presName="spacer" presStyleCnt="0"/>
      <dgm:spPr/>
    </dgm:pt>
    <dgm:pt modelId="{44373F2E-1842-3F45-B65E-859D774B0428}" type="pres">
      <dgm:prSet presAssocID="{18682B8A-F184-4273-943A-B377A85148A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BC175C-2455-443A-B8C9-F4256AF2575A}" srcId="{06D8D672-EE78-4AE7-931A-52BE231D69CB}" destId="{B3675BA8-2F77-4B45-A85C-E7D84B1BC825}" srcOrd="1" destOrd="0" parTransId="{06140FB5-FC7A-4398-8A48-ACAE4341B884}" sibTransId="{7F299963-8E8C-4AD7-BEF7-966DB182CE5E}"/>
    <dgm:cxn modelId="{87DC8CF4-46B9-9E49-9090-695DFECFD71E}" type="presOf" srcId="{18682B8A-F184-4273-943A-B377A85148AF}" destId="{44373F2E-1842-3F45-B65E-859D774B0428}" srcOrd="0" destOrd="0" presId="urn:microsoft.com/office/officeart/2005/8/layout/vList2"/>
    <dgm:cxn modelId="{0E88EC8D-AAA5-AB4B-B810-A10E6C9A8923}" type="presOf" srcId="{06D8D672-EE78-4AE7-931A-52BE231D69CB}" destId="{F0A1B398-2390-7B4E-8530-8B8C54150992}" srcOrd="0" destOrd="0" presId="urn:microsoft.com/office/officeart/2005/8/layout/vList2"/>
    <dgm:cxn modelId="{3161A492-BCDD-4E0C-9E57-80DD1E04CC63}" srcId="{06D8D672-EE78-4AE7-931A-52BE231D69CB}" destId="{18682B8A-F184-4273-943A-B377A85148AF}" srcOrd="3" destOrd="0" parTransId="{4FB47852-4B81-4BA0-B845-C4415CC7214F}" sibTransId="{2981DE1B-B12C-4CB5-B5C6-8D7C6F64E0B8}"/>
    <dgm:cxn modelId="{58DA81CB-D211-7C40-A69F-4FC5485DB991}" type="presOf" srcId="{55CFFC56-49AF-43C3-BC7C-59F933262559}" destId="{2815DB32-26D7-E44B-AD59-EFFAD8DB2760}" srcOrd="0" destOrd="0" presId="urn:microsoft.com/office/officeart/2005/8/layout/vList2"/>
    <dgm:cxn modelId="{77C8FA01-E90B-42B4-9F1A-4E8DEB5142B4}" srcId="{06D8D672-EE78-4AE7-931A-52BE231D69CB}" destId="{6B65FE29-D190-428E-8D27-F105588C4CCE}" srcOrd="0" destOrd="0" parTransId="{881B51CB-D9C7-4933-B143-182E8B68C821}" sibTransId="{769632F2-769A-487D-94C3-5ADB00D7FB6C}"/>
    <dgm:cxn modelId="{FCBD98E8-5F4F-D24C-B47A-B0D07A718ECE}" type="presOf" srcId="{6B65FE29-D190-428E-8D27-F105588C4CCE}" destId="{D0E8083B-EA3E-4549-835A-D6DBC0BFF396}" srcOrd="0" destOrd="0" presId="urn:microsoft.com/office/officeart/2005/8/layout/vList2"/>
    <dgm:cxn modelId="{3292F4D7-46E6-446C-BC2A-5861A1488C01}" srcId="{06D8D672-EE78-4AE7-931A-52BE231D69CB}" destId="{55CFFC56-49AF-43C3-BC7C-59F933262559}" srcOrd="2" destOrd="0" parTransId="{2ECC909F-87DC-441A-A46C-17FFD8D0D870}" sibTransId="{96ED252A-2F77-4DEF-8AD2-41BE16C2AF23}"/>
    <dgm:cxn modelId="{223744C5-2F62-F84E-99E6-8D0351ADF259}" type="presOf" srcId="{B3675BA8-2F77-4B45-A85C-E7D84B1BC825}" destId="{7E3D5291-BE07-C44A-AFFD-57178AB67AC7}" srcOrd="0" destOrd="0" presId="urn:microsoft.com/office/officeart/2005/8/layout/vList2"/>
    <dgm:cxn modelId="{2A35CBDE-B263-BE43-B314-939A3652B1CB}" type="presParOf" srcId="{F0A1B398-2390-7B4E-8530-8B8C54150992}" destId="{D0E8083B-EA3E-4549-835A-D6DBC0BFF396}" srcOrd="0" destOrd="0" presId="urn:microsoft.com/office/officeart/2005/8/layout/vList2"/>
    <dgm:cxn modelId="{1CB08CDF-7BFD-384F-8FA8-22FF7D43B753}" type="presParOf" srcId="{F0A1B398-2390-7B4E-8530-8B8C54150992}" destId="{63C8AA34-1983-C343-A25A-2C3C475C4AC3}" srcOrd="1" destOrd="0" presId="urn:microsoft.com/office/officeart/2005/8/layout/vList2"/>
    <dgm:cxn modelId="{49E1BAB7-3DB9-CC45-8E14-AE2CB3C7343A}" type="presParOf" srcId="{F0A1B398-2390-7B4E-8530-8B8C54150992}" destId="{7E3D5291-BE07-C44A-AFFD-57178AB67AC7}" srcOrd="2" destOrd="0" presId="urn:microsoft.com/office/officeart/2005/8/layout/vList2"/>
    <dgm:cxn modelId="{C963E6E3-2FB1-894F-AD75-5DBC84C2F716}" type="presParOf" srcId="{F0A1B398-2390-7B4E-8530-8B8C54150992}" destId="{6855653D-3D8B-5D44-99DF-A1C4446A4AA7}" srcOrd="3" destOrd="0" presId="urn:microsoft.com/office/officeart/2005/8/layout/vList2"/>
    <dgm:cxn modelId="{9BAB2696-018F-C848-A7F3-2D90CE347BE7}" type="presParOf" srcId="{F0A1B398-2390-7B4E-8530-8B8C54150992}" destId="{2815DB32-26D7-E44B-AD59-EFFAD8DB2760}" srcOrd="4" destOrd="0" presId="urn:microsoft.com/office/officeart/2005/8/layout/vList2"/>
    <dgm:cxn modelId="{0822AFE2-90D1-774B-AD95-522ED75827D9}" type="presParOf" srcId="{F0A1B398-2390-7B4E-8530-8B8C54150992}" destId="{61FF40B7-42E7-9441-88E2-3DD113DAF0B5}" srcOrd="5" destOrd="0" presId="urn:microsoft.com/office/officeart/2005/8/layout/vList2"/>
    <dgm:cxn modelId="{79FCA1F6-9369-8C48-99AE-626307790092}" type="presParOf" srcId="{F0A1B398-2390-7B4E-8530-8B8C54150992}" destId="{44373F2E-1842-3F45-B65E-859D774B042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5344FC-B66C-4F4F-AAA3-30F920A3A0D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264714-77E9-4656-BCE1-8EF85D413746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Glucose Is Produced in Photosynthesis</a:t>
          </a:r>
          <a:endParaRPr lang="en-US" dirty="0"/>
        </a:p>
      </dgm:t>
    </dgm:pt>
    <dgm:pt modelId="{F062A4B1-7CE5-4345-8F4A-3E75048D7B52}" type="parTrans" cxnId="{4A76F2BE-85E5-488F-BAF0-DB0DEAD2ED24}">
      <dgm:prSet/>
      <dgm:spPr/>
      <dgm:t>
        <a:bodyPr/>
        <a:lstStyle/>
        <a:p>
          <a:endParaRPr lang="en-US"/>
        </a:p>
      </dgm:t>
    </dgm:pt>
    <dgm:pt modelId="{F21CDF0E-C21D-4A91-8E41-0A89F81AD646}" type="sibTrans" cxnId="{4A76F2BE-85E5-488F-BAF0-DB0DEAD2ED24}">
      <dgm:prSet/>
      <dgm:spPr/>
      <dgm:t>
        <a:bodyPr/>
        <a:lstStyle/>
        <a:p>
          <a:endParaRPr lang="en-US"/>
        </a:p>
      </dgm:t>
    </dgm:pt>
    <dgm:pt modelId="{C80DDCBB-B63A-4A23-A8A2-E70DB67FA219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Fatty Acids are Assembled into Fats</a:t>
          </a:r>
          <a:endParaRPr lang="en-US" dirty="0"/>
        </a:p>
      </dgm:t>
    </dgm:pt>
    <dgm:pt modelId="{0303159D-2FA7-47AD-93CC-1E072BBDD6B6}" type="parTrans" cxnId="{10FA3A8A-DDED-41FB-9091-AC7A2CE3822E}">
      <dgm:prSet/>
      <dgm:spPr/>
      <dgm:t>
        <a:bodyPr/>
        <a:lstStyle/>
        <a:p>
          <a:endParaRPr lang="en-US"/>
        </a:p>
      </dgm:t>
    </dgm:pt>
    <dgm:pt modelId="{38954857-BDFE-4C41-B789-DDEE376E41E3}" type="sibTrans" cxnId="{10FA3A8A-DDED-41FB-9091-AC7A2CE3822E}">
      <dgm:prSet/>
      <dgm:spPr/>
      <dgm:t>
        <a:bodyPr/>
        <a:lstStyle/>
        <a:p>
          <a:endParaRPr lang="en-US"/>
        </a:p>
      </dgm:t>
    </dgm:pt>
    <dgm:pt modelId="{5F30FCD9-D2E0-4594-A29D-30A28AF76965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Combined with Nitrogen to Form Amino Acids</a:t>
          </a:r>
          <a:endParaRPr lang="en-US" dirty="0"/>
        </a:p>
      </dgm:t>
    </dgm:pt>
    <dgm:pt modelId="{8FC3EC3A-D1A9-4891-B215-958C93D9BB4D}" type="parTrans" cxnId="{01439F55-2E00-4316-BE00-9A45B15C8ED4}">
      <dgm:prSet/>
      <dgm:spPr/>
      <dgm:t>
        <a:bodyPr/>
        <a:lstStyle/>
        <a:p>
          <a:endParaRPr lang="en-US"/>
        </a:p>
      </dgm:t>
    </dgm:pt>
    <dgm:pt modelId="{56216587-713C-458D-8EB2-4E216A77ADB7}" type="sibTrans" cxnId="{01439F55-2E00-4316-BE00-9A45B15C8ED4}">
      <dgm:prSet/>
      <dgm:spPr/>
      <dgm:t>
        <a:bodyPr/>
        <a:lstStyle/>
        <a:p>
          <a:endParaRPr lang="en-US"/>
        </a:p>
      </dgm:t>
    </dgm:pt>
    <dgm:pt modelId="{FFBD5098-6580-4174-B05A-14B7B269B0AD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Amino Acids </a:t>
          </a:r>
          <a:r>
            <a:rPr lang="en-US" dirty="0" smtClean="0"/>
            <a:t>are Assembled</a:t>
          </a:r>
          <a:r>
            <a:rPr lang="en-US" dirty="0" smtClean="0"/>
            <a:t> into Proteins</a:t>
          </a:r>
          <a:endParaRPr lang="en-US" dirty="0"/>
        </a:p>
      </dgm:t>
    </dgm:pt>
    <dgm:pt modelId="{5BE6DBD1-0B87-43A6-A085-29BC70CF449B}" type="parTrans" cxnId="{F4F348AC-B6F8-4AC0-89E2-E39B5455635B}">
      <dgm:prSet/>
      <dgm:spPr/>
      <dgm:t>
        <a:bodyPr/>
        <a:lstStyle/>
        <a:p>
          <a:endParaRPr lang="en-US"/>
        </a:p>
      </dgm:t>
    </dgm:pt>
    <dgm:pt modelId="{D1878257-C0F2-4EC0-B184-771099EC3DA9}" type="sibTrans" cxnId="{F4F348AC-B6F8-4AC0-89E2-E39B5455635B}">
      <dgm:prSet/>
      <dgm:spPr/>
      <dgm:t>
        <a:bodyPr/>
        <a:lstStyle/>
        <a:p>
          <a:endParaRPr lang="en-US"/>
        </a:p>
      </dgm:t>
    </dgm:pt>
    <dgm:pt modelId="{96A8FD21-A33B-4F39-BBAF-28D57E2060B2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Assembled into Carbohydrates like Starch &amp; Cellulose</a:t>
          </a:r>
          <a:endParaRPr lang="en-US" dirty="0"/>
        </a:p>
      </dgm:t>
    </dgm:pt>
    <dgm:pt modelId="{B4362F02-1747-47EF-B73A-C7DC2B7070A3}" type="parTrans" cxnId="{9D768105-8EA1-48C4-A7A6-CC03EA0699DC}">
      <dgm:prSet/>
      <dgm:spPr/>
      <dgm:t>
        <a:bodyPr/>
        <a:lstStyle/>
        <a:p>
          <a:endParaRPr lang="en-US"/>
        </a:p>
      </dgm:t>
    </dgm:pt>
    <dgm:pt modelId="{1BF45253-2148-4099-AC71-EAF584770F06}" type="sibTrans" cxnId="{9D768105-8EA1-48C4-A7A6-CC03EA0699DC}">
      <dgm:prSet/>
      <dgm:spPr/>
      <dgm:t>
        <a:bodyPr/>
        <a:lstStyle/>
        <a:p>
          <a:endParaRPr lang="en-US"/>
        </a:p>
      </dgm:t>
    </dgm:pt>
    <dgm:pt modelId="{6C56329E-385E-4C30-AC3A-1A4780D605C8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Fatty Acids Combine with Phosphorus to Form Membranes</a:t>
          </a:r>
          <a:endParaRPr lang="en-US" dirty="0"/>
        </a:p>
      </dgm:t>
    </dgm:pt>
    <dgm:pt modelId="{6788868A-9D6E-400F-A504-F9FDC1B55ACD}" type="parTrans" cxnId="{57E46A84-BDF2-41BE-9BD2-F3F1A0ADA50B}">
      <dgm:prSet/>
      <dgm:spPr/>
      <dgm:t>
        <a:bodyPr/>
        <a:lstStyle/>
        <a:p>
          <a:endParaRPr lang="en-US"/>
        </a:p>
      </dgm:t>
    </dgm:pt>
    <dgm:pt modelId="{69B8FAE9-2753-4469-BAA9-58B30D859F4E}" type="sibTrans" cxnId="{57E46A84-BDF2-41BE-9BD2-F3F1A0ADA50B}">
      <dgm:prSet/>
      <dgm:spPr/>
      <dgm:t>
        <a:bodyPr/>
        <a:lstStyle/>
        <a:p>
          <a:endParaRPr lang="en-US"/>
        </a:p>
      </dgm:t>
    </dgm:pt>
    <dgm:pt modelId="{53968080-54F3-4EC5-BFBB-76E3FF76B99E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Cellulose Forms Cell Walls (</a:t>
          </a:r>
          <a:r>
            <a:rPr lang="en-US" i="1" dirty="0" smtClean="0"/>
            <a:t>most of plant’s mass</a:t>
          </a:r>
          <a:r>
            <a:rPr lang="en-US" dirty="0" smtClean="0"/>
            <a:t>)</a:t>
          </a:r>
          <a:endParaRPr lang="en-US" dirty="0"/>
        </a:p>
      </dgm:t>
    </dgm:pt>
    <dgm:pt modelId="{A1B6C675-2CD7-4E10-A56B-A9F9AA5929F4}" type="parTrans" cxnId="{BE653CEF-AAD5-40F1-ABB5-E7BD4E75B343}">
      <dgm:prSet/>
      <dgm:spPr/>
      <dgm:t>
        <a:bodyPr/>
        <a:lstStyle/>
        <a:p>
          <a:endParaRPr lang="en-US"/>
        </a:p>
      </dgm:t>
    </dgm:pt>
    <dgm:pt modelId="{77225ED6-D14C-4D1B-BBEB-8A8417670FCE}" type="sibTrans" cxnId="{BE653CEF-AAD5-40F1-ABB5-E7BD4E75B343}">
      <dgm:prSet/>
      <dgm:spPr/>
      <dgm:t>
        <a:bodyPr/>
        <a:lstStyle/>
        <a:p>
          <a:endParaRPr lang="en-US"/>
        </a:p>
      </dgm:t>
    </dgm:pt>
    <dgm:pt modelId="{2B66EAFA-8CEB-4B54-885F-D55354BC3152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Starch Provides Long Term Energy Storage</a:t>
          </a:r>
          <a:endParaRPr lang="en-US" dirty="0"/>
        </a:p>
      </dgm:t>
    </dgm:pt>
    <dgm:pt modelId="{FAAC3C7A-7948-493C-8845-CFE4592B8A09}" type="parTrans" cxnId="{E6634609-53A2-4561-9DD3-925AAEDC4A7F}">
      <dgm:prSet/>
      <dgm:spPr/>
      <dgm:t>
        <a:bodyPr/>
        <a:lstStyle/>
        <a:p>
          <a:endParaRPr lang="en-US"/>
        </a:p>
      </dgm:t>
    </dgm:pt>
    <dgm:pt modelId="{46F7375E-C78F-46E6-AA1E-97231C9410EA}" type="sibTrans" cxnId="{E6634609-53A2-4561-9DD3-925AAEDC4A7F}">
      <dgm:prSet/>
      <dgm:spPr/>
      <dgm:t>
        <a:bodyPr/>
        <a:lstStyle/>
        <a:p>
          <a:endParaRPr lang="en-US"/>
        </a:p>
      </dgm:t>
    </dgm:pt>
    <dgm:pt modelId="{8DF4EDAC-1F43-42B7-81ED-FB5D97117809}">
      <dgm:prSet phldrT="[Text]"/>
      <dgm:spPr>
        <a:solidFill>
          <a:srgbClr val="996600"/>
        </a:solidFill>
      </dgm:spPr>
      <dgm:t>
        <a:bodyPr/>
        <a:lstStyle/>
        <a:p>
          <a:r>
            <a:rPr lang="en-US" dirty="0" smtClean="0"/>
            <a:t>Rearranged into Fatty Acids</a:t>
          </a:r>
          <a:endParaRPr lang="en-US" dirty="0"/>
        </a:p>
      </dgm:t>
    </dgm:pt>
    <dgm:pt modelId="{D714198B-636D-4BC5-AB94-7FED45C40188}" type="sibTrans" cxnId="{93866444-28FD-4D82-8F78-FBC64D914399}">
      <dgm:prSet/>
      <dgm:spPr/>
      <dgm:t>
        <a:bodyPr/>
        <a:lstStyle/>
        <a:p>
          <a:endParaRPr lang="en-US"/>
        </a:p>
      </dgm:t>
    </dgm:pt>
    <dgm:pt modelId="{280D347E-69C2-439B-A915-7B874607D1C1}" type="parTrans" cxnId="{93866444-28FD-4D82-8F78-FBC64D914399}">
      <dgm:prSet/>
      <dgm:spPr/>
      <dgm:t>
        <a:bodyPr/>
        <a:lstStyle/>
        <a:p>
          <a:endParaRPr lang="en-US"/>
        </a:p>
      </dgm:t>
    </dgm:pt>
    <dgm:pt modelId="{32073DE6-AE3A-4085-B3F2-8E08A72D7888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Used for Cell Respiration</a:t>
          </a:r>
          <a:endParaRPr lang="en-US" dirty="0"/>
        </a:p>
      </dgm:t>
    </dgm:pt>
    <dgm:pt modelId="{5A86EAF3-880B-4874-8189-92B67E26B540}" type="parTrans" cxnId="{8FB99C39-DC70-4E89-BB0E-F5DF601919F8}">
      <dgm:prSet/>
      <dgm:spPr/>
      <dgm:t>
        <a:bodyPr/>
        <a:lstStyle/>
        <a:p>
          <a:endParaRPr lang="en-US"/>
        </a:p>
      </dgm:t>
    </dgm:pt>
    <dgm:pt modelId="{D49CE23B-C549-4F57-97B4-0BC98BF34BF4}" type="sibTrans" cxnId="{8FB99C39-DC70-4E89-BB0E-F5DF601919F8}">
      <dgm:prSet/>
      <dgm:spPr/>
      <dgm:t>
        <a:bodyPr/>
        <a:lstStyle/>
        <a:p>
          <a:endParaRPr lang="en-US"/>
        </a:p>
      </dgm:t>
    </dgm:pt>
    <dgm:pt modelId="{AF64EAE6-7CEF-43FE-883B-708C9693D17C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Rearranged back into CO</a:t>
          </a:r>
          <a:r>
            <a:rPr lang="en-US" baseline="-25000" dirty="0" smtClean="0"/>
            <a:t>2</a:t>
          </a:r>
          <a:r>
            <a:rPr lang="en-US" dirty="0" smtClean="0"/>
            <a:t> and H</a:t>
          </a:r>
          <a:r>
            <a:rPr lang="en-US" baseline="-25000" dirty="0" smtClean="0"/>
            <a:t>2</a:t>
          </a:r>
          <a:r>
            <a:rPr lang="en-US" dirty="0" smtClean="0"/>
            <a:t>O.</a:t>
          </a:r>
          <a:endParaRPr lang="en-US" dirty="0"/>
        </a:p>
      </dgm:t>
    </dgm:pt>
    <dgm:pt modelId="{33621348-937E-4612-B5C6-383FCB659354}" type="parTrans" cxnId="{0027DA45-B1E1-47E0-9895-BCCC2B3C5DFC}">
      <dgm:prSet/>
      <dgm:spPr/>
      <dgm:t>
        <a:bodyPr/>
        <a:lstStyle/>
        <a:p>
          <a:endParaRPr lang="en-US"/>
        </a:p>
      </dgm:t>
    </dgm:pt>
    <dgm:pt modelId="{0262F586-ACF7-4290-A1EC-9DD8C37CE3DC}" type="sibTrans" cxnId="{0027DA45-B1E1-47E0-9895-BCCC2B3C5DFC}">
      <dgm:prSet/>
      <dgm:spPr/>
      <dgm:t>
        <a:bodyPr/>
        <a:lstStyle/>
        <a:p>
          <a:endParaRPr lang="en-US"/>
        </a:p>
      </dgm:t>
    </dgm:pt>
    <dgm:pt modelId="{832D5B56-A9AB-4EE3-A4A9-DFCFC662F302}" type="pres">
      <dgm:prSet presAssocID="{E35344FC-B66C-4F4F-AAA3-30F920A3A0D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7779252-9B3C-4D7F-8D7E-AA9BFBAB2644}" type="pres">
      <dgm:prSet presAssocID="{B3264714-77E9-4656-BCE1-8EF85D413746}" presName="root1" presStyleCnt="0"/>
      <dgm:spPr/>
    </dgm:pt>
    <dgm:pt modelId="{C02F7EE6-80C5-40EE-BB4E-2EDBFFAC8562}" type="pres">
      <dgm:prSet presAssocID="{B3264714-77E9-4656-BCE1-8EF85D413746}" presName="LevelOneTextNode" presStyleLbl="node0" presStyleIdx="0" presStyleCnt="1" custScaleX="1553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C636B4-2FA7-4179-B0B0-52B575FC98DD}" type="pres">
      <dgm:prSet presAssocID="{B3264714-77E9-4656-BCE1-8EF85D413746}" presName="level2hierChild" presStyleCnt="0"/>
      <dgm:spPr/>
    </dgm:pt>
    <dgm:pt modelId="{ADC7C5D6-9213-4E69-A63E-7E3E46D2A4A7}" type="pres">
      <dgm:prSet presAssocID="{5A86EAF3-880B-4874-8189-92B67E26B540}" presName="conn2-1" presStyleLbl="parChTrans1D2" presStyleIdx="0" presStyleCnt="4"/>
      <dgm:spPr/>
    </dgm:pt>
    <dgm:pt modelId="{9661D510-F8D8-4201-B66E-6D826F1F69A2}" type="pres">
      <dgm:prSet presAssocID="{5A86EAF3-880B-4874-8189-92B67E26B540}" presName="connTx" presStyleLbl="parChTrans1D2" presStyleIdx="0" presStyleCnt="4"/>
      <dgm:spPr/>
    </dgm:pt>
    <dgm:pt modelId="{3DD8CA9E-E6D0-4DFE-B6A1-02D4B119EDC1}" type="pres">
      <dgm:prSet presAssocID="{32073DE6-AE3A-4085-B3F2-8E08A72D7888}" presName="root2" presStyleCnt="0"/>
      <dgm:spPr/>
    </dgm:pt>
    <dgm:pt modelId="{35112F65-C5C8-4A6C-A660-A51CD16495E9}" type="pres">
      <dgm:prSet presAssocID="{32073DE6-AE3A-4085-B3F2-8E08A72D7888}" presName="LevelTwoTextNode" presStyleLbl="node2" presStyleIdx="0" presStyleCnt="4" custScaleX="1553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9755A4-DFBA-4DC2-BD77-826422676A1A}" type="pres">
      <dgm:prSet presAssocID="{32073DE6-AE3A-4085-B3F2-8E08A72D7888}" presName="level3hierChild" presStyleCnt="0"/>
      <dgm:spPr/>
    </dgm:pt>
    <dgm:pt modelId="{A22B0C02-D32C-4D9C-9C15-66BC19C84CDE}" type="pres">
      <dgm:prSet presAssocID="{33621348-937E-4612-B5C6-383FCB659354}" presName="conn2-1" presStyleLbl="parChTrans1D3" presStyleIdx="0" presStyleCnt="6"/>
      <dgm:spPr/>
    </dgm:pt>
    <dgm:pt modelId="{B6796530-A053-447E-AE20-3884A8744D40}" type="pres">
      <dgm:prSet presAssocID="{33621348-937E-4612-B5C6-383FCB659354}" presName="connTx" presStyleLbl="parChTrans1D3" presStyleIdx="0" presStyleCnt="6"/>
      <dgm:spPr/>
    </dgm:pt>
    <dgm:pt modelId="{7EC0DDAF-56DD-4826-9489-24F855078A3C}" type="pres">
      <dgm:prSet presAssocID="{AF64EAE6-7CEF-43FE-883B-708C9693D17C}" presName="root2" presStyleCnt="0"/>
      <dgm:spPr/>
    </dgm:pt>
    <dgm:pt modelId="{FEE9CDDF-0C63-4B10-BA26-710FC56E5EE7}" type="pres">
      <dgm:prSet presAssocID="{AF64EAE6-7CEF-43FE-883B-708C9693D17C}" presName="LevelTwoTextNode" presStyleLbl="node3" presStyleIdx="0" presStyleCnt="6" custScaleX="1553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64FF91-49E7-4A70-800C-E53FEF4BC297}" type="pres">
      <dgm:prSet presAssocID="{AF64EAE6-7CEF-43FE-883B-708C9693D17C}" presName="level3hierChild" presStyleCnt="0"/>
      <dgm:spPr/>
    </dgm:pt>
    <dgm:pt modelId="{045D7A13-437F-4183-A5A0-F28FE3D36CBF}" type="pres">
      <dgm:prSet presAssocID="{B4362F02-1747-47EF-B73A-C7DC2B7070A3}" presName="conn2-1" presStyleLbl="parChTrans1D2" presStyleIdx="1" presStyleCnt="4"/>
      <dgm:spPr/>
    </dgm:pt>
    <dgm:pt modelId="{CB83A338-B7D3-4250-B6A3-0CC72FD98316}" type="pres">
      <dgm:prSet presAssocID="{B4362F02-1747-47EF-B73A-C7DC2B7070A3}" presName="connTx" presStyleLbl="parChTrans1D2" presStyleIdx="1" presStyleCnt="4"/>
      <dgm:spPr/>
    </dgm:pt>
    <dgm:pt modelId="{A05DC8D4-AA85-4F23-9A36-D9F06EFB54A1}" type="pres">
      <dgm:prSet presAssocID="{96A8FD21-A33B-4F39-BBAF-28D57E2060B2}" presName="root2" presStyleCnt="0"/>
      <dgm:spPr/>
    </dgm:pt>
    <dgm:pt modelId="{8601E9B4-5712-435C-A25F-E23E30EAA721}" type="pres">
      <dgm:prSet presAssocID="{96A8FD21-A33B-4F39-BBAF-28D57E2060B2}" presName="LevelTwoTextNode" presStyleLbl="node2" presStyleIdx="1" presStyleCnt="4" custScaleX="1553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DB9080-6583-49D2-AF89-8471EA1C0491}" type="pres">
      <dgm:prSet presAssocID="{96A8FD21-A33B-4F39-BBAF-28D57E2060B2}" presName="level3hierChild" presStyleCnt="0"/>
      <dgm:spPr/>
    </dgm:pt>
    <dgm:pt modelId="{5D35E9E8-5E3A-4E76-BA3D-35679AD7A2F2}" type="pres">
      <dgm:prSet presAssocID="{FAAC3C7A-7948-493C-8845-CFE4592B8A09}" presName="conn2-1" presStyleLbl="parChTrans1D3" presStyleIdx="1" presStyleCnt="6"/>
      <dgm:spPr/>
    </dgm:pt>
    <dgm:pt modelId="{21DAB46C-7010-40AE-999A-34BD6D376F25}" type="pres">
      <dgm:prSet presAssocID="{FAAC3C7A-7948-493C-8845-CFE4592B8A09}" presName="connTx" presStyleLbl="parChTrans1D3" presStyleIdx="1" presStyleCnt="6"/>
      <dgm:spPr/>
    </dgm:pt>
    <dgm:pt modelId="{EA5C6D28-7657-4531-BB99-9C3B8A3EEB5E}" type="pres">
      <dgm:prSet presAssocID="{2B66EAFA-8CEB-4B54-885F-D55354BC3152}" presName="root2" presStyleCnt="0"/>
      <dgm:spPr/>
    </dgm:pt>
    <dgm:pt modelId="{FA203AB5-44E8-4FD1-B763-3FAF5F9546F0}" type="pres">
      <dgm:prSet presAssocID="{2B66EAFA-8CEB-4B54-885F-D55354BC3152}" presName="LevelTwoTextNode" presStyleLbl="node3" presStyleIdx="1" presStyleCnt="6" custScaleX="155321" custLinFactNeighborY="50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0038AA-DF3D-4E35-A7EF-9407B039461B}" type="pres">
      <dgm:prSet presAssocID="{2B66EAFA-8CEB-4B54-885F-D55354BC3152}" presName="level3hierChild" presStyleCnt="0"/>
      <dgm:spPr/>
    </dgm:pt>
    <dgm:pt modelId="{75625A5C-FC8B-4A45-A33C-058D53D00CBE}" type="pres">
      <dgm:prSet presAssocID="{A1B6C675-2CD7-4E10-A56B-A9F9AA5929F4}" presName="conn2-1" presStyleLbl="parChTrans1D3" presStyleIdx="2" presStyleCnt="6"/>
      <dgm:spPr/>
    </dgm:pt>
    <dgm:pt modelId="{29B91269-08F3-4327-B900-331E559384BB}" type="pres">
      <dgm:prSet presAssocID="{A1B6C675-2CD7-4E10-A56B-A9F9AA5929F4}" presName="connTx" presStyleLbl="parChTrans1D3" presStyleIdx="2" presStyleCnt="6"/>
      <dgm:spPr/>
    </dgm:pt>
    <dgm:pt modelId="{F47898A0-1D85-4EEC-B9ED-1041FFAF3097}" type="pres">
      <dgm:prSet presAssocID="{53968080-54F3-4EC5-BFBB-76E3FF76B99E}" presName="root2" presStyleCnt="0"/>
      <dgm:spPr/>
    </dgm:pt>
    <dgm:pt modelId="{4F68615B-ED4C-44EE-9A90-F25DA52A4506}" type="pres">
      <dgm:prSet presAssocID="{53968080-54F3-4EC5-BFBB-76E3FF76B99E}" presName="LevelTwoTextNode" presStyleLbl="node3" presStyleIdx="2" presStyleCnt="6" custScaleX="155321" custLinFactNeighborY="-40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45DE5B-21BC-40E0-BD58-7A34801AA16F}" type="pres">
      <dgm:prSet presAssocID="{53968080-54F3-4EC5-BFBB-76E3FF76B99E}" presName="level3hierChild" presStyleCnt="0"/>
      <dgm:spPr/>
    </dgm:pt>
    <dgm:pt modelId="{26350E11-EEB9-4B15-9BC6-AA36F9E66F5F}" type="pres">
      <dgm:prSet presAssocID="{280D347E-69C2-439B-A915-7B874607D1C1}" presName="conn2-1" presStyleLbl="parChTrans1D2" presStyleIdx="2" presStyleCnt="4"/>
      <dgm:spPr/>
    </dgm:pt>
    <dgm:pt modelId="{EDE4EB60-250D-4256-AF20-358BDE0F25E5}" type="pres">
      <dgm:prSet presAssocID="{280D347E-69C2-439B-A915-7B874607D1C1}" presName="connTx" presStyleLbl="parChTrans1D2" presStyleIdx="2" presStyleCnt="4"/>
      <dgm:spPr/>
    </dgm:pt>
    <dgm:pt modelId="{C6783E96-C5B3-4A47-8170-A59D4303A074}" type="pres">
      <dgm:prSet presAssocID="{8DF4EDAC-1F43-42B7-81ED-FB5D97117809}" presName="root2" presStyleCnt="0"/>
      <dgm:spPr/>
    </dgm:pt>
    <dgm:pt modelId="{314911B4-015D-492C-BE85-5D514A3DE1E7}" type="pres">
      <dgm:prSet presAssocID="{8DF4EDAC-1F43-42B7-81ED-FB5D97117809}" presName="LevelTwoTextNode" presStyleLbl="node2" presStyleIdx="2" presStyleCnt="4" custScaleX="155321" custLinFactNeighborX="5423" custLinFactNeighborY="-298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87B9FE-2A43-416A-8883-14BCA4B8834C}" type="pres">
      <dgm:prSet presAssocID="{8DF4EDAC-1F43-42B7-81ED-FB5D97117809}" presName="level3hierChild" presStyleCnt="0"/>
      <dgm:spPr/>
    </dgm:pt>
    <dgm:pt modelId="{6100C460-1811-4E37-AC66-3DD9C6B41989}" type="pres">
      <dgm:prSet presAssocID="{0303159D-2FA7-47AD-93CC-1E072BBDD6B6}" presName="conn2-1" presStyleLbl="parChTrans1D3" presStyleIdx="3" presStyleCnt="6"/>
      <dgm:spPr/>
    </dgm:pt>
    <dgm:pt modelId="{4D51DAF1-4749-4F49-89A7-D6F817397B52}" type="pres">
      <dgm:prSet presAssocID="{0303159D-2FA7-47AD-93CC-1E072BBDD6B6}" presName="connTx" presStyleLbl="parChTrans1D3" presStyleIdx="3" presStyleCnt="6"/>
      <dgm:spPr/>
    </dgm:pt>
    <dgm:pt modelId="{7A6DB55D-7B89-45AE-8DF1-1DF99D10C11E}" type="pres">
      <dgm:prSet presAssocID="{C80DDCBB-B63A-4A23-A8A2-E70DB67FA219}" presName="root2" presStyleCnt="0"/>
      <dgm:spPr/>
    </dgm:pt>
    <dgm:pt modelId="{BDCAD7E6-3385-41B9-9885-9E18B04D27E8}" type="pres">
      <dgm:prSet presAssocID="{C80DDCBB-B63A-4A23-A8A2-E70DB67FA219}" presName="LevelTwoTextNode" presStyleLbl="node3" presStyleIdx="3" presStyleCnt="6" custScaleX="1553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61539D-1B86-4958-8E54-45524566AA52}" type="pres">
      <dgm:prSet presAssocID="{C80DDCBB-B63A-4A23-A8A2-E70DB67FA219}" presName="level3hierChild" presStyleCnt="0"/>
      <dgm:spPr/>
    </dgm:pt>
    <dgm:pt modelId="{9073794C-8FBE-4CBA-B6F0-0E654B60A339}" type="pres">
      <dgm:prSet presAssocID="{6788868A-9D6E-400F-A504-F9FDC1B55ACD}" presName="conn2-1" presStyleLbl="parChTrans1D3" presStyleIdx="4" presStyleCnt="6"/>
      <dgm:spPr/>
    </dgm:pt>
    <dgm:pt modelId="{D04373F8-140F-4D5F-B3CC-41EAE77E781E}" type="pres">
      <dgm:prSet presAssocID="{6788868A-9D6E-400F-A504-F9FDC1B55ACD}" presName="connTx" presStyleLbl="parChTrans1D3" presStyleIdx="4" presStyleCnt="6"/>
      <dgm:spPr/>
    </dgm:pt>
    <dgm:pt modelId="{5086D2D5-B3F3-4FE6-9911-58B178404CA6}" type="pres">
      <dgm:prSet presAssocID="{6C56329E-385E-4C30-AC3A-1A4780D605C8}" presName="root2" presStyleCnt="0"/>
      <dgm:spPr/>
    </dgm:pt>
    <dgm:pt modelId="{9A2E6D41-1029-41D0-8091-C7241189F228}" type="pres">
      <dgm:prSet presAssocID="{6C56329E-385E-4C30-AC3A-1A4780D605C8}" presName="LevelTwoTextNode" presStyleLbl="node3" presStyleIdx="4" presStyleCnt="6" custScaleX="155321" custLinFactNeighborY="-67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1BC265-5DC6-4550-A7D9-03B8E2DA956C}" type="pres">
      <dgm:prSet presAssocID="{6C56329E-385E-4C30-AC3A-1A4780D605C8}" presName="level3hierChild" presStyleCnt="0"/>
      <dgm:spPr/>
    </dgm:pt>
    <dgm:pt modelId="{B23A1FE4-BF65-40CE-B765-3A2694F69556}" type="pres">
      <dgm:prSet presAssocID="{8FC3EC3A-D1A9-4891-B215-958C93D9BB4D}" presName="conn2-1" presStyleLbl="parChTrans1D2" presStyleIdx="3" presStyleCnt="4"/>
      <dgm:spPr/>
    </dgm:pt>
    <dgm:pt modelId="{CCC252D5-2EE3-43EF-8E44-35F40AB877F0}" type="pres">
      <dgm:prSet presAssocID="{8FC3EC3A-D1A9-4891-B215-958C93D9BB4D}" presName="connTx" presStyleLbl="parChTrans1D2" presStyleIdx="3" presStyleCnt="4"/>
      <dgm:spPr/>
    </dgm:pt>
    <dgm:pt modelId="{CAA685AA-A82F-4218-9759-C83A8E967879}" type="pres">
      <dgm:prSet presAssocID="{5F30FCD9-D2E0-4594-A29D-30A28AF76965}" presName="root2" presStyleCnt="0"/>
      <dgm:spPr/>
    </dgm:pt>
    <dgm:pt modelId="{6FE77516-D23F-462E-87F9-42549FD37E0A}" type="pres">
      <dgm:prSet presAssocID="{5F30FCD9-D2E0-4594-A29D-30A28AF76965}" presName="LevelTwoTextNode" presStyleLbl="node2" presStyleIdx="3" presStyleCnt="4" custScaleX="1553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66B249-435F-42D6-A7A3-3A915AA86A4D}" type="pres">
      <dgm:prSet presAssocID="{5F30FCD9-D2E0-4594-A29D-30A28AF76965}" presName="level3hierChild" presStyleCnt="0"/>
      <dgm:spPr/>
    </dgm:pt>
    <dgm:pt modelId="{02F57BE4-592C-4312-ACF7-784AA89A8F4E}" type="pres">
      <dgm:prSet presAssocID="{5BE6DBD1-0B87-43A6-A085-29BC70CF449B}" presName="conn2-1" presStyleLbl="parChTrans1D3" presStyleIdx="5" presStyleCnt="6"/>
      <dgm:spPr/>
    </dgm:pt>
    <dgm:pt modelId="{B55B64DD-DB6A-40B7-92C0-CAD1E82DA17E}" type="pres">
      <dgm:prSet presAssocID="{5BE6DBD1-0B87-43A6-A085-29BC70CF449B}" presName="connTx" presStyleLbl="parChTrans1D3" presStyleIdx="5" presStyleCnt="6"/>
      <dgm:spPr/>
    </dgm:pt>
    <dgm:pt modelId="{70A60D5C-65C4-4092-86F4-939201D32106}" type="pres">
      <dgm:prSet presAssocID="{FFBD5098-6580-4174-B05A-14B7B269B0AD}" presName="root2" presStyleCnt="0"/>
      <dgm:spPr/>
    </dgm:pt>
    <dgm:pt modelId="{7B83FFFA-2EF0-498F-8B14-337AEE8FAD42}" type="pres">
      <dgm:prSet presAssocID="{FFBD5098-6580-4174-B05A-14B7B269B0AD}" presName="LevelTwoTextNode" presStyleLbl="node3" presStyleIdx="5" presStyleCnt="6" custScaleX="155321" custLinFactNeighborY="15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2B0B45-E44A-4946-A2F8-9C87B7D4A82B}" type="pres">
      <dgm:prSet presAssocID="{FFBD5098-6580-4174-B05A-14B7B269B0AD}" presName="level3hierChild" presStyleCnt="0"/>
      <dgm:spPr/>
    </dgm:pt>
  </dgm:ptLst>
  <dgm:cxnLst>
    <dgm:cxn modelId="{C8FB3B5F-AC16-45FD-8D2B-9CC135BF9064}" type="presOf" srcId="{A1B6C675-2CD7-4E10-A56B-A9F9AA5929F4}" destId="{29B91269-08F3-4327-B900-331E559384BB}" srcOrd="1" destOrd="0" presId="urn:microsoft.com/office/officeart/2005/8/layout/hierarchy2"/>
    <dgm:cxn modelId="{A0269743-E067-40FB-B07C-781CE949D1BA}" type="presOf" srcId="{5A86EAF3-880B-4874-8189-92B67E26B540}" destId="{9661D510-F8D8-4201-B66E-6D826F1F69A2}" srcOrd="1" destOrd="0" presId="urn:microsoft.com/office/officeart/2005/8/layout/hierarchy2"/>
    <dgm:cxn modelId="{C6524702-8C78-4697-8F5B-544A695EDE3B}" type="presOf" srcId="{32073DE6-AE3A-4085-B3F2-8E08A72D7888}" destId="{35112F65-C5C8-4A6C-A660-A51CD16495E9}" srcOrd="0" destOrd="0" presId="urn:microsoft.com/office/officeart/2005/8/layout/hierarchy2"/>
    <dgm:cxn modelId="{0027DA45-B1E1-47E0-9895-BCCC2B3C5DFC}" srcId="{32073DE6-AE3A-4085-B3F2-8E08A72D7888}" destId="{AF64EAE6-7CEF-43FE-883B-708C9693D17C}" srcOrd="0" destOrd="0" parTransId="{33621348-937E-4612-B5C6-383FCB659354}" sibTransId="{0262F586-ACF7-4290-A1EC-9DD8C37CE3DC}"/>
    <dgm:cxn modelId="{BED8A3F6-CF72-42C2-90CA-95AFA7849CBB}" type="presOf" srcId="{E35344FC-B66C-4F4F-AAA3-30F920A3A0DD}" destId="{832D5B56-A9AB-4EE3-A4A9-DFCFC662F302}" srcOrd="0" destOrd="0" presId="urn:microsoft.com/office/officeart/2005/8/layout/hierarchy2"/>
    <dgm:cxn modelId="{E56ADD87-8EB8-43DB-B489-6EFDC2F641E7}" type="presOf" srcId="{33621348-937E-4612-B5C6-383FCB659354}" destId="{A22B0C02-D32C-4D9C-9C15-66BC19C84CDE}" srcOrd="0" destOrd="0" presId="urn:microsoft.com/office/officeart/2005/8/layout/hierarchy2"/>
    <dgm:cxn modelId="{58806D81-40FF-4C60-BEE3-DC9C6A89BCCF}" type="presOf" srcId="{0303159D-2FA7-47AD-93CC-1E072BBDD6B6}" destId="{4D51DAF1-4749-4F49-89A7-D6F817397B52}" srcOrd="1" destOrd="0" presId="urn:microsoft.com/office/officeart/2005/8/layout/hierarchy2"/>
    <dgm:cxn modelId="{D2673AF8-7542-4FDB-BC95-BAF7A44C8E30}" type="presOf" srcId="{8FC3EC3A-D1A9-4891-B215-958C93D9BB4D}" destId="{CCC252D5-2EE3-43EF-8E44-35F40AB877F0}" srcOrd="1" destOrd="0" presId="urn:microsoft.com/office/officeart/2005/8/layout/hierarchy2"/>
    <dgm:cxn modelId="{01439F55-2E00-4316-BE00-9A45B15C8ED4}" srcId="{B3264714-77E9-4656-BCE1-8EF85D413746}" destId="{5F30FCD9-D2E0-4594-A29D-30A28AF76965}" srcOrd="3" destOrd="0" parTransId="{8FC3EC3A-D1A9-4891-B215-958C93D9BB4D}" sibTransId="{56216587-713C-458D-8EB2-4E216A77ADB7}"/>
    <dgm:cxn modelId="{57E46A84-BDF2-41BE-9BD2-F3F1A0ADA50B}" srcId="{8DF4EDAC-1F43-42B7-81ED-FB5D97117809}" destId="{6C56329E-385E-4C30-AC3A-1A4780D605C8}" srcOrd="1" destOrd="0" parTransId="{6788868A-9D6E-400F-A504-F9FDC1B55ACD}" sibTransId="{69B8FAE9-2753-4469-BAA9-58B30D859F4E}"/>
    <dgm:cxn modelId="{EC95FAEE-EF29-4DED-9A58-8E84C49B1C9E}" type="presOf" srcId="{8FC3EC3A-D1A9-4891-B215-958C93D9BB4D}" destId="{B23A1FE4-BF65-40CE-B765-3A2694F69556}" srcOrd="0" destOrd="0" presId="urn:microsoft.com/office/officeart/2005/8/layout/hierarchy2"/>
    <dgm:cxn modelId="{ADD20B5A-1818-4079-AEA4-B277CD15B8F0}" type="presOf" srcId="{FAAC3C7A-7948-493C-8845-CFE4592B8A09}" destId="{5D35E9E8-5E3A-4E76-BA3D-35679AD7A2F2}" srcOrd="0" destOrd="0" presId="urn:microsoft.com/office/officeart/2005/8/layout/hierarchy2"/>
    <dgm:cxn modelId="{6AAEACC5-F2F1-469C-B542-E2B14CB9A468}" type="presOf" srcId="{8DF4EDAC-1F43-42B7-81ED-FB5D97117809}" destId="{314911B4-015D-492C-BE85-5D514A3DE1E7}" srcOrd="0" destOrd="0" presId="urn:microsoft.com/office/officeart/2005/8/layout/hierarchy2"/>
    <dgm:cxn modelId="{E68F03B4-E311-43D2-B93F-83CA33B5D84A}" type="presOf" srcId="{6788868A-9D6E-400F-A504-F9FDC1B55ACD}" destId="{9073794C-8FBE-4CBA-B6F0-0E654B60A339}" srcOrd="0" destOrd="0" presId="urn:microsoft.com/office/officeart/2005/8/layout/hierarchy2"/>
    <dgm:cxn modelId="{B8E206D3-138A-4E0E-A172-6620AFC1742C}" type="presOf" srcId="{AF64EAE6-7CEF-43FE-883B-708C9693D17C}" destId="{FEE9CDDF-0C63-4B10-BA26-710FC56E5EE7}" srcOrd="0" destOrd="0" presId="urn:microsoft.com/office/officeart/2005/8/layout/hierarchy2"/>
    <dgm:cxn modelId="{E2E7A8A8-4B09-437C-9BD6-094F65763A38}" type="presOf" srcId="{FFBD5098-6580-4174-B05A-14B7B269B0AD}" destId="{7B83FFFA-2EF0-498F-8B14-337AEE8FAD42}" srcOrd="0" destOrd="0" presId="urn:microsoft.com/office/officeart/2005/8/layout/hierarchy2"/>
    <dgm:cxn modelId="{0CB81947-AE42-47AE-9D8B-25F8F2F431B8}" type="presOf" srcId="{C80DDCBB-B63A-4A23-A8A2-E70DB67FA219}" destId="{BDCAD7E6-3385-41B9-9885-9E18B04D27E8}" srcOrd="0" destOrd="0" presId="urn:microsoft.com/office/officeart/2005/8/layout/hierarchy2"/>
    <dgm:cxn modelId="{F4F348AC-B6F8-4AC0-89E2-E39B5455635B}" srcId="{5F30FCD9-D2E0-4594-A29D-30A28AF76965}" destId="{FFBD5098-6580-4174-B05A-14B7B269B0AD}" srcOrd="0" destOrd="0" parTransId="{5BE6DBD1-0B87-43A6-A085-29BC70CF449B}" sibTransId="{D1878257-C0F2-4EC0-B184-771099EC3DA9}"/>
    <dgm:cxn modelId="{7EA4C7A2-BC70-42CC-91D3-A12D7870A765}" type="presOf" srcId="{FAAC3C7A-7948-493C-8845-CFE4592B8A09}" destId="{21DAB46C-7010-40AE-999A-34BD6D376F25}" srcOrd="1" destOrd="0" presId="urn:microsoft.com/office/officeart/2005/8/layout/hierarchy2"/>
    <dgm:cxn modelId="{D65CEA3A-C027-4AF4-BBF2-F56CE78CAFF5}" type="presOf" srcId="{5BE6DBD1-0B87-43A6-A085-29BC70CF449B}" destId="{02F57BE4-592C-4312-ACF7-784AA89A8F4E}" srcOrd="0" destOrd="0" presId="urn:microsoft.com/office/officeart/2005/8/layout/hierarchy2"/>
    <dgm:cxn modelId="{D76D47B6-A88E-4023-BCD1-0333BE6C19F3}" type="presOf" srcId="{96A8FD21-A33B-4F39-BBAF-28D57E2060B2}" destId="{8601E9B4-5712-435C-A25F-E23E30EAA721}" srcOrd="0" destOrd="0" presId="urn:microsoft.com/office/officeart/2005/8/layout/hierarchy2"/>
    <dgm:cxn modelId="{CE3A42D7-2BBF-4AFE-B1A4-8889DE7D35D8}" type="presOf" srcId="{6C56329E-385E-4C30-AC3A-1A4780D605C8}" destId="{9A2E6D41-1029-41D0-8091-C7241189F228}" srcOrd="0" destOrd="0" presId="urn:microsoft.com/office/officeart/2005/8/layout/hierarchy2"/>
    <dgm:cxn modelId="{BCE46BE8-D896-4A2D-B70A-BC3038E92B7C}" type="presOf" srcId="{5BE6DBD1-0B87-43A6-A085-29BC70CF449B}" destId="{B55B64DD-DB6A-40B7-92C0-CAD1E82DA17E}" srcOrd="1" destOrd="0" presId="urn:microsoft.com/office/officeart/2005/8/layout/hierarchy2"/>
    <dgm:cxn modelId="{243527FC-5303-417A-910A-AC5E55DBF62C}" type="presOf" srcId="{A1B6C675-2CD7-4E10-A56B-A9F9AA5929F4}" destId="{75625A5C-FC8B-4A45-A33C-058D53D00CBE}" srcOrd="0" destOrd="0" presId="urn:microsoft.com/office/officeart/2005/8/layout/hierarchy2"/>
    <dgm:cxn modelId="{A2972979-8331-4F58-8A17-8D0568C660DF}" type="presOf" srcId="{B3264714-77E9-4656-BCE1-8EF85D413746}" destId="{C02F7EE6-80C5-40EE-BB4E-2EDBFFAC8562}" srcOrd="0" destOrd="0" presId="urn:microsoft.com/office/officeart/2005/8/layout/hierarchy2"/>
    <dgm:cxn modelId="{93866444-28FD-4D82-8F78-FBC64D914399}" srcId="{B3264714-77E9-4656-BCE1-8EF85D413746}" destId="{8DF4EDAC-1F43-42B7-81ED-FB5D97117809}" srcOrd="2" destOrd="0" parTransId="{280D347E-69C2-439B-A915-7B874607D1C1}" sibTransId="{D714198B-636D-4BC5-AB94-7FED45C40188}"/>
    <dgm:cxn modelId="{AC091B0C-670A-45EC-A9E4-ADFDCF1FD3B9}" type="presOf" srcId="{B4362F02-1747-47EF-B73A-C7DC2B7070A3}" destId="{CB83A338-B7D3-4250-B6A3-0CC72FD98316}" srcOrd="1" destOrd="0" presId="urn:microsoft.com/office/officeart/2005/8/layout/hierarchy2"/>
    <dgm:cxn modelId="{DAE0816B-4040-44EA-A001-7E7035941555}" type="presOf" srcId="{280D347E-69C2-439B-A915-7B874607D1C1}" destId="{EDE4EB60-250D-4256-AF20-358BDE0F25E5}" srcOrd="1" destOrd="0" presId="urn:microsoft.com/office/officeart/2005/8/layout/hierarchy2"/>
    <dgm:cxn modelId="{9D768105-8EA1-48C4-A7A6-CC03EA0699DC}" srcId="{B3264714-77E9-4656-BCE1-8EF85D413746}" destId="{96A8FD21-A33B-4F39-BBAF-28D57E2060B2}" srcOrd="1" destOrd="0" parTransId="{B4362F02-1747-47EF-B73A-C7DC2B7070A3}" sibTransId="{1BF45253-2148-4099-AC71-EAF584770F06}"/>
    <dgm:cxn modelId="{4A76F2BE-85E5-488F-BAF0-DB0DEAD2ED24}" srcId="{E35344FC-B66C-4F4F-AAA3-30F920A3A0DD}" destId="{B3264714-77E9-4656-BCE1-8EF85D413746}" srcOrd="0" destOrd="0" parTransId="{F062A4B1-7CE5-4345-8F4A-3E75048D7B52}" sibTransId="{F21CDF0E-C21D-4A91-8E41-0A89F81AD646}"/>
    <dgm:cxn modelId="{8B04BBED-2BB7-4A10-86E8-13667EE8E8C5}" type="presOf" srcId="{5A86EAF3-880B-4874-8189-92B67E26B540}" destId="{ADC7C5D6-9213-4E69-A63E-7E3E46D2A4A7}" srcOrd="0" destOrd="0" presId="urn:microsoft.com/office/officeart/2005/8/layout/hierarchy2"/>
    <dgm:cxn modelId="{8FB99C39-DC70-4E89-BB0E-F5DF601919F8}" srcId="{B3264714-77E9-4656-BCE1-8EF85D413746}" destId="{32073DE6-AE3A-4085-B3F2-8E08A72D7888}" srcOrd="0" destOrd="0" parTransId="{5A86EAF3-880B-4874-8189-92B67E26B540}" sibTransId="{D49CE23B-C549-4F57-97B4-0BC98BF34BF4}"/>
    <dgm:cxn modelId="{956D2F18-0846-462E-AD40-CF6FBDAF31D0}" type="presOf" srcId="{5F30FCD9-D2E0-4594-A29D-30A28AF76965}" destId="{6FE77516-D23F-462E-87F9-42549FD37E0A}" srcOrd="0" destOrd="0" presId="urn:microsoft.com/office/officeart/2005/8/layout/hierarchy2"/>
    <dgm:cxn modelId="{F4B75623-CE5D-4E86-B8E2-EDFBAC63E6B9}" type="presOf" srcId="{6788868A-9D6E-400F-A504-F9FDC1B55ACD}" destId="{D04373F8-140F-4D5F-B3CC-41EAE77E781E}" srcOrd="1" destOrd="0" presId="urn:microsoft.com/office/officeart/2005/8/layout/hierarchy2"/>
    <dgm:cxn modelId="{E6634609-53A2-4561-9DD3-925AAEDC4A7F}" srcId="{96A8FD21-A33B-4F39-BBAF-28D57E2060B2}" destId="{2B66EAFA-8CEB-4B54-885F-D55354BC3152}" srcOrd="0" destOrd="0" parTransId="{FAAC3C7A-7948-493C-8845-CFE4592B8A09}" sibTransId="{46F7375E-C78F-46E6-AA1E-97231C9410EA}"/>
    <dgm:cxn modelId="{7A8ACC49-5654-4FAD-B526-6A9D41124BAA}" type="presOf" srcId="{280D347E-69C2-439B-A915-7B874607D1C1}" destId="{26350E11-EEB9-4B15-9BC6-AA36F9E66F5F}" srcOrd="0" destOrd="0" presId="urn:microsoft.com/office/officeart/2005/8/layout/hierarchy2"/>
    <dgm:cxn modelId="{48A9711D-82F0-4CD2-B0B6-EFA9DD452347}" type="presOf" srcId="{0303159D-2FA7-47AD-93CC-1E072BBDD6B6}" destId="{6100C460-1811-4E37-AC66-3DD9C6B41989}" srcOrd="0" destOrd="0" presId="urn:microsoft.com/office/officeart/2005/8/layout/hierarchy2"/>
    <dgm:cxn modelId="{10FA3A8A-DDED-41FB-9091-AC7A2CE3822E}" srcId="{8DF4EDAC-1F43-42B7-81ED-FB5D97117809}" destId="{C80DDCBB-B63A-4A23-A8A2-E70DB67FA219}" srcOrd="0" destOrd="0" parTransId="{0303159D-2FA7-47AD-93CC-1E072BBDD6B6}" sibTransId="{38954857-BDFE-4C41-B789-DDEE376E41E3}"/>
    <dgm:cxn modelId="{E2E9012C-2943-42CF-8EB0-384A5723544B}" type="presOf" srcId="{53968080-54F3-4EC5-BFBB-76E3FF76B99E}" destId="{4F68615B-ED4C-44EE-9A90-F25DA52A4506}" srcOrd="0" destOrd="0" presId="urn:microsoft.com/office/officeart/2005/8/layout/hierarchy2"/>
    <dgm:cxn modelId="{A7011606-3985-473A-BDAB-ACCA3ACD299E}" type="presOf" srcId="{33621348-937E-4612-B5C6-383FCB659354}" destId="{B6796530-A053-447E-AE20-3884A8744D40}" srcOrd="1" destOrd="0" presId="urn:microsoft.com/office/officeart/2005/8/layout/hierarchy2"/>
    <dgm:cxn modelId="{CBDCCD01-7843-46B3-8AFA-187C73803E8D}" type="presOf" srcId="{2B66EAFA-8CEB-4B54-885F-D55354BC3152}" destId="{FA203AB5-44E8-4FD1-B763-3FAF5F9546F0}" srcOrd="0" destOrd="0" presId="urn:microsoft.com/office/officeart/2005/8/layout/hierarchy2"/>
    <dgm:cxn modelId="{BE653CEF-AAD5-40F1-ABB5-E7BD4E75B343}" srcId="{96A8FD21-A33B-4F39-BBAF-28D57E2060B2}" destId="{53968080-54F3-4EC5-BFBB-76E3FF76B99E}" srcOrd="1" destOrd="0" parTransId="{A1B6C675-2CD7-4E10-A56B-A9F9AA5929F4}" sibTransId="{77225ED6-D14C-4D1B-BBEB-8A8417670FCE}"/>
    <dgm:cxn modelId="{BBCD0456-88B0-402F-BCA7-0423E29386F3}" type="presOf" srcId="{B4362F02-1747-47EF-B73A-C7DC2B7070A3}" destId="{045D7A13-437F-4183-A5A0-F28FE3D36CBF}" srcOrd="0" destOrd="0" presId="urn:microsoft.com/office/officeart/2005/8/layout/hierarchy2"/>
    <dgm:cxn modelId="{760156BC-2686-4896-95AE-BEE43C118783}" type="presParOf" srcId="{832D5B56-A9AB-4EE3-A4A9-DFCFC662F302}" destId="{67779252-9B3C-4D7F-8D7E-AA9BFBAB2644}" srcOrd="0" destOrd="0" presId="urn:microsoft.com/office/officeart/2005/8/layout/hierarchy2"/>
    <dgm:cxn modelId="{41BEDC72-EB10-4F7B-856D-C02F1F25C341}" type="presParOf" srcId="{67779252-9B3C-4D7F-8D7E-AA9BFBAB2644}" destId="{C02F7EE6-80C5-40EE-BB4E-2EDBFFAC8562}" srcOrd="0" destOrd="0" presId="urn:microsoft.com/office/officeart/2005/8/layout/hierarchy2"/>
    <dgm:cxn modelId="{5119E14E-2A59-4C70-A980-5186C8B05B8F}" type="presParOf" srcId="{67779252-9B3C-4D7F-8D7E-AA9BFBAB2644}" destId="{81C636B4-2FA7-4179-B0B0-52B575FC98DD}" srcOrd="1" destOrd="0" presId="urn:microsoft.com/office/officeart/2005/8/layout/hierarchy2"/>
    <dgm:cxn modelId="{2AB7A738-4F32-4D46-B9D9-D63406407A34}" type="presParOf" srcId="{81C636B4-2FA7-4179-B0B0-52B575FC98DD}" destId="{ADC7C5D6-9213-4E69-A63E-7E3E46D2A4A7}" srcOrd="0" destOrd="0" presId="urn:microsoft.com/office/officeart/2005/8/layout/hierarchy2"/>
    <dgm:cxn modelId="{7CAD8D41-82BD-45DA-B615-4176D6C227E6}" type="presParOf" srcId="{ADC7C5D6-9213-4E69-A63E-7E3E46D2A4A7}" destId="{9661D510-F8D8-4201-B66E-6D826F1F69A2}" srcOrd="0" destOrd="0" presId="urn:microsoft.com/office/officeart/2005/8/layout/hierarchy2"/>
    <dgm:cxn modelId="{8B5E240E-B497-4AAF-826D-3088EA86A537}" type="presParOf" srcId="{81C636B4-2FA7-4179-B0B0-52B575FC98DD}" destId="{3DD8CA9E-E6D0-4DFE-B6A1-02D4B119EDC1}" srcOrd="1" destOrd="0" presId="urn:microsoft.com/office/officeart/2005/8/layout/hierarchy2"/>
    <dgm:cxn modelId="{C9A5872A-1CFC-4F58-90F9-8BBFB5CD2C3B}" type="presParOf" srcId="{3DD8CA9E-E6D0-4DFE-B6A1-02D4B119EDC1}" destId="{35112F65-C5C8-4A6C-A660-A51CD16495E9}" srcOrd="0" destOrd="0" presId="urn:microsoft.com/office/officeart/2005/8/layout/hierarchy2"/>
    <dgm:cxn modelId="{EE537FC0-F601-4055-A3CD-84330E0A2376}" type="presParOf" srcId="{3DD8CA9E-E6D0-4DFE-B6A1-02D4B119EDC1}" destId="{7A9755A4-DFBA-4DC2-BD77-826422676A1A}" srcOrd="1" destOrd="0" presId="urn:microsoft.com/office/officeart/2005/8/layout/hierarchy2"/>
    <dgm:cxn modelId="{9E4F3423-0D19-4AEA-9EC5-9EB755A4F55A}" type="presParOf" srcId="{7A9755A4-DFBA-4DC2-BD77-826422676A1A}" destId="{A22B0C02-D32C-4D9C-9C15-66BC19C84CDE}" srcOrd="0" destOrd="0" presId="urn:microsoft.com/office/officeart/2005/8/layout/hierarchy2"/>
    <dgm:cxn modelId="{3F0254AE-CE47-4088-8A4E-2270F1A9F7D9}" type="presParOf" srcId="{A22B0C02-D32C-4D9C-9C15-66BC19C84CDE}" destId="{B6796530-A053-447E-AE20-3884A8744D40}" srcOrd="0" destOrd="0" presId="urn:microsoft.com/office/officeart/2005/8/layout/hierarchy2"/>
    <dgm:cxn modelId="{41EDFCA1-AE20-4539-B4CC-AADBE66C3307}" type="presParOf" srcId="{7A9755A4-DFBA-4DC2-BD77-826422676A1A}" destId="{7EC0DDAF-56DD-4826-9489-24F855078A3C}" srcOrd="1" destOrd="0" presId="urn:microsoft.com/office/officeart/2005/8/layout/hierarchy2"/>
    <dgm:cxn modelId="{EA6CCABD-576A-4A59-ADF4-91607CA8372E}" type="presParOf" srcId="{7EC0DDAF-56DD-4826-9489-24F855078A3C}" destId="{FEE9CDDF-0C63-4B10-BA26-710FC56E5EE7}" srcOrd="0" destOrd="0" presId="urn:microsoft.com/office/officeart/2005/8/layout/hierarchy2"/>
    <dgm:cxn modelId="{EA3B18D0-4B61-4D74-95A0-D6ED14C20F3B}" type="presParOf" srcId="{7EC0DDAF-56DD-4826-9489-24F855078A3C}" destId="{3664FF91-49E7-4A70-800C-E53FEF4BC297}" srcOrd="1" destOrd="0" presId="urn:microsoft.com/office/officeart/2005/8/layout/hierarchy2"/>
    <dgm:cxn modelId="{37EF48AA-FAAA-4C47-A9A1-F70DEA7B7C59}" type="presParOf" srcId="{81C636B4-2FA7-4179-B0B0-52B575FC98DD}" destId="{045D7A13-437F-4183-A5A0-F28FE3D36CBF}" srcOrd="2" destOrd="0" presId="urn:microsoft.com/office/officeart/2005/8/layout/hierarchy2"/>
    <dgm:cxn modelId="{4C8E2398-A039-4EC8-B4AD-FDA61603ED63}" type="presParOf" srcId="{045D7A13-437F-4183-A5A0-F28FE3D36CBF}" destId="{CB83A338-B7D3-4250-B6A3-0CC72FD98316}" srcOrd="0" destOrd="0" presId="urn:microsoft.com/office/officeart/2005/8/layout/hierarchy2"/>
    <dgm:cxn modelId="{714BBC6D-8F65-488E-BFBD-8CE94CF09199}" type="presParOf" srcId="{81C636B4-2FA7-4179-B0B0-52B575FC98DD}" destId="{A05DC8D4-AA85-4F23-9A36-D9F06EFB54A1}" srcOrd="3" destOrd="0" presId="urn:microsoft.com/office/officeart/2005/8/layout/hierarchy2"/>
    <dgm:cxn modelId="{7776FB14-F141-4878-8D65-EC5513552192}" type="presParOf" srcId="{A05DC8D4-AA85-4F23-9A36-D9F06EFB54A1}" destId="{8601E9B4-5712-435C-A25F-E23E30EAA721}" srcOrd="0" destOrd="0" presId="urn:microsoft.com/office/officeart/2005/8/layout/hierarchy2"/>
    <dgm:cxn modelId="{E6E7FB4B-C17B-42EC-BFCF-EEB42AE716AC}" type="presParOf" srcId="{A05DC8D4-AA85-4F23-9A36-D9F06EFB54A1}" destId="{4CDB9080-6583-49D2-AF89-8471EA1C0491}" srcOrd="1" destOrd="0" presId="urn:microsoft.com/office/officeart/2005/8/layout/hierarchy2"/>
    <dgm:cxn modelId="{066BD7F9-A401-41AD-94F6-5AB7010B1C7A}" type="presParOf" srcId="{4CDB9080-6583-49D2-AF89-8471EA1C0491}" destId="{5D35E9E8-5E3A-4E76-BA3D-35679AD7A2F2}" srcOrd="0" destOrd="0" presId="urn:microsoft.com/office/officeart/2005/8/layout/hierarchy2"/>
    <dgm:cxn modelId="{F09E812A-4E69-47D7-A0F4-113F935331A4}" type="presParOf" srcId="{5D35E9E8-5E3A-4E76-BA3D-35679AD7A2F2}" destId="{21DAB46C-7010-40AE-999A-34BD6D376F25}" srcOrd="0" destOrd="0" presId="urn:microsoft.com/office/officeart/2005/8/layout/hierarchy2"/>
    <dgm:cxn modelId="{C7EB5174-1104-417E-8643-886D90F74DB6}" type="presParOf" srcId="{4CDB9080-6583-49D2-AF89-8471EA1C0491}" destId="{EA5C6D28-7657-4531-BB99-9C3B8A3EEB5E}" srcOrd="1" destOrd="0" presId="urn:microsoft.com/office/officeart/2005/8/layout/hierarchy2"/>
    <dgm:cxn modelId="{372AF156-D107-434C-9050-9335E0D67D8A}" type="presParOf" srcId="{EA5C6D28-7657-4531-BB99-9C3B8A3EEB5E}" destId="{FA203AB5-44E8-4FD1-B763-3FAF5F9546F0}" srcOrd="0" destOrd="0" presId="urn:microsoft.com/office/officeart/2005/8/layout/hierarchy2"/>
    <dgm:cxn modelId="{B2B11140-C8A0-4FBD-8849-D956CD42595A}" type="presParOf" srcId="{EA5C6D28-7657-4531-BB99-9C3B8A3EEB5E}" destId="{9A0038AA-DF3D-4E35-A7EF-9407B039461B}" srcOrd="1" destOrd="0" presId="urn:microsoft.com/office/officeart/2005/8/layout/hierarchy2"/>
    <dgm:cxn modelId="{ACFB4EDE-F703-4C8F-9500-AE2290AA258C}" type="presParOf" srcId="{4CDB9080-6583-49D2-AF89-8471EA1C0491}" destId="{75625A5C-FC8B-4A45-A33C-058D53D00CBE}" srcOrd="2" destOrd="0" presId="urn:microsoft.com/office/officeart/2005/8/layout/hierarchy2"/>
    <dgm:cxn modelId="{FFA36385-C6FD-4B2D-A555-4D190BE20190}" type="presParOf" srcId="{75625A5C-FC8B-4A45-A33C-058D53D00CBE}" destId="{29B91269-08F3-4327-B900-331E559384BB}" srcOrd="0" destOrd="0" presId="urn:microsoft.com/office/officeart/2005/8/layout/hierarchy2"/>
    <dgm:cxn modelId="{5069E810-9077-4FCC-9264-62CBDC3514D1}" type="presParOf" srcId="{4CDB9080-6583-49D2-AF89-8471EA1C0491}" destId="{F47898A0-1D85-4EEC-B9ED-1041FFAF3097}" srcOrd="3" destOrd="0" presId="urn:microsoft.com/office/officeart/2005/8/layout/hierarchy2"/>
    <dgm:cxn modelId="{30EA92A4-C6AB-4EBA-A14D-4A518CAC86E3}" type="presParOf" srcId="{F47898A0-1D85-4EEC-B9ED-1041FFAF3097}" destId="{4F68615B-ED4C-44EE-9A90-F25DA52A4506}" srcOrd="0" destOrd="0" presId="urn:microsoft.com/office/officeart/2005/8/layout/hierarchy2"/>
    <dgm:cxn modelId="{2A05E11B-F37B-43BF-A5AF-E73D98064958}" type="presParOf" srcId="{F47898A0-1D85-4EEC-B9ED-1041FFAF3097}" destId="{BE45DE5B-21BC-40E0-BD58-7A34801AA16F}" srcOrd="1" destOrd="0" presId="urn:microsoft.com/office/officeart/2005/8/layout/hierarchy2"/>
    <dgm:cxn modelId="{BB32AB30-BE08-4552-9F98-B2B63B2E3EF4}" type="presParOf" srcId="{81C636B4-2FA7-4179-B0B0-52B575FC98DD}" destId="{26350E11-EEB9-4B15-9BC6-AA36F9E66F5F}" srcOrd="4" destOrd="0" presId="urn:microsoft.com/office/officeart/2005/8/layout/hierarchy2"/>
    <dgm:cxn modelId="{241229D8-DAEF-46B7-8C85-98A0B26D5A4D}" type="presParOf" srcId="{26350E11-EEB9-4B15-9BC6-AA36F9E66F5F}" destId="{EDE4EB60-250D-4256-AF20-358BDE0F25E5}" srcOrd="0" destOrd="0" presId="urn:microsoft.com/office/officeart/2005/8/layout/hierarchy2"/>
    <dgm:cxn modelId="{AD6E7CAA-4388-4BD4-BFF2-EDEBD1927688}" type="presParOf" srcId="{81C636B4-2FA7-4179-B0B0-52B575FC98DD}" destId="{C6783E96-C5B3-4A47-8170-A59D4303A074}" srcOrd="5" destOrd="0" presId="urn:microsoft.com/office/officeart/2005/8/layout/hierarchy2"/>
    <dgm:cxn modelId="{3D568D7E-620D-4DEE-9683-913D338B5419}" type="presParOf" srcId="{C6783E96-C5B3-4A47-8170-A59D4303A074}" destId="{314911B4-015D-492C-BE85-5D514A3DE1E7}" srcOrd="0" destOrd="0" presId="urn:microsoft.com/office/officeart/2005/8/layout/hierarchy2"/>
    <dgm:cxn modelId="{3E369539-2D16-4F3F-B788-C817B210CBED}" type="presParOf" srcId="{C6783E96-C5B3-4A47-8170-A59D4303A074}" destId="{9087B9FE-2A43-416A-8883-14BCA4B8834C}" srcOrd="1" destOrd="0" presId="urn:microsoft.com/office/officeart/2005/8/layout/hierarchy2"/>
    <dgm:cxn modelId="{187869B0-4457-4F7F-95AD-9115B14449E7}" type="presParOf" srcId="{9087B9FE-2A43-416A-8883-14BCA4B8834C}" destId="{6100C460-1811-4E37-AC66-3DD9C6B41989}" srcOrd="0" destOrd="0" presId="urn:microsoft.com/office/officeart/2005/8/layout/hierarchy2"/>
    <dgm:cxn modelId="{222B39F5-3641-4867-8AC9-BCB701806809}" type="presParOf" srcId="{6100C460-1811-4E37-AC66-3DD9C6B41989}" destId="{4D51DAF1-4749-4F49-89A7-D6F817397B52}" srcOrd="0" destOrd="0" presId="urn:microsoft.com/office/officeart/2005/8/layout/hierarchy2"/>
    <dgm:cxn modelId="{E40A12C2-742E-41F4-AC02-399BDEE1C09C}" type="presParOf" srcId="{9087B9FE-2A43-416A-8883-14BCA4B8834C}" destId="{7A6DB55D-7B89-45AE-8DF1-1DF99D10C11E}" srcOrd="1" destOrd="0" presId="urn:microsoft.com/office/officeart/2005/8/layout/hierarchy2"/>
    <dgm:cxn modelId="{EF5884F0-429D-4098-91F0-9808A59A1894}" type="presParOf" srcId="{7A6DB55D-7B89-45AE-8DF1-1DF99D10C11E}" destId="{BDCAD7E6-3385-41B9-9885-9E18B04D27E8}" srcOrd="0" destOrd="0" presId="urn:microsoft.com/office/officeart/2005/8/layout/hierarchy2"/>
    <dgm:cxn modelId="{A30DE961-D6E0-4CC9-BAF1-2A66F427BF2C}" type="presParOf" srcId="{7A6DB55D-7B89-45AE-8DF1-1DF99D10C11E}" destId="{B161539D-1B86-4958-8E54-45524566AA52}" srcOrd="1" destOrd="0" presId="urn:microsoft.com/office/officeart/2005/8/layout/hierarchy2"/>
    <dgm:cxn modelId="{0A19D60D-D552-4B86-9F30-4C439890F8DB}" type="presParOf" srcId="{9087B9FE-2A43-416A-8883-14BCA4B8834C}" destId="{9073794C-8FBE-4CBA-B6F0-0E654B60A339}" srcOrd="2" destOrd="0" presId="urn:microsoft.com/office/officeart/2005/8/layout/hierarchy2"/>
    <dgm:cxn modelId="{F30A6827-7FED-42EB-8CCF-E206F926BB7C}" type="presParOf" srcId="{9073794C-8FBE-4CBA-B6F0-0E654B60A339}" destId="{D04373F8-140F-4D5F-B3CC-41EAE77E781E}" srcOrd="0" destOrd="0" presId="urn:microsoft.com/office/officeart/2005/8/layout/hierarchy2"/>
    <dgm:cxn modelId="{B300EEAF-4B7F-4BF2-9B75-A38B61A03468}" type="presParOf" srcId="{9087B9FE-2A43-416A-8883-14BCA4B8834C}" destId="{5086D2D5-B3F3-4FE6-9911-58B178404CA6}" srcOrd="3" destOrd="0" presId="urn:microsoft.com/office/officeart/2005/8/layout/hierarchy2"/>
    <dgm:cxn modelId="{EB16ED4A-99F8-4B5C-ABD4-94DC9ADD2677}" type="presParOf" srcId="{5086D2D5-B3F3-4FE6-9911-58B178404CA6}" destId="{9A2E6D41-1029-41D0-8091-C7241189F228}" srcOrd="0" destOrd="0" presId="urn:microsoft.com/office/officeart/2005/8/layout/hierarchy2"/>
    <dgm:cxn modelId="{A63DE114-9C15-4685-8253-A9A9DB092FB8}" type="presParOf" srcId="{5086D2D5-B3F3-4FE6-9911-58B178404CA6}" destId="{051BC265-5DC6-4550-A7D9-03B8E2DA956C}" srcOrd="1" destOrd="0" presId="urn:microsoft.com/office/officeart/2005/8/layout/hierarchy2"/>
    <dgm:cxn modelId="{C74AB060-EDB6-44BE-A222-1571029CD624}" type="presParOf" srcId="{81C636B4-2FA7-4179-B0B0-52B575FC98DD}" destId="{B23A1FE4-BF65-40CE-B765-3A2694F69556}" srcOrd="6" destOrd="0" presId="urn:microsoft.com/office/officeart/2005/8/layout/hierarchy2"/>
    <dgm:cxn modelId="{958A3457-11F1-4EEB-94E5-BFA1A1E587E0}" type="presParOf" srcId="{B23A1FE4-BF65-40CE-B765-3A2694F69556}" destId="{CCC252D5-2EE3-43EF-8E44-35F40AB877F0}" srcOrd="0" destOrd="0" presId="urn:microsoft.com/office/officeart/2005/8/layout/hierarchy2"/>
    <dgm:cxn modelId="{FC8F6582-B608-42A9-AF79-E1D90061A188}" type="presParOf" srcId="{81C636B4-2FA7-4179-B0B0-52B575FC98DD}" destId="{CAA685AA-A82F-4218-9759-C83A8E967879}" srcOrd="7" destOrd="0" presId="urn:microsoft.com/office/officeart/2005/8/layout/hierarchy2"/>
    <dgm:cxn modelId="{FF3AB5FE-1600-4CE0-BB32-2EF4ADF33A64}" type="presParOf" srcId="{CAA685AA-A82F-4218-9759-C83A8E967879}" destId="{6FE77516-D23F-462E-87F9-42549FD37E0A}" srcOrd="0" destOrd="0" presId="urn:microsoft.com/office/officeart/2005/8/layout/hierarchy2"/>
    <dgm:cxn modelId="{2D4EEA17-CA62-4F86-A580-3F98C7A8BE0A}" type="presParOf" srcId="{CAA685AA-A82F-4218-9759-C83A8E967879}" destId="{2B66B249-435F-42D6-A7A3-3A915AA86A4D}" srcOrd="1" destOrd="0" presId="urn:microsoft.com/office/officeart/2005/8/layout/hierarchy2"/>
    <dgm:cxn modelId="{FA85289C-2067-4226-BD48-8F2F72B091A1}" type="presParOf" srcId="{2B66B249-435F-42D6-A7A3-3A915AA86A4D}" destId="{02F57BE4-592C-4312-ACF7-784AA89A8F4E}" srcOrd="0" destOrd="0" presId="urn:microsoft.com/office/officeart/2005/8/layout/hierarchy2"/>
    <dgm:cxn modelId="{70425842-1497-499D-A96B-6BF49272902A}" type="presParOf" srcId="{02F57BE4-592C-4312-ACF7-784AA89A8F4E}" destId="{B55B64DD-DB6A-40B7-92C0-CAD1E82DA17E}" srcOrd="0" destOrd="0" presId="urn:microsoft.com/office/officeart/2005/8/layout/hierarchy2"/>
    <dgm:cxn modelId="{E19E52DD-1BD0-4E71-9544-07D8026E7AEF}" type="presParOf" srcId="{2B66B249-435F-42D6-A7A3-3A915AA86A4D}" destId="{70A60D5C-65C4-4092-86F4-939201D32106}" srcOrd="1" destOrd="0" presId="urn:microsoft.com/office/officeart/2005/8/layout/hierarchy2"/>
    <dgm:cxn modelId="{1ACF7D9F-339D-4531-B09A-3CA17BC6F697}" type="presParOf" srcId="{70A60D5C-65C4-4092-86F4-939201D32106}" destId="{7B83FFFA-2EF0-498F-8B14-337AEE8FAD42}" srcOrd="0" destOrd="0" presId="urn:microsoft.com/office/officeart/2005/8/layout/hierarchy2"/>
    <dgm:cxn modelId="{BA83402C-EF58-4CF7-B982-944EC03797AB}" type="presParOf" srcId="{70A60D5C-65C4-4092-86F4-939201D32106}" destId="{822B0B45-E44A-4946-A2F8-9C87B7D4A82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8083B-EA3E-4549-835A-D6DBC0BFF396}">
      <dsp:nvSpPr>
        <dsp:cNvPr id="0" name=""/>
        <dsp:cNvSpPr/>
      </dsp:nvSpPr>
      <dsp:spPr>
        <a:xfrm>
          <a:off x="0" y="14122"/>
          <a:ext cx="6859408" cy="11692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Most of the glucose and oxygen produced in the chloroplast are moved to the mitochondria for cellular respiration to recharge ATP.</a:t>
          </a:r>
        </a:p>
      </dsp:txBody>
      <dsp:txXfrm>
        <a:off x="57079" y="71201"/>
        <a:ext cx="6745250" cy="1055120"/>
      </dsp:txXfrm>
    </dsp:sp>
    <dsp:sp modelId="{7E3D5291-BE07-C44A-AFFD-57178AB67AC7}">
      <dsp:nvSpPr>
        <dsp:cNvPr id="0" name=""/>
        <dsp:cNvSpPr/>
      </dsp:nvSpPr>
      <dsp:spPr>
        <a:xfrm>
          <a:off x="0" y="1367721"/>
          <a:ext cx="6859408" cy="134784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Some glucose from photosynthesis is used to assemble cellulose, which makes up most of the mass of a plant.</a:t>
          </a:r>
          <a:endParaRPr lang="en-US" sz="2400" kern="1200" dirty="0"/>
        </a:p>
      </dsp:txBody>
      <dsp:txXfrm>
        <a:off x="65796" y="1433517"/>
        <a:ext cx="6727816" cy="1216248"/>
      </dsp:txXfrm>
    </dsp:sp>
    <dsp:sp modelId="{2815DB32-26D7-E44B-AD59-EFFAD8DB2760}">
      <dsp:nvSpPr>
        <dsp:cNvPr id="0" name=""/>
        <dsp:cNvSpPr/>
      </dsp:nvSpPr>
      <dsp:spPr>
        <a:xfrm>
          <a:off x="0" y="2899881"/>
          <a:ext cx="6859408" cy="134784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Xylem consists of long tubes of cells that use evaporation to move water and minerals upward from the roots to its leaves. </a:t>
          </a:r>
        </a:p>
      </dsp:txBody>
      <dsp:txXfrm>
        <a:off x="65796" y="2965677"/>
        <a:ext cx="6727816" cy="1216248"/>
      </dsp:txXfrm>
    </dsp:sp>
    <dsp:sp modelId="{44373F2E-1842-3F45-B65E-859D774B0428}">
      <dsp:nvSpPr>
        <dsp:cNvPr id="0" name=""/>
        <dsp:cNvSpPr/>
      </dsp:nvSpPr>
      <dsp:spPr>
        <a:xfrm>
          <a:off x="0" y="4432041"/>
          <a:ext cx="6859408" cy="13478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Phloem forms long tubes of cells that use gravity to move molecules like glucose down from the leaves to other cells for respiration and biosynthesis.</a:t>
          </a:r>
        </a:p>
      </dsp:txBody>
      <dsp:txXfrm>
        <a:off x="65796" y="4497837"/>
        <a:ext cx="6727816" cy="12162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F7EE6-80C5-40EE-BB4E-2EDBFFAC8562}">
      <dsp:nvSpPr>
        <dsp:cNvPr id="0" name=""/>
        <dsp:cNvSpPr/>
      </dsp:nvSpPr>
      <dsp:spPr>
        <a:xfrm>
          <a:off x="253215" y="2639536"/>
          <a:ext cx="2847508" cy="91665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Glucose Is Produced in Photosynthesis</a:t>
          </a:r>
          <a:endParaRPr lang="en-US" sz="1800" kern="1200" dirty="0"/>
        </a:p>
      </dsp:txBody>
      <dsp:txXfrm>
        <a:off x="280063" y="2666384"/>
        <a:ext cx="2793812" cy="862956"/>
      </dsp:txXfrm>
    </dsp:sp>
    <dsp:sp modelId="{ADC7C5D6-9213-4E69-A63E-7E3E46D2A4A7}">
      <dsp:nvSpPr>
        <dsp:cNvPr id="0" name=""/>
        <dsp:cNvSpPr/>
      </dsp:nvSpPr>
      <dsp:spPr>
        <a:xfrm rot="17132988">
          <a:off x="2099633" y="1766858"/>
          <a:ext cx="273550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735501" y="133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398997" y="1711786"/>
        <a:ext cx="136775" cy="136775"/>
      </dsp:txXfrm>
    </dsp:sp>
    <dsp:sp modelId="{35112F65-C5C8-4A6C-A660-A51CD16495E9}">
      <dsp:nvSpPr>
        <dsp:cNvPr id="0" name=""/>
        <dsp:cNvSpPr/>
      </dsp:nvSpPr>
      <dsp:spPr>
        <a:xfrm>
          <a:off x="3834045" y="4159"/>
          <a:ext cx="2847508" cy="91665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Used for Cell Respiration</a:t>
          </a:r>
          <a:endParaRPr lang="en-US" sz="1800" kern="1200" dirty="0"/>
        </a:p>
      </dsp:txBody>
      <dsp:txXfrm>
        <a:off x="3860893" y="31007"/>
        <a:ext cx="2793812" cy="862956"/>
      </dsp:txXfrm>
    </dsp:sp>
    <dsp:sp modelId="{A22B0C02-D32C-4D9C-9C15-66BC19C84CDE}">
      <dsp:nvSpPr>
        <dsp:cNvPr id="0" name=""/>
        <dsp:cNvSpPr/>
      </dsp:nvSpPr>
      <dsp:spPr>
        <a:xfrm>
          <a:off x="6681554" y="449170"/>
          <a:ext cx="73332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33322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029882" y="444153"/>
        <a:ext cx="36666" cy="36666"/>
      </dsp:txXfrm>
    </dsp:sp>
    <dsp:sp modelId="{FEE9CDDF-0C63-4B10-BA26-710FC56E5EE7}">
      <dsp:nvSpPr>
        <dsp:cNvPr id="0" name=""/>
        <dsp:cNvSpPr/>
      </dsp:nvSpPr>
      <dsp:spPr>
        <a:xfrm>
          <a:off x="7414876" y="4159"/>
          <a:ext cx="2847508" cy="91665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Rearranged back into CO</a:t>
          </a:r>
          <a:r>
            <a:rPr lang="en-US" sz="1800" kern="1200" baseline="-25000" dirty="0" smtClean="0"/>
            <a:t>2</a:t>
          </a:r>
          <a:r>
            <a:rPr lang="en-US" sz="1800" kern="1200" dirty="0" smtClean="0"/>
            <a:t> and H</a:t>
          </a:r>
          <a:r>
            <a:rPr lang="en-US" sz="1800" kern="1200" baseline="-25000" dirty="0" smtClean="0"/>
            <a:t>2</a:t>
          </a:r>
          <a:r>
            <a:rPr lang="en-US" sz="1800" kern="1200" dirty="0" smtClean="0"/>
            <a:t>O.</a:t>
          </a:r>
          <a:endParaRPr lang="en-US" sz="1800" kern="1200" dirty="0"/>
        </a:p>
      </dsp:txBody>
      <dsp:txXfrm>
        <a:off x="7441724" y="31007"/>
        <a:ext cx="2793812" cy="862956"/>
      </dsp:txXfrm>
    </dsp:sp>
    <dsp:sp modelId="{045D7A13-437F-4183-A5A0-F28FE3D36CBF}">
      <dsp:nvSpPr>
        <dsp:cNvPr id="0" name=""/>
        <dsp:cNvSpPr/>
      </dsp:nvSpPr>
      <dsp:spPr>
        <a:xfrm rot="18289469">
          <a:off x="2825318" y="2557471"/>
          <a:ext cx="128413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284131" y="133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35281" y="2538683"/>
        <a:ext cx="64206" cy="64206"/>
      </dsp:txXfrm>
    </dsp:sp>
    <dsp:sp modelId="{8601E9B4-5712-435C-A25F-E23E30EAA721}">
      <dsp:nvSpPr>
        <dsp:cNvPr id="0" name=""/>
        <dsp:cNvSpPr/>
      </dsp:nvSpPr>
      <dsp:spPr>
        <a:xfrm>
          <a:off x="3834045" y="1585385"/>
          <a:ext cx="2847508" cy="916652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Assembled into Carbohydrates like Starch &amp; Cellulose</a:t>
          </a:r>
          <a:endParaRPr lang="en-US" sz="1800" kern="1200" dirty="0"/>
        </a:p>
      </dsp:txBody>
      <dsp:txXfrm>
        <a:off x="3860893" y="1612233"/>
        <a:ext cx="2793812" cy="862956"/>
      </dsp:txXfrm>
    </dsp:sp>
    <dsp:sp modelId="{5D35E9E8-5E3A-4E76-BA3D-35679AD7A2F2}">
      <dsp:nvSpPr>
        <dsp:cNvPr id="0" name=""/>
        <dsp:cNvSpPr/>
      </dsp:nvSpPr>
      <dsp:spPr>
        <a:xfrm rot="19604108">
          <a:off x="6609700" y="1789866"/>
          <a:ext cx="87702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877028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026289" y="1781256"/>
        <a:ext cx="43851" cy="43851"/>
      </dsp:txXfrm>
    </dsp:sp>
    <dsp:sp modelId="{FA203AB5-44E8-4FD1-B763-3FAF5F9546F0}">
      <dsp:nvSpPr>
        <dsp:cNvPr id="0" name=""/>
        <dsp:cNvSpPr/>
      </dsp:nvSpPr>
      <dsp:spPr>
        <a:xfrm>
          <a:off x="7414876" y="1104326"/>
          <a:ext cx="2847508" cy="91665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Starch Provides Long Term Energy Storage</a:t>
          </a:r>
          <a:endParaRPr lang="en-US" sz="1800" kern="1200" dirty="0"/>
        </a:p>
      </dsp:txBody>
      <dsp:txXfrm>
        <a:off x="7441724" y="1131174"/>
        <a:ext cx="2793812" cy="862956"/>
      </dsp:txXfrm>
    </dsp:sp>
    <dsp:sp modelId="{75625A5C-FC8B-4A45-A33C-058D53D00CBE}">
      <dsp:nvSpPr>
        <dsp:cNvPr id="0" name=""/>
        <dsp:cNvSpPr/>
      </dsp:nvSpPr>
      <dsp:spPr>
        <a:xfrm rot="2024338">
          <a:off x="6607292" y="2275289"/>
          <a:ext cx="88184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881845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026169" y="2266558"/>
        <a:ext cx="44092" cy="44092"/>
      </dsp:txXfrm>
    </dsp:sp>
    <dsp:sp modelId="{4F68615B-ED4C-44EE-9A90-F25DA52A4506}">
      <dsp:nvSpPr>
        <dsp:cNvPr id="0" name=""/>
        <dsp:cNvSpPr/>
      </dsp:nvSpPr>
      <dsp:spPr>
        <a:xfrm>
          <a:off x="7414876" y="2075171"/>
          <a:ext cx="2847508" cy="91665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Cellulose Forms Cell Walls (</a:t>
          </a:r>
          <a:r>
            <a:rPr lang="en-US" sz="1800" i="1" kern="1200" dirty="0" smtClean="0"/>
            <a:t>most of plant’s mass</a:t>
          </a:r>
          <a:r>
            <a:rPr lang="en-US" sz="1800" kern="1200" dirty="0" smtClean="0"/>
            <a:t>)</a:t>
          </a:r>
          <a:endParaRPr lang="en-US" sz="1800" kern="1200" dirty="0"/>
        </a:p>
      </dsp:txBody>
      <dsp:txXfrm>
        <a:off x="7441724" y="2102019"/>
        <a:ext cx="2793812" cy="862956"/>
      </dsp:txXfrm>
    </dsp:sp>
    <dsp:sp modelId="{26350E11-EEB9-4B15-9BC6-AA36F9E66F5F}">
      <dsp:nvSpPr>
        <dsp:cNvPr id="0" name=""/>
        <dsp:cNvSpPr/>
      </dsp:nvSpPr>
      <dsp:spPr>
        <a:xfrm rot="2589242">
          <a:off x="2946346" y="3474917"/>
          <a:ext cx="114149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141497" y="133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88557" y="3459695"/>
        <a:ext cx="57074" cy="57074"/>
      </dsp:txXfrm>
    </dsp:sp>
    <dsp:sp modelId="{314911B4-015D-492C-BE85-5D514A3DE1E7}">
      <dsp:nvSpPr>
        <dsp:cNvPr id="0" name=""/>
        <dsp:cNvSpPr/>
      </dsp:nvSpPr>
      <dsp:spPr>
        <a:xfrm>
          <a:off x="3933466" y="3420276"/>
          <a:ext cx="2847508" cy="916652"/>
        </a:xfrm>
        <a:prstGeom prst="roundRect">
          <a:avLst>
            <a:gd name="adj" fmla="val 10000"/>
          </a:avLst>
        </a:prstGeom>
        <a:solidFill>
          <a:srgbClr val="99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Rearranged into Fatty Acids</a:t>
          </a:r>
          <a:endParaRPr lang="en-US" sz="1800" kern="1200" dirty="0"/>
        </a:p>
      </dsp:txBody>
      <dsp:txXfrm>
        <a:off x="3960314" y="3447124"/>
        <a:ext cx="2793812" cy="862956"/>
      </dsp:txXfrm>
    </dsp:sp>
    <dsp:sp modelId="{6100C460-1811-4E37-AC66-3DD9C6B41989}">
      <dsp:nvSpPr>
        <dsp:cNvPr id="0" name=""/>
        <dsp:cNvSpPr/>
      </dsp:nvSpPr>
      <dsp:spPr>
        <a:xfrm rot="20291427">
          <a:off x="6756539" y="3738455"/>
          <a:ext cx="68277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82772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080855" y="3734701"/>
        <a:ext cx="34138" cy="34138"/>
      </dsp:txXfrm>
    </dsp:sp>
    <dsp:sp modelId="{BDCAD7E6-3385-41B9-9885-9E18B04D27E8}">
      <dsp:nvSpPr>
        <dsp:cNvPr id="0" name=""/>
        <dsp:cNvSpPr/>
      </dsp:nvSpPr>
      <dsp:spPr>
        <a:xfrm>
          <a:off x="7414876" y="3166611"/>
          <a:ext cx="2847508" cy="916652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Fatty Acids are Assembled into Fats</a:t>
          </a:r>
          <a:endParaRPr lang="en-US" sz="1800" kern="1200" dirty="0"/>
        </a:p>
      </dsp:txBody>
      <dsp:txXfrm>
        <a:off x="7441724" y="3193459"/>
        <a:ext cx="2793812" cy="862956"/>
      </dsp:txXfrm>
    </dsp:sp>
    <dsp:sp modelId="{9073794C-8FBE-4CBA-B6F0-0E654B60A339}">
      <dsp:nvSpPr>
        <dsp:cNvPr id="0" name=""/>
        <dsp:cNvSpPr/>
      </dsp:nvSpPr>
      <dsp:spPr>
        <a:xfrm rot="2961126">
          <a:off x="6611362" y="4234455"/>
          <a:ext cx="97312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73124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073597" y="4223443"/>
        <a:ext cx="48656" cy="48656"/>
      </dsp:txXfrm>
    </dsp:sp>
    <dsp:sp modelId="{9A2E6D41-1029-41D0-8091-C7241189F228}">
      <dsp:nvSpPr>
        <dsp:cNvPr id="0" name=""/>
        <dsp:cNvSpPr/>
      </dsp:nvSpPr>
      <dsp:spPr>
        <a:xfrm>
          <a:off x="7414876" y="4158612"/>
          <a:ext cx="2847508" cy="916652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Fatty Acids Combine with Phosphorus to Form Membranes</a:t>
          </a:r>
          <a:endParaRPr lang="en-US" sz="1800" kern="1200" dirty="0"/>
        </a:p>
      </dsp:txBody>
      <dsp:txXfrm>
        <a:off x="7441724" y="4185460"/>
        <a:ext cx="2793812" cy="862956"/>
      </dsp:txXfrm>
    </dsp:sp>
    <dsp:sp modelId="{B23A1FE4-BF65-40CE-B765-3A2694F69556}">
      <dsp:nvSpPr>
        <dsp:cNvPr id="0" name=""/>
        <dsp:cNvSpPr/>
      </dsp:nvSpPr>
      <dsp:spPr>
        <a:xfrm rot="4467012">
          <a:off x="2099633" y="4402235"/>
          <a:ext cx="273550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735501" y="133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398997" y="4347163"/>
        <a:ext cx="136775" cy="136775"/>
      </dsp:txXfrm>
    </dsp:sp>
    <dsp:sp modelId="{6FE77516-D23F-462E-87F9-42549FD37E0A}">
      <dsp:nvSpPr>
        <dsp:cNvPr id="0" name=""/>
        <dsp:cNvSpPr/>
      </dsp:nvSpPr>
      <dsp:spPr>
        <a:xfrm>
          <a:off x="3834045" y="5274912"/>
          <a:ext cx="2847508" cy="916652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Combined with Nitrogen to Form Amino Acids</a:t>
          </a:r>
          <a:endParaRPr lang="en-US" sz="1800" kern="1200" dirty="0"/>
        </a:p>
      </dsp:txBody>
      <dsp:txXfrm>
        <a:off x="3860893" y="5301760"/>
        <a:ext cx="2793812" cy="862956"/>
      </dsp:txXfrm>
    </dsp:sp>
    <dsp:sp modelId="{02F57BE4-592C-4312-ACF7-784AA89A8F4E}">
      <dsp:nvSpPr>
        <dsp:cNvPr id="0" name=""/>
        <dsp:cNvSpPr/>
      </dsp:nvSpPr>
      <dsp:spPr>
        <a:xfrm rot="19500">
          <a:off x="6681548" y="5722003"/>
          <a:ext cx="73333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33333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029881" y="5716985"/>
        <a:ext cx="36666" cy="36666"/>
      </dsp:txXfrm>
    </dsp:sp>
    <dsp:sp modelId="{7B83FFFA-2EF0-498F-8B14-337AEE8FAD42}">
      <dsp:nvSpPr>
        <dsp:cNvPr id="0" name=""/>
        <dsp:cNvSpPr/>
      </dsp:nvSpPr>
      <dsp:spPr>
        <a:xfrm>
          <a:off x="7414876" y="5279072"/>
          <a:ext cx="2847508" cy="916652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Amino Acids </a:t>
          </a:r>
          <a:r>
            <a:rPr lang="en-US" sz="1800" kern="1200" dirty="0" smtClean="0"/>
            <a:t>are Assembled</a:t>
          </a:r>
          <a:r>
            <a:rPr lang="en-US" sz="1800" kern="1200" dirty="0" smtClean="0"/>
            <a:t> into Proteins</a:t>
          </a:r>
          <a:endParaRPr lang="en-US" sz="1800" kern="1200" dirty="0"/>
        </a:p>
      </dsp:txBody>
      <dsp:txXfrm>
        <a:off x="7441724" y="5305920"/>
        <a:ext cx="2793812" cy="862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02CC9-9F04-AC40-B85C-3ED6D947C702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F587B-0952-0741-8E72-E638A82B3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4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FF587B-0952-0741-8E72-E638A82B3C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19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/>
              <a:t>Review the ways in which decomposers use food.</a:t>
            </a:r>
            <a:endParaRPr lang="en-US" dirty="0"/>
          </a:p>
          <a:p>
            <a:r>
              <a:rPr lang="en-US" dirty="0"/>
              <a:t>Use Slides 3-6 of the PPT to review what students have figured out about how decomposers use food.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Slide 6 reminds students that after food is digested outside the decomposers the molecules can either be used for growth through biosynthesis or to obtain energy through cellular respiration.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Tell students that their explanations today will be to tell this whole story for other types of decomposers. </a:t>
            </a:r>
          </a:p>
          <a:p>
            <a:endParaRPr lang="en-US" dirty="0"/>
          </a:p>
          <a:p>
            <a:r>
              <a:rPr lang="en-US" dirty="0"/>
              <a:t>Image</a:t>
            </a:r>
            <a:r>
              <a:rPr lang="en-US" baseline="0" dirty="0"/>
              <a:t> Credit: Craig Douglas, Michigan State University</a:t>
            </a:r>
          </a:p>
          <a:p>
            <a:endParaRPr lang="en-US" baseline="0" dirty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B7EDE-1D34-AF43-A72F-F106018D4F3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9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8A16B-0959-DB4B-95F0-41E528DA4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751DEE-B196-CA45-AB95-E7CE82087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9C7BE-9313-F54D-9C15-CD59128B4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B40C-FEFD-B142-8CC9-3B79A129B7D7}" type="datetime2">
              <a:rPr lang="en-US" smtClean="0"/>
              <a:t>Monday, November 14,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0F345-B87F-234D-B3E6-2D282FAEB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D2B07-7012-6B40-AD6C-E30397CA2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7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88C58-AAFA-7347-8C6C-9D67D2DCD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03461A-E61F-6142-87D6-936E918B0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4075D-6910-334A-B03F-7B1F3BAEC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7E06-4DAF-5F4D-A031-73475EEB9E5B}" type="datetime2">
              <a:rPr lang="en-US" smtClean="0"/>
              <a:t>Monday, November 14,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F9358-C483-C04E-BD4C-221C3F5D7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29812-83C5-1143-A640-C6405A6A1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3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ED2006-08B1-0A46-B8A7-3D51C004CC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13C865-EFB4-4D4F-A4DD-BE31F7365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DD36C-1411-DE4D-99C9-7912A227D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73F4-38BE-204F-9A78-FECC964BDDB8}" type="datetime2">
              <a:rPr lang="en-US" smtClean="0"/>
              <a:t>Monday, November 14,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B7C7E-964B-ED4A-9C67-51BC61C7B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DE602-EC73-9F4B-82FF-947CF5EB3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5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0F1AA-6634-5940-BCD7-F87A26D40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88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052CA-D4B2-3F4A-B7EC-86F1C7A8F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303"/>
            <a:ext cx="10515600" cy="4852660"/>
          </a:xfrm>
        </p:spPr>
        <p:txBody>
          <a:bodyPr/>
          <a:lstStyle>
            <a:lvl1pPr>
              <a:defRPr sz="2800" b="1"/>
            </a:lvl1pPr>
            <a:lvl2pPr>
              <a:defRPr sz="2400"/>
            </a:lvl2pPr>
            <a:lvl3pPr>
              <a:defRPr sz="2400" i="1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BC62F-DAD0-5342-B62C-E558C1733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1D6D-1BF6-C046-85C5-0023AA26DFB6}" type="datetime2">
              <a:rPr lang="en-US" smtClean="0"/>
              <a:t>Monday, November 14,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DAE0E-23C2-AB43-9B09-4D53C5BC1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96E1F-414A-3844-BA28-86DFCD889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8497A-502B-A049-8B91-627E32789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8CE44-BF5D-AF40-8DE5-76BA5F022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0BEEA-2CEA-E149-9A74-D41E85990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E8C5-7103-6446-A6BF-9AD34982B488}" type="datetime2">
              <a:rPr lang="en-US" smtClean="0"/>
              <a:t>Monday, November 14,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5EAEC-9B96-E942-A56B-65F455E4D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CFD81-2417-CE45-BBAA-C641D3AEA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05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D245D-12EF-3D4C-BC58-CB42D2580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8CD63-E615-FD42-8F6C-3951EBC220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896D7F-A4DF-A34D-A45F-43DECFA82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F81A7-5A11-D642-85C7-936A5E8E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2395-D42E-9749-BCF5-7AF547227428}" type="datetime2">
              <a:rPr lang="en-US" smtClean="0"/>
              <a:t>Monday, November 14,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48AA9-A622-FA40-A0DC-58640B46C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810A8-7653-1F4A-890E-76C138CE6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6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E30E6-06FE-F64A-AF7D-1B4FC5F24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36BA8-A3DC-624A-B402-F1E83E827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891D7A-6484-6B49-A469-0E1FD41AF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811371-50BD-444C-9718-89CC122603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056744-FF87-A549-B731-DA5002765D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46C607-FF6F-1245-830B-1BAACF189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D0CE-0576-AF42-B300-0594CDABC10B}" type="datetime2">
              <a:rPr lang="en-US" smtClean="0"/>
              <a:t>Monday, November 14,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308B81-F2F8-DF43-BF14-974891392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607288-7878-9245-9B1C-34D75E56E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5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B846A-967F-004A-913C-B461DCA33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D8F9F-0106-D04B-AE21-6A53FA00A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2658-A3D7-0C45-990F-AA4237FC77BD}" type="datetime2">
              <a:rPr lang="en-US" smtClean="0"/>
              <a:t>Monday, November 14,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3DC9E-35BE-4548-B166-23F2652DA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AE034-0A23-B04A-9036-17E07739E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2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E83502-28DD-BE4A-A4B5-FFC3FD7E4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795B-A4F3-854D-A947-834AF6EB94E3}" type="datetime2">
              <a:rPr lang="en-US" smtClean="0"/>
              <a:t>Monday, November 14,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2CD24F-3D89-A946-96D4-B2F410A31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901FD-2D04-B74E-A855-63603AEA7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1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F9914-8590-E94C-93E6-91C9C3A01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96A09-7A8A-CE49-B2B1-B26985867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43492-5753-F541-AD7D-CB7D25170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407A8B-0F22-F545-AB91-657DBEDED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C9B6B-307C-FD47-A3A9-DB7674061716}" type="datetime2">
              <a:rPr lang="en-US" smtClean="0"/>
              <a:t>Monday, November 14,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3CB11-DCB9-454C-A0C4-BE6537DDD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C8F82-D307-BD4B-8CB4-7B995B8B5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3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378A1-2476-0E47-884D-6C2BB73F7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A3A070-BA50-954E-B06A-9E223477AC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1E5171-F96E-9849-AB81-223A4322A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DB2774-468F-5D40-916C-E3289461A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99D9C-CB8D-4C4A-8DC5-37473C37852D}" type="datetime2">
              <a:rPr lang="en-US" smtClean="0"/>
              <a:t>Monday, November 14,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349D4-8D72-904A-9C50-30A8AECB9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421A6-B5CD-3E4C-BB3A-B554395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7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chemeClr val="accent1">
                <a:lumMod val="5000"/>
                <a:lumOff val="95000"/>
              </a:schemeClr>
            </a:gs>
            <a:gs pos="77000">
              <a:srgbClr val="B3C0DB">
                <a:alpha val="78039"/>
              </a:srgbClr>
            </a:gs>
            <a:gs pos="94000">
              <a:srgbClr val="B3C0DB"/>
            </a:gs>
            <a:gs pos="100000">
              <a:srgbClr val="98AAD9"/>
            </a:gs>
          </a:gsLst>
          <a:lin ang="12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790A9A-A028-734B-81BC-255D742B3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3A8C3-5134-1346-8CFD-4018513DA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F90D2-E1A0-C14C-B063-D171ACFF65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35908-9044-BF4B-9493-3E0E6763754D}" type="datetime2">
              <a:rPr lang="en-US" smtClean="0"/>
              <a:t>Monday, November 14,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5B89C-207F-2441-ABE9-98820D54C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64119A-4EA3-FD4A-A6F6-668532BBD889}"/>
              </a:ext>
            </a:extLst>
          </p:cNvPr>
          <p:cNvSpPr txBox="1">
            <a:spLocks/>
          </p:cNvSpPr>
          <p:nvPr userDrawn="1"/>
        </p:nvSpPr>
        <p:spPr>
          <a:xfrm>
            <a:off x="161365" y="6276953"/>
            <a:ext cx="418912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defPPr>
              <a:defRPr lang="en-US"/>
            </a:defPPr>
            <a:lvl1pPr marL="0" algn="r" defTabSz="914400" rtl="0" eaLnBrk="1" latinLnBrk="0" hangingPunct="1">
              <a:lnSpc>
                <a:spcPct val="120000"/>
              </a:lnSpc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1DCD7E1-6554-3241-B0C5-5684150680E5}" type="slidenum">
              <a:rPr lang="en-US" sz="2000" smtClean="0"/>
              <a:pPr algn="ctr"/>
              <a:t>‹#›</a:t>
            </a:fld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4D0F0C-26BB-2CF6-6B4E-AB319C30F3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29"/>
          <a:stretch/>
        </p:blipFill>
        <p:spPr bwMode="auto">
          <a:xfrm>
            <a:off x="105828" y="6166740"/>
            <a:ext cx="522634" cy="428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243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227_Steps_in_an_Enzymatic_Reaction-01.jp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upload.wikimedia.org/wikipedia/commons/1/12/1aa1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images.slideplayer.com/24/7268825/slides/slide_7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lbq.org/filestore/questionsupplement/6a128b90-cb67-49e2-bae1-d3a8776afd32.pn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free-images/fauna-animals/deers/key-deer-grazing-odocoileus-virginian-clavium.jp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pictures/320000/nahled/grazing-sheep-1578923758ud2.jpg" TargetMode="External"/><Relationship Id="rId2" Type="http://schemas.openxmlformats.org/officeDocument/2006/relationships/hyperlink" Target="https://www.lbq.org/filestore/questionsupplement/6a128b90-cb67-49e2-bae1-d3a8776afd32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p0.pxfuel.com/preview/331/401/193/mushroom-tree-fungus-moss-forest-mushrooms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commons.wikimedia.org/wiki/File:Ethanol_burning_flame.pn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upload.wikimedia.org/wikipedia/commons/e/ef/Onion_Cells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oss_chloroplasts_100%C3%97_objective_oblique.jpg?scrlybrkr=89d673a5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en/9/9c/Cell_membrane_detailed_diagram_edit2.svg?scrlybrkr=89d673a5" TargetMode="External"/><Relationship Id="rId2" Type="http://schemas.openxmlformats.org/officeDocument/2006/relationships/hyperlink" Target="https://upload.wikimedia.org/wikipedia/commons/b/bd/Figure_05_01_0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pi.com/1422-0067/19/3/654/htm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8B47E-F49F-264D-ACBA-E65753666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720000"/>
            <a:ext cx="5015638" cy="2804400"/>
          </a:xfrm>
        </p:spPr>
        <p:txBody>
          <a:bodyPr>
            <a:normAutofit/>
          </a:bodyPr>
          <a:lstStyle/>
          <a:p>
            <a:r>
              <a:rPr lang="en-US" dirty="0"/>
              <a:t>WUHS Biology: </a:t>
            </a:r>
            <a:r>
              <a:rPr lang="en-US" dirty="0" smtClean="0"/>
              <a:t>Plants Unit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43C72-77A1-8343-A695-B168BAC70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830399"/>
            <a:ext cx="5015638" cy="1936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Packet </a:t>
            </a:r>
            <a:r>
              <a:rPr lang="en-US" sz="4000" dirty="0"/>
              <a:t>2 – </a:t>
            </a:r>
            <a:r>
              <a:rPr lang="en-US" sz="4000" dirty="0" smtClean="0"/>
              <a:t>How do plants get their food and gain mass? 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229EA1-7455-4545-A3A5-6866E00DF524}"/>
              </a:ext>
            </a:extLst>
          </p:cNvPr>
          <p:cNvSpPr txBox="1"/>
          <p:nvPr/>
        </p:nvSpPr>
        <p:spPr>
          <a:xfrm>
            <a:off x="-876300" y="3060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E1159E-DBAF-804E-9A7D-38E578A86FC3}"/>
              </a:ext>
            </a:extLst>
          </p:cNvPr>
          <p:cNvSpPr/>
          <p:nvPr/>
        </p:nvSpPr>
        <p:spPr>
          <a:xfrm>
            <a:off x="9297933" y="6371802"/>
            <a:ext cx="2819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/>
              <a:t>Image Source</a:t>
            </a:r>
            <a:endParaRPr lang="en-US" sz="900" i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4D0F0C-26BB-2CF6-6B4E-AB319C30F3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29"/>
          <a:stretch/>
        </p:blipFill>
        <p:spPr bwMode="auto">
          <a:xfrm>
            <a:off x="157047" y="138353"/>
            <a:ext cx="522634" cy="428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ext, whiteboard&#10;&#10;Description automatically generated with medium confidence">
            <a:extLst>
              <a:ext uri="{FF2B5EF4-FFF2-40B4-BE49-F238E27FC236}">
                <a16:creationId xmlns:a16="http://schemas.microsoft.com/office/drawing/2014/main" id="{B580F2D9-96F6-06C0-5F58-A04315A8425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81" y="121728"/>
            <a:ext cx="3246484" cy="513851"/>
          </a:xfrm>
          <a:prstGeom prst="rect">
            <a:avLst/>
          </a:prstGeom>
        </p:spPr>
      </p:pic>
      <p:pic>
        <p:nvPicPr>
          <p:cNvPr id="9" name="Picture 2" descr="Royalty-free seedling photos free download | Pxfuel">
            <a:extLst>
              <a:ext uri="{FF2B5EF4-FFF2-40B4-BE49-F238E27FC236}">
                <a16:creationId xmlns:a16="http://schemas.microsoft.com/office/drawing/2014/main" id="{0E18C59D-435A-304E-ACEF-4BB88B763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3" r="29938" b="-1"/>
          <a:stretch/>
        </p:blipFill>
        <p:spPr bwMode="auto">
          <a:xfrm>
            <a:off x="7032919" y="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09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36"/>
          <a:stretch/>
        </p:blipFill>
        <p:spPr>
          <a:xfrm rot="18900000">
            <a:off x="8896406" y="3378508"/>
            <a:ext cx="2819603" cy="26769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A9A77A-2B63-C063-9088-39141B87F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717AE-EA7F-B1D5-2E73-8125A2F8A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48" y="1324303"/>
            <a:ext cx="7856913" cy="4852660"/>
          </a:xfrm>
        </p:spPr>
        <p:txBody>
          <a:bodyPr>
            <a:normAutofit/>
          </a:bodyPr>
          <a:lstStyle/>
          <a:p>
            <a:r>
              <a:rPr lang="en-US" dirty="0" smtClean="0"/>
              <a:t>There </a:t>
            </a:r>
            <a:r>
              <a:rPr lang="en-US" dirty="0"/>
              <a:t>are many different types of enzymes in plant cells. </a:t>
            </a:r>
            <a:endParaRPr lang="en-US" dirty="0" smtClean="0"/>
          </a:p>
          <a:p>
            <a:pPr lvl="1"/>
            <a:r>
              <a:rPr lang="en-US" dirty="0" smtClean="0"/>
              <a:t>Cells contain thousands of different kinds of enzymes.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Each enzyme is specific to a particular kind of reaction involving individual types of molecules. </a:t>
            </a:r>
            <a:endParaRPr lang="en-US" dirty="0"/>
          </a:p>
          <a:p>
            <a:pPr lvl="1"/>
            <a:r>
              <a:rPr lang="en-US" dirty="0" smtClean="0"/>
              <a:t>For </a:t>
            </a:r>
            <a:r>
              <a:rPr lang="en-US" dirty="0"/>
              <a:t>example, </a:t>
            </a:r>
            <a:r>
              <a:rPr lang="en-US" i="1" dirty="0" smtClean="0"/>
              <a:t>rubisco</a:t>
            </a:r>
            <a:r>
              <a:rPr lang="en-US" dirty="0" smtClean="0"/>
              <a:t> is the enzyme that rearranges </a:t>
            </a:r>
            <a:r>
              <a:rPr lang="en-US" dirty="0"/>
              <a:t>the atoms in CO</a:t>
            </a:r>
            <a:r>
              <a:rPr lang="en-US" baseline="-25000" dirty="0"/>
              <a:t>2</a:t>
            </a:r>
            <a:r>
              <a:rPr lang="en-US" dirty="0"/>
              <a:t> and H</a:t>
            </a:r>
            <a:r>
              <a:rPr lang="en-US" baseline="-25000" dirty="0"/>
              <a:t>2</a:t>
            </a:r>
            <a:r>
              <a:rPr lang="en-US" dirty="0"/>
              <a:t>O to form glucose and oxygen. </a:t>
            </a:r>
          </a:p>
          <a:p>
            <a:pPr lvl="1"/>
            <a:r>
              <a:rPr lang="en-US" dirty="0" smtClean="0"/>
              <a:t>Thousands of other enzymes are involved with thousands of other different reactions within each cell.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6D6006-E47B-EA7A-479D-448ADE36E928}"/>
              </a:ext>
            </a:extLst>
          </p:cNvPr>
          <p:cNvSpPr/>
          <p:nvPr/>
        </p:nvSpPr>
        <p:spPr>
          <a:xfrm>
            <a:off x="8525150" y="5851292"/>
            <a:ext cx="36896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Rubisco is an enzyme that assembles</a:t>
            </a:r>
            <a:b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glucose by taking carbon atoms </a:t>
            </a:r>
            <a:b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from CO</a:t>
            </a:r>
            <a:r>
              <a:rPr lang="en-US" i="1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C45143-3F39-9131-00C7-FBC881DEC309}"/>
              </a:ext>
            </a:extLst>
          </p:cNvPr>
          <p:cNvSpPr/>
          <p:nvPr/>
        </p:nvSpPr>
        <p:spPr>
          <a:xfrm>
            <a:off x="8057683" y="2704047"/>
            <a:ext cx="4257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Each enzyme enables a specific reaction.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E1159E-DBAF-804E-9A7D-38E578A86FC3}"/>
              </a:ext>
            </a:extLst>
          </p:cNvPr>
          <p:cNvSpPr/>
          <p:nvPr/>
        </p:nvSpPr>
        <p:spPr>
          <a:xfrm rot="16200000">
            <a:off x="11681782" y="260998"/>
            <a:ext cx="83541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hlinkClick r:id="rId3"/>
              </a:rPr>
              <a:t>Image Source</a:t>
            </a:r>
            <a:endParaRPr lang="en-US" sz="900" i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E1159E-DBAF-804E-9A7D-38E578A86FC3}"/>
              </a:ext>
            </a:extLst>
          </p:cNvPr>
          <p:cNvSpPr/>
          <p:nvPr/>
        </p:nvSpPr>
        <p:spPr>
          <a:xfrm rot="16200000">
            <a:off x="11681714" y="3619109"/>
            <a:ext cx="83541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hlinkClick r:id="rId4"/>
              </a:rPr>
              <a:t>Image Source</a:t>
            </a:r>
            <a:endParaRPr lang="en-US" sz="9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92334" y="-2420"/>
            <a:ext cx="1933575" cy="2695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68674" y="-2420"/>
            <a:ext cx="229552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3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1849" y="1709738"/>
            <a:ext cx="6926695" cy="2852737"/>
          </a:xfrm>
        </p:spPr>
        <p:txBody>
          <a:bodyPr/>
          <a:lstStyle/>
          <a:p>
            <a:r>
              <a:rPr lang="en-US" dirty="0" smtClean="0"/>
              <a:t>How Enzymes Work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mechanisms of different enzymes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6596" b="5188"/>
          <a:stretch/>
        </p:blipFill>
        <p:spPr>
          <a:xfrm>
            <a:off x="1947474" y="1709738"/>
            <a:ext cx="8715375" cy="170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9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9A77A-2B63-C063-9088-39141B87F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Assembling Macromolecules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717AE-EA7F-B1D5-2E73-8125A2F8A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460" y="1204383"/>
            <a:ext cx="11093966" cy="4971566"/>
          </a:xfrm>
        </p:spPr>
        <p:txBody>
          <a:bodyPr>
            <a:normAutofit/>
          </a:bodyPr>
          <a:lstStyle/>
          <a:p>
            <a:r>
              <a:rPr lang="en-US" dirty="0" smtClean="0"/>
              <a:t>Some enzymes assemble </a:t>
            </a:r>
            <a:r>
              <a:rPr lang="en-US" dirty="0"/>
              <a:t>individual </a:t>
            </a:r>
            <a:r>
              <a:rPr lang="en-US" dirty="0" smtClean="0"/>
              <a:t>molecules </a:t>
            </a:r>
            <a:r>
              <a:rPr lang="en-US" dirty="0"/>
              <a:t>into </a:t>
            </a:r>
            <a:r>
              <a:rPr lang="en-US" dirty="0" smtClean="0"/>
              <a:t>macromolecules</a:t>
            </a:r>
            <a:r>
              <a:rPr lang="en-US" dirty="0"/>
              <a:t>. </a:t>
            </a:r>
          </a:p>
          <a:p>
            <a:pPr lvl="1"/>
            <a:r>
              <a:rPr lang="en-US" dirty="0" smtClean="0"/>
              <a:t>Enzymes do this by removing </a:t>
            </a:r>
            <a:r>
              <a:rPr lang="en-US" dirty="0"/>
              <a:t>oxygen </a:t>
            </a:r>
            <a:r>
              <a:rPr lang="en-US" dirty="0" smtClean="0"/>
              <a:t>&amp; </a:t>
            </a:r>
            <a:r>
              <a:rPr lang="en-US" dirty="0"/>
              <a:t>hydrogen atoms from each </a:t>
            </a:r>
            <a:r>
              <a:rPr lang="en-US" dirty="0" smtClean="0"/>
              <a:t>molecule</a:t>
            </a:r>
            <a:r>
              <a:rPr lang="en-US" dirty="0"/>
              <a:t>. 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causes the individual molecules to </a:t>
            </a:r>
            <a:r>
              <a:rPr lang="en-US" dirty="0" smtClean="0"/>
              <a:t>attach to each </a:t>
            </a:r>
            <a:r>
              <a:rPr lang="en-US" dirty="0"/>
              <a:t>other, </a:t>
            </a:r>
            <a:r>
              <a:rPr lang="en-US" dirty="0" smtClean="0"/>
              <a:t>forming </a:t>
            </a:r>
            <a:r>
              <a:rPr lang="en-US" dirty="0"/>
              <a:t>the macromolecule. </a:t>
            </a:r>
          </a:p>
          <a:p>
            <a:r>
              <a:rPr lang="en-US" dirty="0" smtClean="0"/>
              <a:t>For example, the </a:t>
            </a:r>
            <a:r>
              <a:rPr lang="en-US" dirty="0"/>
              <a:t>enzyme </a:t>
            </a:r>
            <a:r>
              <a:rPr lang="en-US" i="1" dirty="0"/>
              <a:t>starch </a:t>
            </a:r>
            <a:r>
              <a:rPr lang="en-US" i="1" dirty="0" smtClean="0"/>
              <a:t>synthase</a:t>
            </a:r>
            <a:r>
              <a:rPr lang="en-US" dirty="0" smtClean="0"/>
              <a:t> assembles </a:t>
            </a:r>
            <a:r>
              <a:rPr lang="en-US" dirty="0"/>
              <a:t>individual glucose molecules into carbohydrate macromolecules. </a:t>
            </a:r>
          </a:p>
          <a:p>
            <a:pPr lvl="1"/>
            <a:r>
              <a:rPr lang="en-US" dirty="0" smtClean="0"/>
              <a:t>These carbohydrate macromolecules can be used for long-term energy storage.</a:t>
            </a:r>
          </a:p>
          <a:p>
            <a:pPr lvl="1"/>
            <a:r>
              <a:rPr lang="en-US" dirty="0" smtClean="0"/>
              <a:t>A similar enzyme called </a:t>
            </a:r>
            <a:r>
              <a:rPr lang="en-US" i="1" dirty="0" smtClean="0"/>
              <a:t>cellulose synthase </a:t>
            </a:r>
            <a:r>
              <a:rPr lang="en-US" dirty="0" smtClean="0"/>
              <a:t>works in the same way to </a:t>
            </a:r>
            <a:r>
              <a:rPr lang="en-US" dirty="0" smtClean="0"/>
              <a:t>assemble glucose to form </a:t>
            </a:r>
            <a:r>
              <a:rPr lang="en-US" dirty="0" smtClean="0"/>
              <a:t>the cellulose found in plant cell walls.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E1159E-DBAF-804E-9A7D-38E578A86FC3}"/>
              </a:ext>
            </a:extLst>
          </p:cNvPr>
          <p:cNvSpPr/>
          <p:nvPr/>
        </p:nvSpPr>
        <p:spPr>
          <a:xfrm rot="16200000">
            <a:off x="-287600" y="5690378"/>
            <a:ext cx="83541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hlinkClick r:id="rId2"/>
              </a:rPr>
              <a:t>Image Source</a:t>
            </a:r>
            <a:endParaRPr lang="en-US" sz="9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26596" b="5188"/>
          <a:stretch/>
        </p:blipFill>
        <p:spPr>
          <a:xfrm>
            <a:off x="733270" y="4986775"/>
            <a:ext cx="8715375" cy="17088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4C45143-3F39-9131-00C7-FBC881DEC309}"/>
              </a:ext>
            </a:extLst>
          </p:cNvPr>
          <p:cNvSpPr/>
          <p:nvPr/>
        </p:nvSpPr>
        <p:spPr>
          <a:xfrm>
            <a:off x="9421882" y="4881366"/>
            <a:ext cx="27132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Starch synthase removes oxygen &amp; hydrogen atoms from glucose. This causes glucose molecules to attach, forming a carbohydrate. 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30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9A77A-2B63-C063-9088-39141B87F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Disassembling Macromolecules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717AE-EA7F-B1D5-2E73-8125A2F8A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459" y="1324303"/>
            <a:ext cx="11318820" cy="4971566"/>
          </a:xfrm>
        </p:spPr>
        <p:txBody>
          <a:bodyPr>
            <a:normAutofit/>
          </a:bodyPr>
          <a:lstStyle/>
          <a:p>
            <a:r>
              <a:rPr lang="en-US" dirty="0" smtClean="0"/>
              <a:t>Some enzymes are used to disassemble macromolecules. </a:t>
            </a:r>
            <a:endParaRPr lang="en-US" dirty="0"/>
          </a:p>
          <a:p>
            <a:pPr lvl="1"/>
            <a:r>
              <a:rPr lang="en-US" dirty="0" smtClean="0"/>
              <a:t>To do this, enzymes </a:t>
            </a:r>
            <a:r>
              <a:rPr lang="en-US" dirty="0" smtClean="0"/>
              <a:t>insert water between the molecules in </a:t>
            </a:r>
            <a:r>
              <a:rPr lang="en-US" dirty="0"/>
              <a:t>macromolecules. </a:t>
            </a:r>
          </a:p>
          <a:p>
            <a:pPr lvl="1"/>
            <a:r>
              <a:rPr lang="en-US" dirty="0"/>
              <a:t>This causes </a:t>
            </a:r>
            <a:r>
              <a:rPr lang="en-US" dirty="0" smtClean="0"/>
              <a:t>the molecules </a:t>
            </a:r>
            <a:r>
              <a:rPr lang="en-US" dirty="0"/>
              <a:t>to </a:t>
            </a:r>
            <a:r>
              <a:rPr lang="en-US" dirty="0" smtClean="0"/>
              <a:t>separate, disassembling </a:t>
            </a:r>
            <a:r>
              <a:rPr lang="en-US" dirty="0"/>
              <a:t>the macromolecule.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600" dirty="0"/>
          </a:p>
          <a:p>
            <a:r>
              <a:rPr lang="en-US" dirty="0"/>
              <a:t>For example, the enzyme </a:t>
            </a:r>
            <a:r>
              <a:rPr lang="en-US" i="1" dirty="0"/>
              <a:t>amylase</a:t>
            </a:r>
            <a:r>
              <a:rPr lang="en-US" dirty="0"/>
              <a:t> </a:t>
            </a:r>
            <a:r>
              <a:rPr lang="en-US" dirty="0" smtClean="0"/>
              <a:t>inserts </a:t>
            </a:r>
            <a:r>
              <a:rPr lang="en-US" dirty="0"/>
              <a:t>water to disassemble carbohydrates into individual glucose molecules. 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glucose </a:t>
            </a:r>
            <a:r>
              <a:rPr lang="en-US" dirty="0" smtClean="0"/>
              <a:t>can </a:t>
            </a:r>
            <a:r>
              <a:rPr lang="en-US" dirty="0"/>
              <a:t>then be used for </a:t>
            </a:r>
            <a:r>
              <a:rPr lang="en-US" dirty="0" smtClean="0"/>
              <a:t>cell </a:t>
            </a:r>
            <a:r>
              <a:rPr lang="en-US" dirty="0"/>
              <a:t>respiration </a:t>
            </a:r>
            <a:r>
              <a:rPr lang="en-US" dirty="0" smtClean="0"/>
              <a:t>in the plant cell’s mitochondria. </a:t>
            </a:r>
          </a:p>
          <a:p>
            <a:pPr lvl="1"/>
            <a:r>
              <a:rPr lang="en-US" dirty="0" smtClean="0"/>
              <a:t>This glucose can also be </a:t>
            </a:r>
            <a:r>
              <a:rPr lang="en-US" dirty="0"/>
              <a:t>rearranged into other </a:t>
            </a:r>
            <a:r>
              <a:rPr lang="en-US" dirty="0" smtClean="0"/>
              <a:t>molecules needed in the plant cell.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E1159E-DBAF-804E-9A7D-38E578A86FC3}"/>
              </a:ext>
            </a:extLst>
          </p:cNvPr>
          <p:cNvSpPr/>
          <p:nvPr/>
        </p:nvSpPr>
        <p:spPr>
          <a:xfrm rot="16200000">
            <a:off x="30750" y="5673093"/>
            <a:ext cx="83541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hlinkClick r:id="rId2"/>
              </a:rPr>
              <a:t>Image Source</a:t>
            </a:r>
            <a:endParaRPr lang="en-US" sz="9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49" y="4854900"/>
            <a:ext cx="8800475" cy="18831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4C45143-3F39-9131-00C7-FBC881DEC309}"/>
              </a:ext>
            </a:extLst>
          </p:cNvPr>
          <p:cNvSpPr/>
          <p:nvPr/>
        </p:nvSpPr>
        <p:spPr>
          <a:xfrm>
            <a:off x="9308893" y="4911346"/>
            <a:ext cx="29391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Amylase disassembles </a:t>
            </a:r>
            <a:b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carbohydrates by inserting</a:t>
            </a:r>
            <a:b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water molecules between</a:t>
            </a:r>
            <a:b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each glucose molecule.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This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causes each glucose</a:t>
            </a:r>
            <a:b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to separate from each other.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07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1849" y="1709738"/>
            <a:ext cx="6926695" cy="2852737"/>
          </a:xfrm>
        </p:spPr>
        <p:txBody>
          <a:bodyPr/>
          <a:lstStyle/>
          <a:p>
            <a:r>
              <a:rPr lang="en-US" dirty="0" smtClean="0"/>
              <a:t>Species Interactions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enzymes allow species to interact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505" y="445293"/>
            <a:ext cx="4162425" cy="53816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0E1159E-DBAF-804E-9A7D-38E578A86FC3}"/>
              </a:ext>
            </a:extLst>
          </p:cNvPr>
          <p:cNvSpPr/>
          <p:nvPr/>
        </p:nvSpPr>
        <p:spPr>
          <a:xfrm rot="16200000">
            <a:off x="11352637" y="5199596"/>
            <a:ext cx="83541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hlinkClick r:id="rId3"/>
              </a:rPr>
              <a:t>Image Source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193049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9A77A-2B63-C063-9088-39141B87F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 &amp; Species Interactions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717AE-EA7F-B1D5-2E73-8125A2F8A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460" y="1324303"/>
            <a:ext cx="7541297" cy="4971566"/>
          </a:xfrm>
        </p:spPr>
        <p:txBody>
          <a:bodyPr>
            <a:normAutofit/>
          </a:bodyPr>
          <a:lstStyle/>
          <a:p>
            <a:r>
              <a:rPr lang="en-US" dirty="0"/>
              <a:t>Enzymes enable different species to interact with each other. </a:t>
            </a:r>
          </a:p>
          <a:p>
            <a:pPr lvl="1"/>
            <a:r>
              <a:rPr lang="en-US" dirty="0"/>
              <a:t>For example, when animals consume plants, they must use their digestive enzymes to disassemble plant macromolecules (carbs, fats, and proteins). </a:t>
            </a:r>
          </a:p>
          <a:p>
            <a:pPr lvl="1"/>
            <a:r>
              <a:rPr lang="en-US" dirty="0"/>
              <a:t>Animal cells then use other enzymes to perform cellular respiration and biosynthesis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Without enzymes, cells would be unable to produce the molecules they need from other molecules in their environment. </a:t>
            </a:r>
          </a:p>
          <a:p>
            <a:pPr lvl="1"/>
            <a:r>
              <a:rPr lang="en-US" dirty="0" smtClean="0"/>
              <a:t>Plants and animals depend on enzymes to create the molecules their cells are made from using the atoms they can acquire from their surroundings.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E1159E-DBAF-804E-9A7D-38E578A86FC3}"/>
              </a:ext>
            </a:extLst>
          </p:cNvPr>
          <p:cNvSpPr/>
          <p:nvPr/>
        </p:nvSpPr>
        <p:spPr>
          <a:xfrm rot="16200000">
            <a:off x="11529453" y="3554599"/>
            <a:ext cx="83541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hlinkClick r:id="rId2"/>
              </a:rPr>
              <a:t>Image Source</a:t>
            </a:r>
            <a:endParaRPr lang="en-US" sz="900" i="1" dirty="0"/>
          </a:p>
        </p:txBody>
      </p:sp>
      <p:sp>
        <p:nvSpPr>
          <p:cNvPr id="5" name="Rectangle 4"/>
          <p:cNvSpPr/>
          <p:nvPr/>
        </p:nvSpPr>
        <p:spPr>
          <a:xfrm>
            <a:off x="10207584" y="6627168"/>
            <a:ext cx="15194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Source: </a:t>
            </a:r>
            <a:r>
              <a:rPr lang="en-US" sz="900" dirty="0">
                <a:hlinkClick r:id="rId3"/>
              </a:rPr>
              <a:t>Public Domain Pics</a:t>
            </a:r>
            <a:endParaRPr lang="en-US" sz="9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6910" r="4529"/>
          <a:stretch/>
        </p:blipFill>
        <p:spPr>
          <a:xfrm>
            <a:off x="8484433" y="221816"/>
            <a:ext cx="3599381" cy="625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3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9A77A-2B63-C063-9088-39141B87F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717AE-EA7F-B1D5-2E73-8125A2F8A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460" y="1219373"/>
            <a:ext cx="11183907" cy="4971566"/>
          </a:xfrm>
        </p:spPr>
        <p:txBody>
          <a:bodyPr>
            <a:normAutofit/>
          </a:bodyPr>
          <a:lstStyle/>
          <a:p>
            <a:r>
              <a:rPr lang="en-US" dirty="0"/>
              <a:t>When </a:t>
            </a:r>
            <a:r>
              <a:rPr lang="en-US" dirty="0" smtClean="0"/>
              <a:t>plants &amp; animals </a:t>
            </a:r>
            <a:r>
              <a:rPr lang="en-US" dirty="0"/>
              <a:t>die, their </a:t>
            </a:r>
            <a:r>
              <a:rPr lang="en-US" dirty="0" smtClean="0"/>
              <a:t>cells </a:t>
            </a:r>
            <a:r>
              <a:rPr lang="en-US" dirty="0"/>
              <a:t>are broken down by decomposers. </a:t>
            </a:r>
          </a:p>
          <a:p>
            <a:pPr lvl="1"/>
            <a:r>
              <a:rPr lang="en-US" u="sng" dirty="0" smtClean="0"/>
              <a:t>Decomposers</a:t>
            </a:r>
            <a:r>
              <a:rPr lang="en-US" dirty="0" smtClean="0"/>
              <a:t> (like fungi &amp; bacteria) are organisms that break down dead tissues. </a:t>
            </a:r>
          </a:p>
          <a:p>
            <a:r>
              <a:rPr lang="en-US" dirty="0" smtClean="0"/>
              <a:t>Decomposers use enzymes to disassemble the macromolecules in the cells of dead organisms. </a:t>
            </a:r>
          </a:p>
          <a:p>
            <a:pPr lvl="1"/>
            <a:r>
              <a:rPr lang="en-US" dirty="0" smtClean="0"/>
              <a:t>Decomposer cells then use other enzymes for cellular respiration and biosynthesis.</a:t>
            </a:r>
          </a:p>
          <a:p>
            <a:r>
              <a:rPr lang="en-US" dirty="0" smtClean="0"/>
              <a:t>Decomposers are necessary for species to continue </a:t>
            </a:r>
            <a:r>
              <a:rPr lang="en-US" dirty="0" smtClean="0"/>
              <a:t>interacting. </a:t>
            </a:r>
            <a:endParaRPr lang="en-US" dirty="0" smtClean="0"/>
          </a:p>
          <a:p>
            <a:pPr lvl="1"/>
            <a:r>
              <a:rPr lang="en-US" dirty="0" smtClean="0"/>
              <a:t>Decomposers convert most of the mass of dead organisms back into the CO</a:t>
            </a:r>
            <a:r>
              <a:rPr lang="en-US" baseline="-25000" dirty="0" smtClean="0"/>
              <a:t>2</a:t>
            </a:r>
            <a:r>
              <a:rPr lang="en-US" dirty="0" smtClean="0"/>
              <a:t> and H</a:t>
            </a:r>
            <a:r>
              <a:rPr lang="en-US" baseline="-25000" dirty="0" smtClean="0"/>
              <a:t>2</a:t>
            </a:r>
            <a:r>
              <a:rPr lang="en-US" dirty="0" smtClean="0"/>
              <a:t>O needed for photosynthesis in plants.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962514" y="5982881"/>
            <a:ext cx="15194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Source: </a:t>
            </a:r>
            <a:r>
              <a:rPr lang="en-US" sz="900" i="1" dirty="0">
                <a:hlinkClick r:id="rId2"/>
              </a:rPr>
              <a:t>Pixfuel</a:t>
            </a:r>
            <a:endParaRPr lang="en-US" sz="9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0145" b="24492"/>
          <a:stretch/>
        </p:blipFill>
        <p:spPr>
          <a:xfrm>
            <a:off x="1773771" y="4781861"/>
            <a:ext cx="6042350" cy="19891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4C45143-3F39-9131-00C7-FBC881DEC309}"/>
              </a:ext>
            </a:extLst>
          </p:cNvPr>
          <p:cNvSpPr/>
          <p:nvPr/>
        </p:nvSpPr>
        <p:spPr>
          <a:xfrm>
            <a:off x="8019052" y="4901625"/>
            <a:ext cx="33347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Decomposers secrete enzymes that enable them to break down macromolecules within the cells of dead tissue. Decomposers then use glucose, amino acids, and fatty acids within their own cells.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4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" t="6507" r="4934" b="6507"/>
          <a:stretch/>
        </p:blipFill>
        <p:spPr bwMode="auto">
          <a:xfrm>
            <a:off x="1916501" y="456860"/>
            <a:ext cx="8229600" cy="5954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2549517" y="2834053"/>
            <a:ext cx="1007007" cy="1200329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400" dirty="0"/>
              <a:t>Food</a:t>
            </a:r>
            <a:br>
              <a:rPr lang="en-US" altLang="en-US" sz="2400" dirty="0"/>
            </a:br>
            <a:r>
              <a:rPr lang="en-US" altLang="en-US" sz="2400" dirty="0"/>
              <a:t>(dead </a:t>
            </a:r>
            <a:br>
              <a:rPr lang="en-US" altLang="en-US" sz="2400" dirty="0"/>
            </a:br>
            <a:r>
              <a:rPr lang="en-US" altLang="en-US" sz="2400" dirty="0"/>
              <a:t>tissue)</a:t>
            </a: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5146750" y="3041082"/>
            <a:ext cx="1704827" cy="83099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2400">
                <a:latin typeface="Calibri" pitchFamily="34" charset="0"/>
              </a:defRPr>
            </a:lvl1pPr>
            <a:lvl2pPr marL="742950" indent="-285750">
              <a:defRPr>
                <a:latin typeface="Calibri" pitchFamily="34" charset="0"/>
              </a:defRPr>
            </a:lvl2pPr>
            <a:lvl3pPr marL="1143000" indent="-228600">
              <a:defRPr>
                <a:latin typeface="Calibri" pitchFamily="34" charset="0"/>
              </a:defRPr>
            </a:lvl3pPr>
            <a:lvl4pPr marL="1600200" indent="-228600">
              <a:defRPr>
                <a:latin typeface="Calibri" pitchFamily="34" charset="0"/>
              </a:defRPr>
            </a:lvl4pPr>
            <a:lvl5pPr marL="2057400" indent="-228600">
              <a:defRPr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en-US" altLang="en-US" dirty="0"/>
              <a:t>Digestion</a:t>
            </a:r>
            <a:br>
              <a:rPr lang="en-US" altLang="en-US" dirty="0"/>
            </a:br>
            <a:r>
              <a:rPr lang="en-US" altLang="en-US" dirty="0"/>
              <a:t>via enzymes</a:t>
            </a:r>
          </a:p>
        </p:txBody>
      </p:sp>
      <p:sp>
        <p:nvSpPr>
          <p:cNvPr id="15367" name="TextBox 8"/>
          <p:cNvSpPr txBox="1">
            <a:spLocks noChangeArrowheads="1"/>
          </p:cNvSpPr>
          <p:nvPr/>
        </p:nvSpPr>
        <p:spPr bwMode="auto">
          <a:xfrm>
            <a:off x="8131175" y="1733550"/>
            <a:ext cx="1727200" cy="12001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400" dirty="0"/>
              <a:t>Materials</a:t>
            </a:r>
            <a:br>
              <a:rPr lang="en-US" altLang="en-US" sz="2400" dirty="0"/>
            </a:br>
            <a:r>
              <a:rPr lang="en-US" altLang="en-US" sz="2400" dirty="0"/>
              <a:t>for growth:</a:t>
            </a:r>
            <a:br>
              <a:rPr lang="en-US" altLang="en-US" sz="2400" dirty="0"/>
            </a:br>
            <a:r>
              <a:rPr lang="en-US" altLang="en-US" sz="2400" dirty="0"/>
              <a:t>Biosynthesis</a:t>
            </a: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8226425" y="3803650"/>
            <a:ext cx="1536700" cy="12001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400" dirty="0"/>
              <a:t>Energy:</a:t>
            </a:r>
            <a:br>
              <a:rPr lang="en-US" altLang="en-US" sz="2400" dirty="0"/>
            </a:br>
            <a:r>
              <a:rPr lang="en-US" altLang="en-US" sz="2400" dirty="0"/>
              <a:t>Cellular </a:t>
            </a:r>
            <a:br>
              <a:rPr lang="en-US" altLang="en-US" sz="2400" dirty="0"/>
            </a:br>
            <a:r>
              <a:rPr lang="en-US" altLang="en-US" sz="2400" dirty="0"/>
              <a:t>respiration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70300" y="156854"/>
            <a:ext cx="9257726" cy="992402"/>
          </a:xfrm>
          <a:prstGeom prst="rect">
            <a:avLst/>
          </a:prstGeom>
          <a:gradFill>
            <a:gsLst>
              <a:gs pos="75000">
                <a:srgbClr val="FFFFFF">
                  <a:alpha val="50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Decomposer cells use digested food in two ways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8633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21" y="1"/>
            <a:ext cx="5251316" cy="1111348"/>
          </a:xfrm>
        </p:spPr>
        <p:txBody>
          <a:bodyPr>
            <a:normAutofit/>
          </a:bodyPr>
          <a:lstStyle/>
          <a:p>
            <a:r>
              <a:rPr lang="en-US" dirty="0"/>
              <a:t>Revising Our Claims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433" y="1111350"/>
            <a:ext cx="5966762" cy="5671216"/>
          </a:xfrm>
        </p:spPr>
        <p:txBody>
          <a:bodyPr>
            <a:normAutofit/>
          </a:bodyPr>
          <a:lstStyle/>
          <a:p>
            <a:r>
              <a:rPr lang="en-US" dirty="0"/>
              <a:t>Revisit your ideas from Part 1. </a:t>
            </a:r>
          </a:p>
          <a:p>
            <a:pPr lvl="1"/>
            <a:r>
              <a:rPr lang="en-US" dirty="0"/>
              <a:t>How could you improve your responses to our Driving Questions?</a:t>
            </a:r>
          </a:p>
          <a:p>
            <a:r>
              <a:rPr lang="en-US" dirty="0"/>
              <a:t>Driving Question: How do plants get their food and gain mass? </a:t>
            </a:r>
          </a:p>
          <a:p>
            <a:pPr lvl="0"/>
            <a:r>
              <a:rPr lang="en-US" b="0" dirty="0"/>
              <a:t>How do plants acquire the carbs, fats, and proteins their cells need using enzymes? </a:t>
            </a:r>
          </a:p>
          <a:p>
            <a:pPr lvl="0"/>
            <a:r>
              <a:rPr lang="en-US" b="0" dirty="0"/>
              <a:t>How do plants use soil minerals? </a:t>
            </a:r>
          </a:p>
          <a:p>
            <a:pPr lvl="0"/>
            <a:r>
              <a:rPr lang="en-US" b="0" dirty="0"/>
              <a:t>How do enzymes work? </a:t>
            </a:r>
            <a:endParaRPr lang="en-US" b="0" dirty="0"/>
          </a:p>
          <a:p>
            <a:pPr marL="0" lvl="0" indent="0">
              <a:buNone/>
            </a:pPr>
            <a:endParaRPr lang="en-US" b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A6297B-6D57-6133-4EC5-8F5BEEC1D2F3}"/>
              </a:ext>
            </a:extLst>
          </p:cNvPr>
          <p:cNvSpPr/>
          <p:nvPr/>
        </p:nvSpPr>
        <p:spPr>
          <a:xfrm>
            <a:off x="10649541" y="6355234"/>
            <a:ext cx="115642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hlinkClick r:id="rId2"/>
              </a:rPr>
              <a:t>Image Source</a:t>
            </a:r>
            <a:endParaRPr lang="en-US" sz="900" i="1" dirty="0"/>
          </a:p>
        </p:txBody>
      </p:sp>
      <p:pic>
        <p:nvPicPr>
          <p:cNvPr id="12" name="Picture 2" descr="Royalty-free seedling photos free download | Pxfuel">
            <a:extLst>
              <a:ext uri="{FF2B5EF4-FFF2-40B4-BE49-F238E27FC236}">
                <a16:creationId xmlns:a16="http://schemas.microsoft.com/office/drawing/2014/main" id="{0E18C59D-435A-304E-ACEF-4BB88B763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3" r="29938" b="-1"/>
          <a:stretch/>
        </p:blipFill>
        <p:spPr bwMode="auto">
          <a:xfrm>
            <a:off x="7032919" y="-1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81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C1C752-2124-934B-8638-30B2C1244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469" y="0"/>
            <a:ext cx="4553607" cy="1899912"/>
          </a:xfrm>
          <a:solidFill>
            <a:srgbClr val="F8FBFE">
              <a:alpha val="52157"/>
            </a:srgbClr>
          </a:solidFill>
        </p:spPr>
        <p:txBody>
          <a:bodyPr>
            <a:normAutofit/>
          </a:bodyPr>
          <a:lstStyle/>
          <a:p>
            <a:r>
              <a:rPr lang="en-US" sz="4000" dirty="0"/>
              <a:t>Looking Ahead: </a:t>
            </a:r>
            <a:br>
              <a:rPr lang="en-US" sz="4000" dirty="0"/>
            </a:br>
            <a:r>
              <a:rPr lang="en-US" sz="4000" dirty="0"/>
              <a:t>Part 3 Investigation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7D808-65C0-F943-82F5-39FB5409E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311" y="1702676"/>
            <a:ext cx="5380951" cy="5155324"/>
          </a:xfrm>
          <a:solidFill>
            <a:srgbClr val="F8FBFE">
              <a:alpha val="52157"/>
            </a:srgbClr>
          </a:solidFill>
        </p:spPr>
        <p:txBody>
          <a:bodyPr>
            <a:normAutofit/>
          </a:bodyPr>
          <a:lstStyle/>
          <a:p>
            <a:r>
              <a:rPr lang="en-US" dirty="0"/>
              <a:t>In Part 3, you </a:t>
            </a:r>
            <a:r>
              <a:rPr lang="en-US" dirty="0" smtClean="0"/>
              <a:t>will use molecular models to explain how glucose is created during photosynthesis. </a:t>
            </a:r>
          </a:p>
          <a:p>
            <a:r>
              <a:rPr lang="en-US" dirty="0" smtClean="0"/>
              <a:t>You will also use these models to explain how glucose can be changed by enzymes into other molecules the plant needs.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2C3F6-2B45-E341-BE04-68BDBC98E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fld id="{F90C5ECE-FFEA-B24E-84A5-8CEE5517CF7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781D12-9909-6D44-9E49-59110F9CCDB5}"/>
              </a:ext>
            </a:extLst>
          </p:cNvPr>
          <p:cNvSpPr/>
          <p:nvPr/>
        </p:nvSpPr>
        <p:spPr>
          <a:xfrm>
            <a:off x="10848109" y="5846893"/>
            <a:ext cx="9548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/>
              <a:t>Image Source</a:t>
            </a:r>
            <a:endParaRPr lang="en-US" sz="900" i="1" dirty="0"/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922470A6-E640-6940-A336-95CD363004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663" y="842750"/>
            <a:ext cx="5322394" cy="537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3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327098" cy="1628566"/>
          </a:xfrm>
        </p:spPr>
        <p:txBody>
          <a:bodyPr>
            <a:normAutofit/>
          </a:bodyPr>
          <a:lstStyle/>
          <a:p>
            <a:r>
              <a:rPr lang="en-US" dirty="0" smtClean="0"/>
              <a:t>Plants </a:t>
            </a:r>
            <a:r>
              <a:rPr lang="en-US" dirty="0"/>
              <a:t>Unit – </a:t>
            </a:r>
            <a:r>
              <a:rPr lang="en-US" dirty="0" smtClean="0"/>
              <a:t>Packet 2 </a:t>
            </a:r>
            <a:r>
              <a:rPr lang="en-US" dirty="0"/>
              <a:t>Driving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2" y="1993692"/>
            <a:ext cx="4766398" cy="4339872"/>
          </a:xfrm>
        </p:spPr>
        <p:txBody>
          <a:bodyPr>
            <a:normAutofit/>
          </a:bodyPr>
          <a:lstStyle/>
          <a:p>
            <a:r>
              <a:rPr lang="en-US" dirty="0"/>
              <a:t>Driving Question: How do plants get their food and gain mass? </a:t>
            </a:r>
          </a:p>
          <a:p>
            <a:pPr lvl="0"/>
            <a:r>
              <a:rPr lang="en-US" b="0" dirty="0" smtClean="0"/>
              <a:t>How do plants acquire the carbs, fats, and proteins their cells need using enzymes? </a:t>
            </a:r>
          </a:p>
          <a:p>
            <a:pPr lvl="0"/>
            <a:r>
              <a:rPr lang="en-US" b="0" dirty="0" smtClean="0"/>
              <a:t>How do plants use soil minerals? </a:t>
            </a:r>
          </a:p>
          <a:p>
            <a:pPr lvl="0"/>
            <a:r>
              <a:rPr lang="en-US" b="0" dirty="0" smtClean="0"/>
              <a:t>How do enzymes work? </a:t>
            </a:r>
            <a:endParaRPr lang="en-US" b="0" dirty="0"/>
          </a:p>
          <a:p>
            <a:pPr lvl="0"/>
            <a:endParaRPr lang="en-US" b="0" dirty="0"/>
          </a:p>
          <a:p>
            <a:pPr lvl="0"/>
            <a:endParaRPr lang="en-US" b="0" dirty="0"/>
          </a:p>
          <a:p>
            <a:endParaRPr lang="en-US" dirty="0"/>
          </a:p>
        </p:txBody>
      </p:sp>
      <p:pic>
        <p:nvPicPr>
          <p:cNvPr id="5" name="Picture 2" descr="Royalty-free seedling photos free download | Pxfuel">
            <a:extLst>
              <a:ext uri="{FF2B5EF4-FFF2-40B4-BE49-F238E27FC236}">
                <a16:creationId xmlns:a16="http://schemas.microsoft.com/office/drawing/2014/main" id="{0E18C59D-435A-304E-ACEF-4BB88B763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3" r="29938" b="-1"/>
          <a:stretch/>
        </p:blipFill>
        <p:spPr bwMode="auto">
          <a:xfrm>
            <a:off x="7032919" y="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25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3F8F7-ACA2-4344-A358-AEB263D3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3FE51-A857-644A-8710-B62BAE2E5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All </a:t>
            </a:r>
            <a:r>
              <a:rPr lang="en-US" dirty="0" smtClean="0"/>
              <a:t>cells need </a:t>
            </a:r>
            <a:r>
              <a:rPr lang="en-US" dirty="0"/>
              <a:t>carbohydrates, fats, and proteins to function. </a:t>
            </a:r>
            <a:r>
              <a:rPr lang="en-US" dirty="0" smtClean="0"/>
              <a:t>Most </a:t>
            </a:r>
            <a:r>
              <a:rPr lang="en-US" dirty="0"/>
              <a:t>plants cannot consume other organisms and must produce their own macromolecules</a:t>
            </a:r>
            <a:r>
              <a:rPr lang="en-US" dirty="0" smtClean="0"/>
              <a:t>.</a:t>
            </a:r>
          </a:p>
          <a:p>
            <a:pPr lvl="1" fontAlgn="base"/>
            <a:r>
              <a:rPr lang="en-US" dirty="0"/>
              <a:t>All carbohydrates, fats, and </a:t>
            </a:r>
            <a:r>
              <a:rPr lang="en-US" dirty="0" smtClean="0"/>
              <a:t>proteins in plant cells </a:t>
            </a:r>
            <a:r>
              <a:rPr lang="en-US" dirty="0"/>
              <a:t>are formed from the atoms in glucose and soil </a:t>
            </a:r>
            <a:r>
              <a:rPr lang="en-US" dirty="0" smtClean="0"/>
              <a:t>minerals.</a:t>
            </a:r>
          </a:p>
          <a:p>
            <a:pPr fontAlgn="base"/>
            <a:r>
              <a:rPr lang="en-US" dirty="0"/>
              <a:t>Enzymes are what enable plant cells </a:t>
            </a:r>
            <a:r>
              <a:rPr lang="en-US" dirty="0" smtClean="0"/>
              <a:t>to take atoms from glucose </a:t>
            </a:r>
            <a:r>
              <a:rPr lang="en-US" dirty="0"/>
              <a:t>molecules </a:t>
            </a:r>
            <a:r>
              <a:rPr lang="en-US" dirty="0" smtClean="0"/>
              <a:t>and soil minerals to form other </a:t>
            </a:r>
            <a:r>
              <a:rPr lang="en-US" dirty="0"/>
              <a:t>molecules.</a:t>
            </a:r>
          </a:p>
          <a:p>
            <a:pPr lvl="1" fontAlgn="base"/>
            <a:r>
              <a:rPr lang="en-US" dirty="0"/>
              <a:t>Enzymes reduce the time and energy required for chemical reactions to occur in living organisms. </a:t>
            </a:r>
          </a:p>
          <a:p>
            <a:pPr lvl="1" fontAlgn="base"/>
            <a:r>
              <a:rPr lang="en-US" dirty="0"/>
              <a:t>Enzymes can change other molecules over and over without being altered or destroyed. </a:t>
            </a:r>
          </a:p>
          <a:p>
            <a:pPr fontAlgn="base"/>
            <a:endParaRPr lang="en-US" dirty="0" smtClean="0"/>
          </a:p>
          <a:p>
            <a:pPr fontAlgn="base"/>
            <a:endParaRPr lang="en-US" dirty="0"/>
          </a:p>
          <a:p>
            <a:pPr fontAlgn="base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05E56-8C6D-364C-9C73-4303DBFC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20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B1F39D6-284C-9C49-BCD6-7385B4D2B97F}"/>
              </a:ext>
            </a:extLst>
          </p:cNvPr>
          <p:cNvSpPr txBox="1">
            <a:spLocks/>
          </p:cNvSpPr>
          <p:nvPr/>
        </p:nvSpPr>
        <p:spPr>
          <a:xfrm>
            <a:off x="838199" y="1324302"/>
            <a:ext cx="10739511" cy="5397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24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3F8F7-ACA2-4344-A358-AEB263D3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3FE51-A857-644A-8710-B62BAE2E5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302"/>
            <a:ext cx="10515600" cy="52593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Some enzymes assemble individual molecules into </a:t>
            </a:r>
            <a:r>
              <a:rPr lang="en-US" dirty="0" smtClean="0"/>
              <a:t>macromolecules by </a:t>
            </a:r>
            <a:r>
              <a:rPr lang="en-US" dirty="0"/>
              <a:t>removing oxygen &amp; hydrogen atoms from each molecule. </a:t>
            </a:r>
          </a:p>
          <a:p>
            <a:pPr lvl="1"/>
            <a:r>
              <a:rPr lang="en-US" dirty="0"/>
              <a:t>This causes the individual molecules to attach to each other, forming the macromolecule. </a:t>
            </a:r>
            <a:endParaRPr lang="en-US" dirty="0" smtClean="0"/>
          </a:p>
          <a:p>
            <a:r>
              <a:rPr lang="en-US" dirty="0"/>
              <a:t>Some enzymes are used to disassemble </a:t>
            </a:r>
            <a:r>
              <a:rPr lang="en-US" dirty="0" smtClean="0"/>
              <a:t>macromolecules by inserting </a:t>
            </a:r>
            <a:r>
              <a:rPr lang="en-US" dirty="0"/>
              <a:t>water molecules into macromolecules. </a:t>
            </a:r>
          </a:p>
          <a:p>
            <a:pPr lvl="1"/>
            <a:r>
              <a:rPr lang="en-US" dirty="0"/>
              <a:t>This causes molecules to separate, disassembling the macromolecule. </a:t>
            </a:r>
            <a:endParaRPr lang="en-US" dirty="0" smtClean="0"/>
          </a:p>
          <a:p>
            <a:r>
              <a:rPr lang="en-US" dirty="0"/>
              <a:t>Enzymes enable different species to interact with each other. </a:t>
            </a:r>
          </a:p>
          <a:p>
            <a:pPr lvl="1"/>
            <a:r>
              <a:rPr lang="en-US" dirty="0"/>
              <a:t>Without enzymes, cells would be unable to produce the molecules they need from other molecules in their environment. </a:t>
            </a:r>
            <a:endParaRPr lang="en-US" dirty="0" smtClean="0"/>
          </a:p>
          <a:p>
            <a:r>
              <a:rPr lang="en-US" dirty="0"/>
              <a:t>When plants &amp; animals die, their cells are broken down by </a:t>
            </a:r>
            <a:r>
              <a:rPr lang="en-US" dirty="0" smtClean="0"/>
              <a:t>decomposers such as bacteria and fungi. </a:t>
            </a:r>
            <a:endParaRPr lang="en-US" dirty="0"/>
          </a:p>
          <a:p>
            <a:pPr lvl="1"/>
            <a:r>
              <a:rPr lang="en-US" dirty="0"/>
              <a:t>Decomposers use enzymes to disassemble the macromolecules in the cells of dead </a:t>
            </a:r>
            <a:r>
              <a:rPr lang="en-US" dirty="0" smtClean="0"/>
              <a:t>organisms for use in cell respiration and biosynthesis. 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05E56-8C6D-364C-9C73-4303DBFC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1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598A-37A9-DB43-90D5-C6F0C4FCB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648"/>
            <a:ext cx="10515600" cy="848820"/>
          </a:xfrm>
        </p:spPr>
        <p:txBody>
          <a:bodyPr/>
          <a:lstStyle/>
          <a:p>
            <a:r>
              <a:rPr lang="en-US" dirty="0"/>
              <a:t>Key Vocab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C0820-8075-F14C-93B1-E5C38CDAD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14402"/>
            <a:ext cx="11020866" cy="5773119"/>
          </a:xfrm>
        </p:spPr>
        <p:txBody>
          <a:bodyPr>
            <a:normAutofit/>
          </a:bodyPr>
          <a:lstStyle/>
          <a:p>
            <a:r>
              <a:rPr lang="en-US" u="sng" dirty="0"/>
              <a:t>Enzymes</a:t>
            </a:r>
            <a:r>
              <a:rPr lang="en-US" dirty="0"/>
              <a:t> are proteins that assemble, disassemble, or rearrange molecules to form new molecules. </a:t>
            </a:r>
          </a:p>
          <a:p>
            <a:r>
              <a:rPr lang="en-US" u="sng" dirty="0"/>
              <a:t>Decomposers</a:t>
            </a:r>
            <a:r>
              <a:rPr lang="en-US" dirty="0"/>
              <a:t> (like fungi &amp; bacteria) are organisms that break down dead tissues.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2E358-38C8-8848-9CC6-9B0717887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66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3F8F7-ACA2-4344-A358-AEB263D3D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542918" y="2984355"/>
            <a:ext cx="6179762" cy="841671"/>
          </a:xfrm>
        </p:spPr>
        <p:txBody>
          <a:bodyPr>
            <a:normAutofit/>
          </a:bodyPr>
          <a:lstStyle/>
          <a:p>
            <a:pPr algn="r"/>
            <a:r>
              <a:rPr lang="en-US" sz="3600" dirty="0"/>
              <a:t>Recap of </a:t>
            </a:r>
            <a:r>
              <a:rPr lang="en-US" sz="3600" dirty="0" smtClean="0"/>
              <a:t>Packet </a:t>
            </a:r>
            <a:r>
              <a:rPr lang="en-US" sz="3600" dirty="0"/>
              <a:t>1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29DC067-78FF-D648-BDD9-9EF777851ADD}"/>
              </a:ext>
            </a:extLst>
          </p:cNvPr>
          <p:cNvGrpSpPr/>
          <p:nvPr/>
        </p:nvGrpSpPr>
        <p:grpSpPr>
          <a:xfrm>
            <a:off x="954982" y="441743"/>
            <a:ext cx="7006604" cy="838814"/>
            <a:chOff x="0" y="0"/>
            <a:chExt cx="6971278" cy="1062762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FF699D74-6363-234A-9428-497CB3E4F62C}"/>
                </a:ext>
              </a:extLst>
            </p:cNvPr>
            <p:cNvSpPr/>
            <p:nvPr/>
          </p:nvSpPr>
          <p:spPr>
            <a:xfrm>
              <a:off x="0" y="0"/>
              <a:ext cx="6971278" cy="10627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4">
              <a:extLst>
                <a:ext uri="{FF2B5EF4-FFF2-40B4-BE49-F238E27FC236}">
                  <a16:creationId xmlns:a16="http://schemas.microsoft.com/office/drawing/2014/main" id="{783A967B-E8F8-9843-A6AF-4BE5B3448DAE}"/>
                </a:ext>
              </a:extLst>
            </p:cNvPr>
            <p:cNvSpPr txBox="1"/>
            <p:nvPr/>
          </p:nvSpPr>
          <p:spPr>
            <a:xfrm>
              <a:off x="51880" y="51881"/>
              <a:ext cx="6867518" cy="959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r>
                <a:rPr lang="en-US" sz="2400" dirty="0"/>
                <a:t>Plant and animal cells are composed of many of the same macromolecules and </a:t>
              </a:r>
              <a:r>
                <a:rPr lang="en-US" sz="2400" dirty="0" smtClean="0"/>
                <a:t>organelles.</a:t>
              </a:r>
              <a:endParaRPr lang="en-US" sz="24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32C0D23-1A68-3645-B819-58E742BE7C46}"/>
              </a:ext>
            </a:extLst>
          </p:cNvPr>
          <p:cNvGrpSpPr/>
          <p:nvPr/>
        </p:nvGrpSpPr>
        <p:grpSpPr>
          <a:xfrm>
            <a:off x="970747" y="1277315"/>
            <a:ext cx="6971278" cy="886105"/>
            <a:chOff x="0" y="1071881"/>
            <a:chExt cx="6971278" cy="1062762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921EBD64-1D5C-1247-91ED-752FAFB68643}"/>
                </a:ext>
              </a:extLst>
            </p:cNvPr>
            <p:cNvSpPr/>
            <p:nvPr/>
          </p:nvSpPr>
          <p:spPr>
            <a:xfrm>
              <a:off x="0" y="1071881"/>
              <a:ext cx="6971278" cy="10627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689636"/>
                <a:satOff val="-4355"/>
                <a:lumOff val="-2941"/>
                <a:alphaOff val="0"/>
              </a:schemeClr>
            </a:fillRef>
            <a:effectRef idx="0">
              <a:schemeClr val="accent5">
                <a:hueOff val="-1689636"/>
                <a:satOff val="-4355"/>
                <a:lumOff val="-294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4">
              <a:extLst>
                <a:ext uri="{FF2B5EF4-FFF2-40B4-BE49-F238E27FC236}">
                  <a16:creationId xmlns:a16="http://schemas.microsoft.com/office/drawing/2014/main" id="{67E8897D-326F-4C43-B002-4AA2BE2658C8}"/>
                </a:ext>
              </a:extLst>
            </p:cNvPr>
            <p:cNvSpPr txBox="1"/>
            <p:nvPr/>
          </p:nvSpPr>
          <p:spPr>
            <a:xfrm>
              <a:off x="51880" y="1123761"/>
              <a:ext cx="6867518" cy="959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r>
                <a:rPr lang="en-US" sz="2400" dirty="0"/>
                <a:t>Plant cells have three key organelles not found in animal </a:t>
              </a:r>
              <a:r>
                <a:rPr lang="en-US" sz="2400" dirty="0" smtClean="0"/>
                <a:t>cells (cell </a:t>
              </a:r>
              <a:r>
                <a:rPr lang="en-US" sz="2400" dirty="0"/>
                <a:t>walls, vacuoles, and </a:t>
              </a:r>
              <a:r>
                <a:rPr lang="en-US" sz="2400" dirty="0" smtClean="0"/>
                <a:t>chloroplasts).</a:t>
              </a:r>
              <a:endParaRPr lang="en-US" sz="24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BF0D930-BCAE-BD41-85D4-81E260397931}"/>
              </a:ext>
            </a:extLst>
          </p:cNvPr>
          <p:cNvGrpSpPr/>
          <p:nvPr/>
        </p:nvGrpSpPr>
        <p:grpSpPr>
          <a:xfrm>
            <a:off x="970747" y="2156948"/>
            <a:ext cx="6971278" cy="949167"/>
            <a:chOff x="0" y="2140873"/>
            <a:chExt cx="6971278" cy="1062762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C1A7486C-51B1-934B-A550-570FFC7A1628}"/>
                </a:ext>
              </a:extLst>
            </p:cNvPr>
            <p:cNvSpPr/>
            <p:nvPr/>
          </p:nvSpPr>
          <p:spPr>
            <a:xfrm>
              <a:off x="0" y="2140873"/>
              <a:ext cx="6971278" cy="10627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79271"/>
                <a:satOff val="-8710"/>
                <a:lumOff val="-5883"/>
                <a:alphaOff val="0"/>
              </a:schemeClr>
            </a:fillRef>
            <a:effectRef idx="0">
              <a:schemeClr val="accent5">
                <a:hueOff val="-3379271"/>
                <a:satOff val="-8710"/>
                <a:lumOff val="-5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4">
              <a:extLst>
                <a:ext uri="{FF2B5EF4-FFF2-40B4-BE49-F238E27FC236}">
                  <a16:creationId xmlns:a16="http://schemas.microsoft.com/office/drawing/2014/main" id="{3415DD48-83FE-324E-9B3A-78EFDED891F0}"/>
                </a:ext>
              </a:extLst>
            </p:cNvPr>
            <p:cNvSpPr txBox="1"/>
            <p:nvPr/>
          </p:nvSpPr>
          <p:spPr>
            <a:xfrm>
              <a:off x="51880" y="2192753"/>
              <a:ext cx="6867518" cy="959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r>
                <a:rPr lang="en-US" sz="2400" dirty="0"/>
                <a:t>The cell wall is a tough </a:t>
              </a:r>
              <a:r>
                <a:rPr lang="en-US" sz="2400" dirty="0" smtClean="0"/>
                <a:t>shell </a:t>
              </a:r>
              <a:r>
                <a:rPr lang="en-US" sz="2400" dirty="0"/>
                <a:t>made from </a:t>
              </a:r>
              <a:r>
                <a:rPr lang="en-US" sz="2400" dirty="0" smtClean="0"/>
                <a:t>cellulose</a:t>
              </a:r>
              <a:r>
                <a:rPr lang="en-US" sz="2400" dirty="0"/>
                <a:t> </a:t>
              </a:r>
              <a:r>
                <a:rPr lang="en-US" sz="2400" dirty="0" smtClean="0"/>
                <a:t>(long chains of glucose). It acts like a plant’s skeleton.</a:t>
              </a:r>
              <a:endParaRPr lang="en-US" sz="24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1AE550-A8C2-9741-B99B-63A0CA1E07F8}"/>
              </a:ext>
            </a:extLst>
          </p:cNvPr>
          <p:cNvGrpSpPr/>
          <p:nvPr/>
        </p:nvGrpSpPr>
        <p:grpSpPr>
          <a:xfrm>
            <a:off x="986515" y="3102874"/>
            <a:ext cx="6971278" cy="1390603"/>
            <a:chOff x="0" y="3209865"/>
            <a:chExt cx="6971278" cy="1062762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70DD671E-D30A-6D41-A16E-E97C4C139C20}"/>
                </a:ext>
              </a:extLst>
            </p:cNvPr>
            <p:cNvSpPr/>
            <p:nvPr/>
          </p:nvSpPr>
          <p:spPr>
            <a:xfrm>
              <a:off x="0" y="3209865"/>
              <a:ext cx="6971278" cy="10627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068907"/>
                <a:satOff val="-13064"/>
                <a:lumOff val="-8824"/>
                <a:alphaOff val="0"/>
              </a:schemeClr>
            </a:fillRef>
            <a:effectRef idx="0">
              <a:schemeClr val="accent5">
                <a:hueOff val="-5068907"/>
                <a:satOff val="-13064"/>
                <a:lumOff val="-88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4">
              <a:extLst>
                <a:ext uri="{FF2B5EF4-FFF2-40B4-BE49-F238E27FC236}">
                  <a16:creationId xmlns:a16="http://schemas.microsoft.com/office/drawing/2014/main" id="{1244AAA5-4E39-2D4D-A23C-DF5C32A2109D}"/>
                </a:ext>
              </a:extLst>
            </p:cNvPr>
            <p:cNvSpPr txBox="1"/>
            <p:nvPr/>
          </p:nvSpPr>
          <p:spPr>
            <a:xfrm>
              <a:off x="51880" y="3261745"/>
              <a:ext cx="6867518" cy="9904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r>
                <a:rPr lang="en-US" sz="2400" dirty="0"/>
                <a:t>The vacuoles of plant cells are storage organelles.</a:t>
              </a:r>
            </a:p>
            <a:p>
              <a:r>
                <a:rPr lang="en-US" sz="2400" dirty="0"/>
                <a:t>Plants store water and keep waste products in their vacuoles. </a:t>
              </a: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8E0A256-36BF-4148-B282-2046F20AE017}"/>
              </a:ext>
            </a:extLst>
          </p:cNvPr>
          <p:cNvSpPr/>
          <p:nvPr/>
        </p:nvSpPr>
        <p:spPr>
          <a:xfrm>
            <a:off x="1024759" y="4493480"/>
            <a:ext cx="6936828" cy="1822313"/>
          </a:xfrm>
          <a:prstGeom prst="roundRect">
            <a:avLst>
              <a:gd name="adj" fmla="val 6411"/>
            </a:avLst>
          </a:prstGeom>
          <a:solidFill>
            <a:srgbClr val="70AE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The chloroplast is the organelle that produces glucose molecules. </a:t>
            </a:r>
            <a:r>
              <a:rPr lang="en-US" sz="2400" dirty="0" smtClean="0"/>
              <a:t>The </a:t>
            </a:r>
            <a:r>
              <a:rPr lang="en-US" sz="2400" dirty="0"/>
              <a:t>chloroplast uses light energy (like sunlight) to produce glucose and oxygen from CO</a:t>
            </a:r>
            <a:r>
              <a:rPr lang="en-US" sz="2400" baseline="-25000" dirty="0"/>
              <a:t>2</a:t>
            </a:r>
            <a:r>
              <a:rPr lang="en-US" sz="2400" dirty="0"/>
              <a:t> and H</a:t>
            </a:r>
            <a:r>
              <a:rPr lang="en-US" sz="2400" baseline="-25000" dirty="0"/>
              <a:t>2</a:t>
            </a:r>
            <a:r>
              <a:rPr lang="en-US" sz="2400" dirty="0"/>
              <a:t>O in a process known as photosynthesis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B3FA4A1-9C26-50F0-357A-9E824D4C9D03}"/>
              </a:ext>
            </a:extLst>
          </p:cNvPr>
          <p:cNvSpPr/>
          <p:nvPr/>
        </p:nvSpPr>
        <p:spPr>
          <a:xfrm>
            <a:off x="8328067" y="6245933"/>
            <a:ext cx="3599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Plant cells have 3 key organelles not found in animal cells. 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11122536" y="-361049"/>
            <a:ext cx="120982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hlinkClick r:id="rId2"/>
              </a:rPr>
              <a:t>Image Source</a:t>
            </a:r>
            <a:endParaRPr lang="en-US" sz="900" i="1" dirty="0"/>
          </a:p>
        </p:txBody>
      </p:sp>
      <p:pic>
        <p:nvPicPr>
          <p:cNvPr id="48" name="Picture 4">
            <a:extLst>
              <a:ext uri="{FF2B5EF4-FFF2-40B4-BE49-F238E27FC236}">
                <a16:creationId xmlns:a16="http://schemas.microsoft.com/office/drawing/2014/main" id="{BD752E86-E07B-9E4A-81A1-A36E6670F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20177" y="1533283"/>
            <a:ext cx="56288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CEB0E8CC-EE21-8742-8841-220C2692E5D4}"/>
              </a:ext>
            </a:extLst>
          </p:cNvPr>
          <p:cNvSpPr/>
          <p:nvPr/>
        </p:nvSpPr>
        <p:spPr>
          <a:xfrm>
            <a:off x="8443896" y="2566964"/>
            <a:ext cx="1485663" cy="36933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Mitochondria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C369CC1-F7FD-7C44-8893-02D2BAD5F85B}"/>
              </a:ext>
            </a:extLst>
          </p:cNvPr>
          <p:cNvSpPr/>
          <p:nvPr/>
        </p:nvSpPr>
        <p:spPr>
          <a:xfrm>
            <a:off x="9739296" y="3100364"/>
            <a:ext cx="942887" cy="36933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Nucleus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63A8CA9-E914-3A4B-B4A6-64C6194720DE}"/>
              </a:ext>
            </a:extLst>
          </p:cNvPr>
          <p:cNvSpPr/>
          <p:nvPr/>
        </p:nvSpPr>
        <p:spPr>
          <a:xfrm>
            <a:off x="10786635" y="2947964"/>
            <a:ext cx="1135247" cy="36933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Ribosome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63C139F-F27D-B04E-BBF0-23A71F6A7688}"/>
              </a:ext>
            </a:extLst>
          </p:cNvPr>
          <p:cNvCxnSpPr>
            <a:stCxn id="49" idx="0"/>
          </p:cNvCxnSpPr>
          <p:nvPr/>
        </p:nvCxnSpPr>
        <p:spPr>
          <a:xfrm flipH="1" flipV="1">
            <a:off x="9129696" y="1423964"/>
            <a:ext cx="57032" cy="1143000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3849FA3-C7E8-0D49-BBC2-EA86D05882A1}"/>
              </a:ext>
            </a:extLst>
          </p:cNvPr>
          <p:cNvCxnSpPr>
            <a:cxnSpLocks/>
            <a:stCxn id="49" idx="2"/>
          </p:cNvCxnSpPr>
          <p:nvPr/>
        </p:nvCxnSpPr>
        <p:spPr>
          <a:xfrm>
            <a:off x="9186728" y="2936296"/>
            <a:ext cx="628768" cy="1840468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F18A512-B6E9-424A-8835-2FAD3203542E}"/>
              </a:ext>
            </a:extLst>
          </p:cNvPr>
          <p:cNvCxnSpPr>
            <a:cxnSpLocks/>
          </p:cNvCxnSpPr>
          <p:nvPr/>
        </p:nvCxnSpPr>
        <p:spPr>
          <a:xfrm flipH="1" flipV="1">
            <a:off x="10044096" y="1652564"/>
            <a:ext cx="209432" cy="1447800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1B8866E-0FA3-5249-9F01-5CA5B963A9C7}"/>
              </a:ext>
            </a:extLst>
          </p:cNvPr>
          <p:cNvCxnSpPr>
            <a:cxnSpLocks/>
            <a:stCxn id="51" idx="0"/>
          </p:cNvCxnSpPr>
          <p:nvPr/>
        </p:nvCxnSpPr>
        <p:spPr>
          <a:xfrm flipH="1" flipV="1">
            <a:off x="10729896" y="1576364"/>
            <a:ext cx="624363" cy="1371600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958AC67-97DA-0D42-96BB-D0C2289F29AB}"/>
              </a:ext>
            </a:extLst>
          </p:cNvPr>
          <p:cNvCxnSpPr>
            <a:cxnSpLocks/>
            <a:stCxn id="51" idx="2"/>
          </p:cNvCxnSpPr>
          <p:nvPr/>
        </p:nvCxnSpPr>
        <p:spPr>
          <a:xfrm flipH="1">
            <a:off x="10120296" y="3317296"/>
            <a:ext cx="1233963" cy="545068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A867ADE-3D82-E240-8EB3-55B28E46291B}"/>
              </a:ext>
            </a:extLst>
          </p:cNvPr>
          <p:cNvCxnSpPr>
            <a:cxnSpLocks/>
            <a:stCxn id="50" idx="2"/>
          </p:cNvCxnSpPr>
          <p:nvPr/>
        </p:nvCxnSpPr>
        <p:spPr>
          <a:xfrm flipH="1">
            <a:off x="9739296" y="3469696"/>
            <a:ext cx="471444" cy="392668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CCE1A5C5-109B-AF48-AC3E-67D8E98AF38A}"/>
              </a:ext>
            </a:extLst>
          </p:cNvPr>
          <p:cNvSpPr/>
          <p:nvPr/>
        </p:nvSpPr>
        <p:spPr>
          <a:xfrm>
            <a:off x="10348896" y="5005364"/>
            <a:ext cx="936538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Vacuole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1F23C5F-28FD-AA40-B195-9DE9855BB6AB}"/>
              </a:ext>
            </a:extLst>
          </p:cNvPr>
          <p:cNvSpPr/>
          <p:nvPr/>
        </p:nvSpPr>
        <p:spPr>
          <a:xfrm>
            <a:off x="10806096" y="4090964"/>
            <a:ext cx="1014701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Cell Wall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D90831F-E82A-2440-80AF-DE7B40A03F6A}"/>
              </a:ext>
            </a:extLst>
          </p:cNvPr>
          <p:cNvSpPr/>
          <p:nvPr/>
        </p:nvSpPr>
        <p:spPr>
          <a:xfrm>
            <a:off x="8367696" y="5767364"/>
            <a:ext cx="1274131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Chloroplast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057712C-C153-BC4F-86A1-405FBE425416}"/>
              </a:ext>
            </a:extLst>
          </p:cNvPr>
          <p:cNvCxnSpPr>
            <a:cxnSpLocks/>
            <a:stCxn id="61" idx="0"/>
          </p:cNvCxnSpPr>
          <p:nvPr/>
        </p:nvCxnSpPr>
        <p:spPr>
          <a:xfrm flipV="1">
            <a:off x="9004762" y="5005364"/>
            <a:ext cx="505934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5B53D6C4-2D91-9D44-BB86-2827E1912529}"/>
              </a:ext>
            </a:extLst>
          </p:cNvPr>
          <p:cNvSpPr/>
          <p:nvPr/>
        </p:nvSpPr>
        <p:spPr>
          <a:xfrm>
            <a:off x="9870249" y="5855232"/>
            <a:ext cx="1088247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i="1" dirty="0"/>
              <a:t>Plant cell 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89666F3-03EC-1648-A838-C6A347A2C5F0}"/>
              </a:ext>
            </a:extLst>
          </p:cNvPr>
          <p:cNvSpPr/>
          <p:nvPr/>
        </p:nvSpPr>
        <p:spPr>
          <a:xfrm>
            <a:off x="9663096" y="-23836"/>
            <a:ext cx="126041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i="1" dirty="0"/>
              <a:t>Animal cell 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091975A-917F-9F47-88F3-4DDEC590670D}"/>
              </a:ext>
            </a:extLst>
          </p:cNvPr>
          <p:cNvCxnSpPr>
            <a:cxnSpLocks/>
            <a:stCxn id="60" idx="2"/>
          </p:cNvCxnSpPr>
          <p:nvPr/>
        </p:nvCxnSpPr>
        <p:spPr>
          <a:xfrm>
            <a:off x="11313447" y="4460296"/>
            <a:ext cx="379583" cy="4688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65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A1BDB85-8AA4-4F0E-9E6F-50CC12374C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7222002"/>
              </p:ext>
            </p:extLst>
          </p:nvPr>
        </p:nvGraphicFramePr>
        <p:xfrm>
          <a:off x="830546" y="829003"/>
          <a:ext cx="6859408" cy="5794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5BB4DF5F-DFE7-FE4A-B65C-63F01424C589}"/>
              </a:ext>
            </a:extLst>
          </p:cNvPr>
          <p:cNvSpPr txBox="1">
            <a:spLocks/>
          </p:cNvSpPr>
          <p:nvPr/>
        </p:nvSpPr>
        <p:spPr>
          <a:xfrm>
            <a:off x="261184" y="89193"/>
            <a:ext cx="6179762" cy="841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</a:rPr>
              <a:t>Recap of </a:t>
            </a:r>
            <a:r>
              <a:rPr lang="en-US" sz="3600" b="1" dirty="0" smtClean="0">
                <a:solidFill>
                  <a:schemeClr val="bg1"/>
                </a:solidFill>
              </a:rPr>
              <a:t>Packet </a:t>
            </a:r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9316" y="-105676"/>
            <a:ext cx="3476580" cy="56512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3FA4A1-9C26-50F0-357A-9E824D4C9D03}"/>
              </a:ext>
            </a:extLst>
          </p:cNvPr>
          <p:cNvSpPr/>
          <p:nvPr/>
        </p:nvSpPr>
        <p:spPr>
          <a:xfrm>
            <a:off x="8015016" y="5676876"/>
            <a:ext cx="38422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During photosynthesis, CO</a:t>
            </a:r>
            <a:r>
              <a:rPr lang="en-US" baseline="-25000" dirty="0" smtClean="0"/>
              <a:t>2</a:t>
            </a:r>
            <a:r>
              <a:rPr lang="en-US" dirty="0" smtClean="0"/>
              <a:t> and H</a:t>
            </a:r>
            <a:r>
              <a:rPr lang="en-US" baseline="-25000" dirty="0" smtClean="0"/>
              <a:t>2</a:t>
            </a:r>
            <a:r>
              <a:rPr lang="en-US" dirty="0" smtClean="0"/>
              <a:t>O are rearranged to form glucose and oxygen. Most glucose is used for cell respiration. Some forms cellulose.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93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H="1">
            <a:off x="-815365" y="1086644"/>
            <a:ext cx="6609089" cy="47475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A9A77A-2B63-C063-9088-39141B87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38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 smtClean="0"/>
              <a:t>Acquiring Macromolecules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717AE-EA7F-B1D5-2E73-8125A2F8A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381" y="2272149"/>
            <a:ext cx="6741888" cy="453179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All cells, including plant cells, need carbohydrates, fats, and proteins to function. </a:t>
            </a:r>
          </a:p>
          <a:p>
            <a:pPr lvl="1"/>
            <a:r>
              <a:rPr lang="en-US" sz="2000" dirty="0" smtClean="0"/>
              <a:t>Animals acquire these macromolecules by consuming other organisms. </a:t>
            </a:r>
          </a:p>
          <a:p>
            <a:pPr lvl="1"/>
            <a:r>
              <a:rPr lang="en-US" sz="2000" dirty="0" smtClean="0"/>
              <a:t>However, </a:t>
            </a:r>
            <a:r>
              <a:rPr lang="en-US" sz="2000" dirty="0" smtClean="0"/>
              <a:t>most plants can</a:t>
            </a:r>
            <a:r>
              <a:rPr lang="en-US" sz="2000" dirty="0" smtClean="0"/>
              <a:t>not consume other organisms and </a:t>
            </a:r>
            <a:r>
              <a:rPr lang="en-US" sz="2000" dirty="0" smtClean="0"/>
              <a:t>must </a:t>
            </a:r>
            <a:r>
              <a:rPr lang="en-US" sz="2000" dirty="0" smtClean="0"/>
              <a:t>produce their own macromolecules.</a:t>
            </a:r>
          </a:p>
          <a:p>
            <a:r>
              <a:rPr lang="en-US" sz="2400" dirty="0" smtClean="0"/>
              <a:t>Plant </a:t>
            </a:r>
            <a:r>
              <a:rPr lang="en-US" sz="2400" dirty="0"/>
              <a:t>cells </a:t>
            </a:r>
            <a:r>
              <a:rPr lang="en-US" sz="2400" dirty="0" smtClean="0"/>
              <a:t>assemble glucose </a:t>
            </a:r>
            <a:r>
              <a:rPr lang="en-US" sz="2400" dirty="0"/>
              <a:t>(and oxygen</a:t>
            </a:r>
            <a:r>
              <a:rPr lang="en-US" sz="2400" dirty="0" smtClean="0"/>
              <a:t>) using atoms </a:t>
            </a:r>
            <a:r>
              <a:rPr lang="en-US" sz="2400" dirty="0"/>
              <a:t>from carbon dioxide and water. </a:t>
            </a:r>
          </a:p>
          <a:p>
            <a:pPr lvl="1"/>
            <a:r>
              <a:rPr lang="en-US" sz="2000" dirty="0"/>
              <a:t>Most of this glucose is used for cellular respiration. </a:t>
            </a:r>
          </a:p>
          <a:p>
            <a:pPr lvl="1"/>
            <a:r>
              <a:rPr lang="en-US" sz="2000" dirty="0"/>
              <a:t>Some is used to create cellulose to form the plant cell walls. 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atoms in glucose can also be </a:t>
            </a:r>
            <a:r>
              <a:rPr lang="en-US" sz="2000" dirty="0" smtClean="0"/>
              <a:t>used </a:t>
            </a:r>
            <a:r>
              <a:rPr lang="en-US" sz="2000" dirty="0"/>
              <a:t>to make the fatty acids and amino acids needed by plant cells.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EA6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0E1159E-DBAF-804E-9A7D-38E578A86FC3}"/>
              </a:ext>
            </a:extLst>
          </p:cNvPr>
          <p:cNvSpPr/>
          <p:nvPr/>
        </p:nvSpPr>
        <p:spPr>
          <a:xfrm rot="16200000">
            <a:off x="-302293" y="6270816"/>
            <a:ext cx="83541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hlinkClick r:id="rId3"/>
              </a:rPr>
              <a:t>Image Source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26845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9A77A-2B63-C063-9088-39141B87F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717AE-EA7F-B1D5-2E73-8125A2F8A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48" y="1324303"/>
            <a:ext cx="7856913" cy="48526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Plant cells produce all the molecules their cells need using the atoms in glucose and soil minerals. </a:t>
            </a:r>
          </a:p>
          <a:p>
            <a:pPr lvl="1"/>
            <a:r>
              <a:rPr lang="en-US" dirty="0" smtClean="0"/>
              <a:t>All carbohydrates, fats, and proteins are formed from the atoms in glucose and soil minerals (</a:t>
            </a:r>
            <a:r>
              <a:rPr lang="en-US" i="1" dirty="0" smtClean="0"/>
              <a:t>if needed</a:t>
            </a:r>
            <a:r>
              <a:rPr lang="en-US" dirty="0" smtClean="0"/>
              <a:t>).</a:t>
            </a:r>
          </a:p>
          <a:p>
            <a:r>
              <a:rPr lang="en-US" dirty="0" smtClean="0"/>
              <a:t>For example, plant cells can </a:t>
            </a:r>
            <a:r>
              <a:rPr lang="en-US" dirty="0"/>
              <a:t>rearrange </a:t>
            </a:r>
            <a:r>
              <a:rPr lang="en-US" dirty="0" smtClean="0"/>
              <a:t>the atoms in glucose to form </a:t>
            </a:r>
            <a:r>
              <a:rPr lang="en-US" dirty="0"/>
              <a:t>fatty acids. </a:t>
            </a:r>
            <a:endParaRPr lang="en-US" dirty="0" smtClean="0"/>
          </a:p>
          <a:p>
            <a:pPr lvl="1"/>
            <a:r>
              <a:rPr lang="en-US" dirty="0" smtClean="0"/>
              <a:t>These </a:t>
            </a:r>
            <a:r>
              <a:rPr lang="en-US" dirty="0"/>
              <a:t>fatty acids combine with phosphorus atoms in the soil to form plant cell membranes. </a:t>
            </a:r>
          </a:p>
          <a:p>
            <a:r>
              <a:rPr lang="en-US" dirty="0"/>
              <a:t>Plant </a:t>
            </a:r>
            <a:r>
              <a:rPr lang="en-US" dirty="0" smtClean="0"/>
              <a:t>cells </a:t>
            </a:r>
            <a:r>
              <a:rPr lang="en-US" dirty="0"/>
              <a:t>can </a:t>
            </a:r>
            <a:r>
              <a:rPr lang="en-US" dirty="0" smtClean="0"/>
              <a:t>also rearrange </a:t>
            </a:r>
            <a:r>
              <a:rPr lang="en-US" dirty="0"/>
              <a:t>the atoms in glucose with nitrogen from the soil to form the amino </a:t>
            </a:r>
            <a:r>
              <a:rPr lang="en-US" dirty="0" smtClean="0"/>
              <a:t>acids.</a:t>
            </a:r>
          </a:p>
          <a:p>
            <a:pPr lvl="1"/>
            <a:r>
              <a:rPr lang="en-US" dirty="0" smtClean="0"/>
              <a:t>These amino acids are assembled into proteins that enable the cell to function.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6D6006-E47B-EA7A-479D-448ADE36E928}"/>
              </a:ext>
            </a:extLst>
          </p:cNvPr>
          <p:cNvSpPr/>
          <p:nvPr/>
        </p:nvSpPr>
        <p:spPr>
          <a:xfrm>
            <a:off x="8439754" y="2146846"/>
            <a:ext cx="17385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Cell membranes</a:t>
            </a:r>
            <a:b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are made from</a:t>
            </a:r>
            <a:b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a combination</a:t>
            </a:r>
            <a:b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of fatty acids</a:t>
            </a:r>
            <a:b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and phosphorus.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C45143-3F39-9131-00C7-FBC881DEC309}"/>
              </a:ext>
            </a:extLst>
          </p:cNvPr>
          <p:cNvSpPr/>
          <p:nvPr/>
        </p:nvSpPr>
        <p:spPr>
          <a:xfrm>
            <a:off x="8049714" y="6110292"/>
            <a:ext cx="4257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Amino acids are made using atoms</a:t>
            </a:r>
            <a:b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from glucose and nitrogen from soil.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E1159E-DBAF-804E-9A7D-38E578A86FC3}"/>
              </a:ext>
            </a:extLst>
          </p:cNvPr>
          <p:cNvSpPr/>
          <p:nvPr/>
        </p:nvSpPr>
        <p:spPr>
          <a:xfrm rot="16200000">
            <a:off x="11658875" y="3133467"/>
            <a:ext cx="83541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hlinkClick r:id="rId2"/>
              </a:rPr>
              <a:t>Image Source</a:t>
            </a:r>
            <a:endParaRPr lang="en-US" sz="900" i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E1159E-DBAF-804E-9A7D-38E578A86FC3}"/>
              </a:ext>
            </a:extLst>
          </p:cNvPr>
          <p:cNvSpPr/>
          <p:nvPr/>
        </p:nvSpPr>
        <p:spPr>
          <a:xfrm rot="16200000">
            <a:off x="11677182" y="831206"/>
            <a:ext cx="83541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hlinkClick r:id="rId3"/>
              </a:rPr>
              <a:t>Image Source</a:t>
            </a:r>
            <a:endParaRPr lang="en-US" sz="9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0361" y="15518"/>
            <a:ext cx="2311688" cy="1922872"/>
          </a:xfrm>
          <a:prstGeom prst="rect">
            <a:avLst/>
          </a:prstGeom>
        </p:spPr>
      </p:pic>
      <p:sp>
        <p:nvSpPr>
          <p:cNvPr id="8" name="Isosceles Triangle 7"/>
          <p:cNvSpPr/>
          <p:nvPr/>
        </p:nvSpPr>
        <p:spPr>
          <a:xfrm rot="17430475">
            <a:off x="9254139" y="473082"/>
            <a:ext cx="1282465" cy="1092246"/>
          </a:xfrm>
          <a:prstGeom prst="triangle">
            <a:avLst/>
          </a:prstGeom>
          <a:solidFill>
            <a:srgbClr val="000000">
              <a:alpha val="4588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30419" y="496526"/>
            <a:ext cx="2197594" cy="34159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494" y="4413398"/>
            <a:ext cx="2931648" cy="164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4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" y="226016"/>
            <a:ext cx="5127885" cy="8488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Tracing Changes to </a:t>
            </a:r>
            <a:br>
              <a:rPr lang="en-US" dirty="0" smtClean="0"/>
            </a:br>
            <a:r>
              <a:rPr lang="en-US" dirty="0" smtClean="0"/>
              <a:t>Glucose in Plant Cells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6472884"/>
              </p:ext>
            </p:extLst>
          </p:nvPr>
        </p:nvGraphicFramePr>
        <p:xfrm>
          <a:off x="838200" y="489888"/>
          <a:ext cx="10515600" cy="6195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Arrow 5"/>
          <p:cNvSpPr/>
          <p:nvPr/>
        </p:nvSpPr>
        <p:spPr>
          <a:xfrm rot="19824040">
            <a:off x="702043" y="3944304"/>
            <a:ext cx="837924" cy="551542"/>
          </a:xfrm>
          <a:prstGeom prst="rightArrow">
            <a:avLst>
              <a:gd name="adj1" fmla="val 7547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2518707">
            <a:off x="670062" y="2734769"/>
            <a:ext cx="807690" cy="458057"/>
          </a:xfrm>
          <a:prstGeom prst="rightArrow">
            <a:avLst>
              <a:gd name="adj1" fmla="val 81738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" name="Right Arrow 7"/>
          <p:cNvSpPr/>
          <p:nvPr/>
        </p:nvSpPr>
        <p:spPr>
          <a:xfrm rot="20503201">
            <a:off x="3431997" y="6067639"/>
            <a:ext cx="1420293" cy="735263"/>
          </a:xfrm>
          <a:prstGeom prst="rightArrow">
            <a:avLst>
              <a:gd name="adj1" fmla="val 71471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Soil Nitrogen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20964277">
            <a:off x="6777520" y="4884056"/>
            <a:ext cx="1731381" cy="827266"/>
          </a:xfrm>
          <a:prstGeom prst="rightArrow">
            <a:avLst>
              <a:gd name="adj1" fmla="val 66934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Soil Phosphorus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1700000">
            <a:off x="-158638" y="3250359"/>
            <a:ext cx="1596102" cy="404257"/>
          </a:xfrm>
          <a:prstGeom prst="rect">
            <a:avLst/>
          </a:prstGeom>
        </p:spPr>
      </p:pic>
      <p:sp>
        <p:nvSpPr>
          <p:cNvPr id="11" name="16-Point Star 10"/>
          <p:cNvSpPr/>
          <p:nvPr/>
        </p:nvSpPr>
        <p:spPr>
          <a:xfrm>
            <a:off x="-124914" y="2799296"/>
            <a:ext cx="685800" cy="685800"/>
          </a:xfrm>
          <a:prstGeom prst="star16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70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9A77A-2B63-C063-9088-39141B87F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717AE-EA7F-B1D5-2E73-8125A2F8A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48" y="1324303"/>
            <a:ext cx="7856913" cy="4852660"/>
          </a:xfrm>
        </p:spPr>
        <p:txBody>
          <a:bodyPr>
            <a:normAutofit/>
          </a:bodyPr>
          <a:lstStyle/>
          <a:p>
            <a:r>
              <a:rPr lang="en-US" dirty="0" smtClean="0"/>
              <a:t>Enzymes are what enable plant cells to change glucose </a:t>
            </a:r>
            <a:r>
              <a:rPr lang="en-US" dirty="0"/>
              <a:t>molecules into </a:t>
            </a:r>
            <a:r>
              <a:rPr lang="en-US" dirty="0" smtClean="0"/>
              <a:t>other molecules.</a:t>
            </a:r>
            <a:endParaRPr lang="en-US" dirty="0"/>
          </a:p>
          <a:p>
            <a:pPr lvl="1"/>
            <a:r>
              <a:rPr lang="en-US" u="sng" dirty="0" smtClean="0"/>
              <a:t>Enzymes</a:t>
            </a:r>
            <a:r>
              <a:rPr lang="en-US" dirty="0" smtClean="0"/>
              <a:t> </a:t>
            </a:r>
            <a:r>
              <a:rPr lang="en-US" dirty="0"/>
              <a:t>are proteins that assemble, disassemble, or rearrange molecules to form new molecules. </a:t>
            </a:r>
          </a:p>
          <a:p>
            <a:pPr lvl="1"/>
            <a:r>
              <a:rPr lang="en-US" dirty="0"/>
              <a:t>Enzymes reduce the time and energy required for chemical reactions to occur in living organisms. </a:t>
            </a:r>
          </a:p>
          <a:p>
            <a:r>
              <a:rPr lang="en-US" dirty="0"/>
              <a:t>Enzymes </a:t>
            </a:r>
            <a:r>
              <a:rPr lang="en-US" dirty="0" smtClean="0"/>
              <a:t>can change other molecules over and over without being altered or destroyed. </a:t>
            </a:r>
          </a:p>
          <a:p>
            <a:pPr lvl="1"/>
            <a:r>
              <a:rPr lang="en-US" dirty="0" smtClean="0"/>
              <a:t>Enzymes move atoms </a:t>
            </a:r>
            <a:r>
              <a:rPr lang="en-US" dirty="0"/>
              <a:t>to where they need to be in order for a new molecule to be </a:t>
            </a:r>
            <a:r>
              <a:rPr lang="en-US" dirty="0" smtClean="0"/>
              <a:t>formed.</a:t>
            </a:r>
          </a:p>
          <a:p>
            <a:pPr lvl="1"/>
            <a:r>
              <a:rPr lang="en-US" dirty="0" smtClean="0"/>
              <a:t>However, the </a:t>
            </a:r>
            <a:r>
              <a:rPr lang="en-US" dirty="0"/>
              <a:t>molecular structure of the enzyme itself will stay the </a:t>
            </a:r>
            <a:r>
              <a:rPr lang="en-US" dirty="0" smtClean="0"/>
              <a:t>same before and after a reaction.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C45143-3F39-9131-00C7-FBC881DEC309}"/>
              </a:ext>
            </a:extLst>
          </p:cNvPr>
          <p:cNvSpPr/>
          <p:nvPr/>
        </p:nvSpPr>
        <p:spPr>
          <a:xfrm>
            <a:off x="7934792" y="6056938"/>
            <a:ext cx="4257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Enzymes are proteins that a) assemble, </a:t>
            </a:r>
            <a:b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b) disassemble, or c) rearrange molecules. 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5763" y="2675585"/>
            <a:ext cx="2245983" cy="21910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135" y="87301"/>
            <a:ext cx="2482248" cy="24160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8817" y="4994092"/>
            <a:ext cx="2102763" cy="11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8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82" y="1324303"/>
            <a:ext cx="5908884" cy="5213494"/>
          </a:xfrm>
        </p:spPr>
        <p:txBody>
          <a:bodyPr>
            <a:normAutofit/>
          </a:bodyPr>
          <a:lstStyle/>
          <a:p>
            <a:r>
              <a:rPr lang="en-US" dirty="0" smtClean="0"/>
              <a:t>All plant molecules are formed from </a:t>
            </a:r>
            <a:br>
              <a:rPr lang="en-US" dirty="0" smtClean="0"/>
            </a:br>
            <a:r>
              <a:rPr lang="en-US" dirty="0" smtClean="0"/>
              <a:t>atoms in glucose and soil minerals. </a:t>
            </a:r>
          </a:p>
          <a:p>
            <a:pPr lvl="1"/>
            <a:r>
              <a:rPr lang="en-US" dirty="0" smtClean="0"/>
              <a:t>This image shows many of the</a:t>
            </a:r>
            <a:br>
              <a:rPr lang="en-US" dirty="0" smtClean="0"/>
            </a:br>
            <a:r>
              <a:rPr lang="en-US" dirty="0" smtClean="0"/>
              <a:t>enzymatic reactions in cells</a:t>
            </a:r>
            <a:br>
              <a:rPr lang="en-US" dirty="0" smtClean="0"/>
            </a:br>
            <a:r>
              <a:rPr lang="en-US" dirty="0" smtClean="0"/>
              <a:t>that create macromolecules</a:t>
            </a:r>
            <a:br>
              <a:rPr lang="en-US" dirty="0" smtClean="0"/>
            </a:br>
            <a:r>
              <a:rPr lang="en-US" dirty="0" smtClean="0"/>
              <a:t>needed by the cell. </a:t>
            </a:r>
          </a:p>
          <a:p>
            <a:pPr lvl="1"/>
            <a:r>
              <a:rPr lang="en-US" dirty="0" smtClean="0"/>
              <a:t>These include fatty acids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 smtClean="0"/>
              <a:t>upper right</a:t>
            </a:r>
            <a:r>
              <a:rPr lang="en-US" dirty="0" smtClean="0"/>
              <a:t>), carbohydrates</a:t>
            </a:r>
            <a:br>
              <a:rPr lang="en-US" dirty="0" smtClean="0"/>
            </a:br>
            <a:r>
              <a:rPr lang="en-US" dirty="0" smtClean="0"/>
              <a:t>like starch (</a:t>
            </a:r>
            <a:r>
              <a:rPr lang="en-US" i="1" dirty="0" smtClean="0"/>
              <a:t>upper left</a:t>
            </a:r>
            <a:r>
              <a:rPr lang="en-US" dirty="0" smtClean="0"/>
              <a:t>), and </a:t>
            </a:r>
            <a:br>
              <a:rPr lang="en-US" dirty="0" smtClean="0"/>
            </a:br>
            <a:r>
              <a:rPr lang="en-US" dirty="0" smtClean="0"/>
              <a:t>amino acids such as valine </a:t>
            </a:r>
            <a:br>
              <a:rPr lang="en-US" dirty="0" smtClean="0"/>
            </a:br>
            <a:r>
              <a:rPr lang="en-US" dirty="0" smtClean="0"/>
              <a:t>and lysine (</a:t>
            </a:r>
            <a:r>
              <a:rPr lang="en-US" i="1" dirty="0" smtClean="0"/>
              <a:t>shown in red</a:t>
            </a:r>
            <a:r>
              <a:rPr lang="en-US" dirty="0" smtClean="0"/>
              <a:t>). </a:t>
            </a:r>
          </a:p>
          <a:p>
            <a:pPr lvl="1"/>
            <a:r>
              <a:rPr lang="en-US" dirty="0" smtClean="0"/>
              <a:t>Most of these reactions need</a:t>
            </a:r>
            <a:br>
              <a:rPr lang="en-US" dirty="0" smtClean="0"/>
            </a:br>
            <a:r>
              <a:rPr lang="en-US" dirty="0" smtClean="0"/>
              <a:t>multiple enzymes and have </a:t>
            </a:r>
            <a:br>
              <a:rPr lang="en-US" dirty="0" smtClean="0"/>
            </a:br>
            <a:r>
              <a:rPr lang="en-US" dirty="0" smtClean="0"/>
              <a:t>multiple steps.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7127" y="2253480"/>
            <a:ext cx="6821066" cy="45768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898896" y="6646612"/>
            <a:ext cx="15194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Source: </a:t>
            </a:r>
            <a:r>
              <a:rPr lang="en-US" sz="900" dirty="0">
                <a:hlinkClick r:id="rId3"/>
              </a:rPr>
              <a:t>Chen, </a:t>
            </a:r>
            <a:r>
              <a:rPr lang="en-US" sz="900" i="1" dirty="0">
                <a:hlinkClick r:id="rId3"/>
              </a:rPr>
              <a:t>et al., </a:t>
            </a:r>
            <a:r>
              <a:rPr lang="en-US" sz="900" dirty="0">
                <a:hlinkClick r:id="rId3"/>
              </a:rPr>
              <a:t>2018</a:t>
            </a:r>
            <a:endParaRPr lang="en-US" sz="900" dirty="0"/>
          </a:p>
        </p:txBody>
      </p:sp>
      <p:sp>
        <p:nvSpPr>
          <p:cNvPr id="7" name="Right Arrow 6"/>
          <p:cNvSpPr/>
          <p:nvPr/>
        </p:nvSpPr>
        <p:spPr>
          <a:xfrm rot="1475063">
            <a:off x="6104158" y="2002841"/>
            <a:ext cx="1733844" cy="417005"/>
          </a:xfrm>
          <a:prstGeom prst="rightArrow">
            <a:avLst>
              <a:gd name="adj1" fmla="val 76494"/>
              <a:gd name="adj2" fmla="val 570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</a:t>
            </a:r>
            <a:r>
              <a:rPr lang="en-US" sz="1600" baseline="-25000" dirty="0"/>
              <a:t>2</a:t>
            </a:r>
            <a:r>
              <a:rPr lang="en-US" sz="1600" dirty="0"/>
              <a:t> is absorbed </a:t>
            </a:r>
          </a:p>
        </p:txBody>
      </p:sp>
      <p:sp>
        <p:nvSpPr>
          <p:cNvPr id="8" name="Oval 7"/>
          <p:cNvSpPr/>
          <p:nvPr/>
        </p:nvSpPr>
        <p:spPr>
          <a:xfrm>
            <a:off x="5586663" y="2474307"/>
            <a:ext cx="1050758" cy="329443"/>
          </a:xfrm>
          <a:prstGeom prst="ellipse">
            <a:avLst/>
          </a:prstGeom>
          <a:noFill/>
          <a:ln>
            <a:solidFill>
              <a:srgbClr val="00B05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607840" y="4148891"/>
            <a:ext cx="1050758" cy="329443"/>
          </a:xfrm>
          <a:prstGeom prst="ellipse">
            <a:avLst/>
          </a:prstGeom>
          <a:noFill/>
          <a:ln>
            <a:solidFill>
              <a:srgbClr val="FFC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866909" y="4404873"/>
            <a:ext cx="581891" cy="32944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6D6006-E47B-EA7A-479D-448ADE36E928}"/>
              </a:ext>
            </a:extLst>
          </p:cNvPr>
          <p:cNvSpPr/>
          <p:nvPr/>
        </p:nvSpPr>
        <p:spPr>
          <a:xfrm>
            <a:off x="7186110" y="1026282"/>
            <a:ext cx="36896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This shows the pathway from glucose to many other plant molecules, including carbohydrates, fatty acids, and amino acids. 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9850582" y="6098040"/>
            <a:ext cx="581891" cy="32944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9833021" flipH="1">
            <a:off x="10003058" y="1971572"/>
            <a:ext cx="1759336" cy="417005"/>
          </a:xfrm>
          <a:prstGeom prst="rightArrow">
            <a:avLst>
              <a:gd name="adj1" fmla="val 76494"/>
              <a:gd name="adj2" fmla="val 570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O </a:t>
            </a:r>
            <a:r>
              <a:rPr lang="en-US" sz="1600" dirty="0"/>
              <a:t>is absorbed </a:t>
            </a:r>
          </a:p>
        </p:txBody>
      </p:sp>
    </p:spTree>
    <p:extLst>
      <p:ext uri="{BB962C8B-B14F-4D97-AF65-F5344CB8AC3E}">
        <p14:creationId xmlns:p14="http://schemas.microsoft.com/office/powerpoint/2010/main" val="3601682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7634</TotalTime>
  <Words>1693</Words>
  <Application>Microsoft Office PowerPoint</Application>
  <PresentationFormat>Widescreen</PresentationFormat>
  <Paragraphs>186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WUHS Biology: Plants Unit</vt:lpstr>
      <vt:lpstr>Plants Unit – Packet 2 Driving Question</vt:lpstr>
      <vt:lpstr>Recap of Packet 1</vt:lpstr>
      <vt:lpstr>PowerPoint Presentation</vt:lpstr>
      <vt:lpstr>Acquiring Macromolecules</vt:lpstr>
      <vt:lpstr>Enzymes</vt:lpstr>
      <vt:lpstr>Tracing Changes to  Glucose in Plant Cells</vt:lpstr>
      <vt:lpstr>Enzymes</vt:lpstr>
      <vt:lpstr>Enzyme Reactions</vt:lpstr>
      <vt:lpstr>Enzymes</vt:lpstr>
      <vt:lpstr>How Enzymes Work</vt:lpstr>
      <vt:lpstr>Assembling Macromolecules</vt:lpstr>
      <vt:lpstr>Disassembling Macromolecules</vt:lpstr>
      <vt:lpstr>Species Interactions</vt:lpstr>
      <vt:lpstr>Enzymes &amp; Species Interactions</vt:lpstr>
      <vt:lpstr>Decomposers</vt:lpstr>
      <vt:lpstr>PowerPoint Presentation</vt:lpstr>
      <vt:lpstr>Revising Our Claims</vt:lpstr>
      <vt:lpstr>Looking Ahead:  Part 3 Investigation</vt:lpstr>
      <vt:lpstr>Key Points</vt:lpstr>
      <vt:lpstr>Key Points</vt:lpstr>
      <vt:lpstr>Key Vocab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WUHS Biology: Traits &amp; Genes Unit</dc:title>
  <dc:creator>Kohn, Craig</dc:creator>
  <cp:lastModifiedBy>Craig Kohn</cp:lastModifiedBy>
  <cp:revision>251</cp:revision>
  <dcterms:created xsi:type="dcterms:W3CDTF">2022-01-10T02:14:04Z</dcterms:created>
  <dcterms:modified xsi:type="dcterms:W3CDTF">2022-11-14T22:30:33Z</dcterms:modified>
</cp:coreProperties>
</file>